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2" r:id="rId1"/>
    <p:sldMasterId id="2147483800" r:id="rId2"/>
  </p:sldMasterIdLst>
  <p:notesMasterIdLst>
    <p:notesMasterId r:id="rId91"/>
  </p:notesMasterIdLst>
  <p:sldIdLst>
    <p:sldId id="454" r:id="rId3"/>
    <p:sldId id="473" r:id="rId4"/>
    <p:sldId id="476" r:id="rId5"/>
    <p:sldId id="490" r:id="rId6"/>
    <p:sldId id="479" r:id="rId7"/>
    <p:sldId id="480" r:id="rId8"/>
    <p:sldId id="481" r:id="rId9"/>
    <p:sldId id="489" r:id="rId10"/>
    <p:sldId id="491" r:id="rId11"/>
    <p:sldId id="493" r:id="rId12"/>
    <p:sldId id="494" r:id="rId13"/>
    <p:sldId id="363" r:id="rId14"/>
    <p:sldId id="364" r:id="rId15"/>
    <p:sldId id="365" r:id="rId16"/>
    <p:sldId id="536" r:id="rId17"/>
    <p:sldId id="537" r:id="rId18"/>
    <p:sldId id="538" r:id="rId19"/>
    <p:sldId id="539" r:id="rId20"/>
    <p:sldId id="540" r:id="rId21"/>
    <p:sldId id="541" r:id="rId22"/>
    <p:sldId id="474" r:id="rId23"/>
    <p:sldId id="475" r:id="rId24"/>
    <p:sldId id="542" r:id="rId25"/>
    <p:sldId id="477" r:id="rId26"/>
    <p:sldId id="543" r:id="rId27"/>
    <p:sldId id="544" r:id="rId28"/>
    <p:sldId id="546" r:id="rId29"/>
    <p:sldId id="548" r:id="rId30"/>
    <p:sldId id="485" r:id="rId31"/>
    <p:sldId id="550" r:id="rId32"/>
    <p:sldId id="487" r:id="rId33"/>
    <p:sldId id="307" r:id="rId34"/>
    <p:sldId id="463" r:id="rId35"/>
    <p:sldId id="464" r:id="rId36"/>
    <p:sldId id="465" r:id="rId37"/>
    <p:sldId id="382" r:id="rId38"/>
    <p:sldId id="311" r:id="rId39"/>
    <p:sldId id="314" r:id="rId40"/>
    <p:sldId id="467" r:id="rId41"/>
    <p:sldId id="468" r:id="rId42"/>
    <p:sldId id="469" r:id="rId43"/>
    <p:sldId id="470" r:id="rId44"/>
    <p:sldId id="471" r:id="rId45"/>
    <p:sldId id="501" r:id="rId46"/>
    <p:sldId id="502" r:id="rId47"/>
    <p:sldId id="503" r:id="rId48"/>
    <p:sldId id="509" r:id="rId49"/>
    <p:sldId id="517" r:id="rId50"/>
    <p:sldId id="478" r:id="rId51"/>
    <p:sldId id="518" r:id="rId52"/>
    <p:sldId id="519" r:id="rId53"/>
    <p:sldId id="520" r:id="rId54"/>
    <p:sldId id="482" r:id="rId55"/>
    <p:sldId id="521" r:id="rId56"/>
    <p:sldId id="507" r:id="rId57"/>
    <p:sldId id="508" r:id="rId58"/>
    <p:sldId id="516" r:id="rId59"/>
    <p:sldId id="522" r:id="rId60"/>
    <p:sldId id="523" r:id="rId61"/>
    <p:sldId id="488" r:id="rId62"/>
    <p:sldId id="524" r:id="rId63"/>
    <p:sldId id="525" r:id="rId64"/>
    <p:sldId id="526" r:id="rId65"/>
    <p:sldId id="527" r:id="rId66"/>
    <p:sldId id="528" r:id="rId67"/>
    <p:sldId id="511" r:id="rId68"/>
    <p:sldId id="514" r:id="rId69"/>
    <p:sldId id="284" r:id="rId70"/>
    <p:sldId id="368" r:id="rId71"/>
    <p:sldId id="285" r:id="rId72"/>
    <p:sldId id="460" r:id="rId73"/>
    <p:sldId id="338" r:id="rId74"/>
    <p:sldId id="339" r:id="rId75"/>
    <p:sldId id="461" r:id="rId76"/>
    <p:sldId id="340" r:id="rId77"/>
    <p:sldId id="341" r:id="rId78"/>
    <p:sldId id="553" r:id="rId79"/>
    <p:sldId id="554" r:id="rId80"/>
    <p:sldId id="555" r:id="rId81"/>
    <p:sldId id="556" r:id="rId82"/>
    <p:sldId id="558" r:id="rId83"/>
    <p:sldId id="559" r:id="rId84"/>
    <p:sldId id="560" r:id="rId85"/>
    <p:sldId id="561" r:id="rId86"/>
    <p:sldId id="563" r:id="rId87"/>
    <p:sldId id="564" r:id="rId88"/>
    <p:sldId id="569" r:id="rId89"/>
    <p:sldId id="568" r:id="rId90"/>
  </p:sldIdLst>
  <p:sldSz cx="11879263" cy="6840538"/>
  <p:notesSz cx="9869488" cy="6735763"/>
  <p:defaultTextStyle>
    <a:defPPr>
      <a:defRPr lang="en-US"/>
    </a:defPPr>
    <a:lvl1pPr marL="0" algn="l" defTabSz="1020863" rtl="0" eaLnBrk="1" latinLnBrk="0" hangingPunct="1">
      <a:defRPr sz="1965" kern="1200">
        <a:solidFill>
          <a:schemeClr val="tx1"/>
        </a:solidFill>
        <a:latin typeface="+mn-lt"/>
        <a:ea typeface="+mn-ea"/>
        <a:cs typeface="+mn-cs"/>
      </a:defRPr>
    </a:lvl1pPr>
    <a:lvl2pPr marL="510430" algn="l" defTabSz="1020863" rtl="0" eaLnBrk="1" latinLnBrk="0" hangingPunct="1">
      <a:defRPr sz="1965" kern="1200">
        <a:solidFill>
          <a:schemeClr val="tx1"/>
        </a:solidFill>
        <a:latin typeface="+mn-lt"/>
        <a:ea typeface="+mn-ea"/>
        <a:cs typeface="+mn-cs"/>
      </a:defRPr>
    </a:lvl2pPr>
    <a:lvl3pPr marL="1020863" algn="l" defTabSz="1020863" rtl="0" eaLnBrk="1" latinLnBrk="0" hangingPunct="1">
      <a:defRPr sz="1965" kern="1200">
        <a:solidFill>
          <a:schemeClr val="tx1"/>
        </a:solidFill>
        <a:latin typeface="+mn-lt"/>
        <a:ea typeface="+mn-ea"/>
        <a:cs typeface="+mn-cs"/>
      </a:defRPr>
    </a:lvl3pPr>
    <a:lvl4pPr marL="1531294" algn="l" defTabSz="1020863" rtl="0" eaLnBrk="1" latinLnBrk="0" hangingPunct="1">
      <a:defRPr sz="1965" kern="1200">
        <a:solidFill>
          <a:schemeClr val="tx1"/>
        </a:solidFill>
        <a:latin typeface="+mn-lt"/>
        <a:ea typeface="+mn-ea"/>
        <a:cs typeface="+mn-cs"/>
      </a:defRPr>
    </a:lvl4pPr>
    <a:lvl5pPr marL="2041725" algn="l" defTabSz="1020863" rtl="0" eaLnBrk="1" latinLnBrk="0" hangingPunct="1">
      <a:defRPr sz="1965" kern="1200">
        <a:solidFill>
          <a:schemeClr val="tx1"/>
        </a:solidFill>
        <a:latin typeface="+mn-lt"/>
        <a:ea typeface="+mn-ea"/>
        <a:cs typeface="+mn-cs"/>
      </a:defRPr>
    </a:lvl5pPr>
    <a:lvl6pPr marL="2552156" algn="l" defTabSz="1020863" rtl="0" eaLnBrk="1" latinLnBrk="0" hangingPunct="1">
      <a:defRPr sz="1965" kern="1200">
        <a:solidFill>
          <a:schemeClr val="tx1"/>
        </a:solidFill>
        <a:latin typeface="+mn-lt"/>
        <a:ea typeface="+mn-ea"/>
        <a:cs typeface="+mn-cs"/>
      </a:defRPr>
    </a:lvl6pPr>
    <a:lvl7pPr marL="3062589" algn="l" defTabSz="1020863" rtl="0" eaLnBrk="1" latinLnBrk="0" hangingPunct="1">
      <a:defRPr sz="1965" kern="1200">
        <a:solidFill>
          <a:schemeClr val="tx1"/>
        </a:solidFill>
        <a:latin typeface="+mn-lt"/>
        <a:ea typeface="+mn-ea"/>
        <a:cs typeface="+mn-cs"/>
      </a:defRPr>
    </a:lvl7pPr>
    <a:lvl8pPr marL="3573019" algn="l" defTabSz="1020863" rtl="0" eaLnBrk="1" latinLnBrk="0" hangingPunct="1">
      <a:defRPr sz="1965" kern="1200">
        <a:solidFill>
          <a:schemeClr val="tx1"/>
        </a:solidFill>
        <a:latin typeface="+mn-lt"/>
        <a:ea typeface="+mn-ea"/>
        <a:cs typeface="+mn-cs"/>
      </a:defRPr>
    </a:lvl8pPr>
    <a:lvl9pPr marL="4083451" algn="l" defTabSz="1020863" rtl="0" eaLnBrk="1" latinLnBrk="0" hangingPunct="1">
      <a:defRPr sz="1965"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55" userDrawn="1">
          <p15:clr>
            <a:srgbClr val="A4A3A4"/>
          </p15:clr>
        </p15:guide>
        <p15:guide id="2" pos="3742" userDrawn="1">
          <p15:clr>
            <a:srgbClr val="A4A3A4"/>
          </p15:clr>
        </p15:guide>
      </p15:sldGuideLst>
    </p:ext>
    <p:ext uri="{2D200454-40CA-4A62-9FC3-DE9A4176ACB9}">
      <p15:notesGuideLst xmlns:p15="http://schemas.microsoft.com/office/powerpoint/2012/main">
        <p15:guide id="1" orient="horz" pos="2121" userDrawn="1">
          <p15:clr>
            <a:srgbClr val="A4A3A4"/>
          </p15:clr>
        </p15:guide>
        <p15:guide id="2" pos="31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260BC5"/>
    <a:srgbClr val="990099"/>
    <a:srgbClr val="CC3399"/>
    <a:srgbClr val="FFCCFF"/>
    <a:srgbClr val="FF00FF"/>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D490700-8532-435D-9168-CADE198CFFED}" v="91" dt="2024-06-21T15:17:02.27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964" autoAdjust="0"/>
    <p:restoredTop sz="93099" autoAdjust="0"/>
  </p:normalViewPr>
  <p:slideViewPr>
    <p:cSldViewPr>
      <p:cViewPr varScale="1">
        <p:scale>
          <a:sx n="100" d="100"/>
          <a:sy n="100" d="100"/>
        </p:scale>
        <p:origin x="1182" y="72"/>
      </p:cViewPr>
      <p:guideLst>
        <p:guide orient="horz" pos="2155"/>
        <p:guide pos="3742"/>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49" d="100"/>
          <a:sy n="49" d="100"/>
        </p:scale>
        <p:origin x="-2928" y="-108"/>
      </p:cViewPr>
      <p:guideLst>
        <p:guide orient="horz" pos="2121"/>
        <p:guide pos="3108"/>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tableStyles" Target="tableStyles.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notesMaster" Target="notesMasters/notesMaster1.xml"/><Relationship Id="rId9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presProps" Target="presProps.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4277631" cy="33695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589531" y="1"/>
            <a:ext cx="4277630" cy="336951"/>
          </a:xfrm>
          <a:prstGeom prst="rect">
            <a:avLst/>
          </a:prstGeom>
        </p:spPr>
        <p:txBody>
          <a:bodyPr vert="horz" lIns="91440" tIns="45720" rIns="91440" bIns="45720" rtlCol="0"/>
          <a:lstStyle>
            <a:lvl1pPr algn="r">
              <a:defRPr sz="1200"/>
            </a:lvl1pPr>
          </a:lstStyle>
          <a:p>
            <a:fld id="{0F6FC691-F276-4CD5-875A-66E8AB3FF81F}" type="datetimeFigureOut">
              <a:rPr lang="en-US" smtClean="0"/>
              <a:pPr/>
              <a:t>8/8/2024</a:t>
            </a:fld>
            <a:endParaRPr lang="en-US"/>
          </a:p>
        </p:txBody>
      </p:sp>
      <p:sp>
        <p:nvSpPr>
          <p:cNvPr id="4" name="Slide Image Placeholder 3"/>
          <p:cNvSpPr>
            <a:spLocks noGrp="1" noRot="1" noChangeAspect="1"/>
          </p:cNvSpPr>
          <p:nvPr>
            <p:ph type="sldImg" idx="2"/>
          </p:nvPr>
        </p:nvSpPr>
        <p:spPr>
          <a:xfrm>
            <a:off x="2740025" y="504825"/>
            <a:ext cx="4389438" cy="25273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86253" y="3199407"/>
            <a:ext cx="7896986" cy="3031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2" y="6397729"/>
            <a:ext cx="4277631" cy="33695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589531" y="6397729"/>
            <a:ext cx="4277630" cy="336950"/>
          </a:xfrm>
          <a:prstGeom prst="rect">
            <a:avLst/>
          </a:prstGeom>
        </p:spPr>
        <p:txBody>
          <a:bodyPr vert="horz" lIns="91440" tIns="45720" rIns="91440" bIns="45720" rtlCol="0" anchor="b"/>
          <a:lstStyle>
            <a:lvl1pPr algn="r">
              <a:defRPr sz="1200"/>
            </a:lvl1pPr>
          </a:lstStyle>
          <a:p>
            <a:fld id="{9BB2A368-33EE-461A-A60F-5E0DC0CCE278}" type="slidenum">
              <a:rPr lang="en-US" smtClean="0"/>
              <a:pPr/>
              <a:t>‹#›</a:t>
            </a:fld>
            <a:endParaRPr lang="en-US"/>
          </a:p>
        </p:txBody>
      </p:sp>
    </p:spTree>
    <p:extLst>
      <p:ext uri="{BB962C8B-B14F-4D97-AF65-F5344CB8AC3E}">
        <p14:creationId xmlns:p14="http://schemas.microsoft.com/office/powerpoint/2010/main" val="3449777005"/>
      </p:ext>
    </p:extLst>
  </p:cSld>
  <p:clrMap bg1="lt1" tx1="dk1" bg2="lt2" tx2="dk2" accent1="accent1" accent2="accent2" accent3="accent3" accent4="accent4" accent5="accent5" accent6="accent6" hlink="hlink" folHlink="folHlink"/>
  <p:notesStyle>
    <a:lvl1pPr marL="0" algn="l" defTabSz="1020863" rtl="0" eaLnBrk="1" latinLnBrk="0" hangingPunct="1">
      <a:defRPr sz="1310" kern="1200">
        <a:solidFill>
          <a:schemeClr val="tx1"/>
        </a:solidFill>
        <a:latin typeface="+mn-lt"/>
        <a:ea typeface="+mn-ea"/>
        <a:cs typeface="+mn-cs"/>
      </a:defRPr>
    </a:lvl1pPr>
    <a:lvl2pPr marL="510430" algn="l" defTabSz="1020863" rtl="0" eaLnBrk="1" latinLnBrk="0" hangingPunct="1">
      <a:defRPr sz="1310" kern="1200">
        <a:solidFill>
          <a:schemeClr val="tx1"/>
        </a:solidFill>
        <a:latin typeface="+mn-lt"/>
        <a:ea typeface="+mn-ea"/>
        <a:cs typeface="+mn-cs"/>
      </a:defRPr>
    </a:lvl2pPr>
    <a:lvl3pPr marL="1020863" algn="l" defTabSz="1020863" rtl="0" eaLnBrk="1" latinLnBrk="0" hangingPunct="1">
      <a:defRPr sz="1310" kern="1200">
        <a:solidFill>
          <a:schemeClr val="tx1"/>
        </a:solidFill>
        <a:latin typeface="+mn-lt"/>
        <a:ea typeface="+mn-ea"/>
        <a:cs typeface="+mn-cs"/>
      </a:defRPr>
    </a:lvl3pPr>
    <a:lvl4pPr marL="1531294" algn="l" defTabSz="1020863" rtl="0" eaLnBrk="1" latinLnBrk="0" hangingPunct="1">
      <a:defRPr sz="1310" kern="1200">
        <a:solidFill>
          <a:schemeClr val="tx1"/>
        </a:solidFill>
        <a:latin typeface="+mn-lt"/>
        <a:ea typeface="+mn-ea"/>
        <a:cs typeface="+mn-cs"/>
      </a:defRPr>
    </a:lvl4pPr>
    <a:lvl5pPr marL="2041725" algn="l" defTabSz="1020863" rtl="0" eaLnBrk="1" latinLnBrk="0" hangingPunct="1">
      <a:defRPr sz="1310" kern="1200">
        <a:solidFill>
          <a:schemeClr val="tx1"/>
        </a:solidFill>
        <a:latin typeface="+mn-lt"/>
        <a:ea typeface="+mn-ea"/>
        <a:cs typeface="+mn-cs"/>
      </a:defRPr>
    </a:lvl5pPr>
    <a:lvl6pPr marL="2552156" algn="l" defTabSz="1020863" rtl="0" eaLnBrk="1" latinLnBrk="0" hangingPunct="1">
      <a:defRPr sz="1310" kern="1200">
        <a:solidFill>
          <a:schemeClr val="tx1"/>
        </a:solidFill>
        <a:latin typeface="+mn-lt"/>
        <a:ea typeface="+mn-ea"/>
        <a:cs typeface="+mn-cs"/>
      </a:defRPr>
    </a:lvl6pPr>
    <a:lvl7pPr marL="3062589" algn="l" defTabSz="1020863" rtl="0" eaLnBrk="1" latinLnBrk="0" hangingPunct="1">
      <a:defRPr sz="1310" kern="1200">
        <a:solidFill>
          <a:schemeClr val="tx1"/>
        </a:solidFill>
        <a:latin typeface="+mn-lt"/>
        <a:ea typeface="+mn-ea"/>
        <a:cs typeface="+mn-cs"/>
      </a:defRPr>
    </a:lvl7pPr>
    <a:lvl8pPr marL="3573019" algn="l" defTabSz="1020863" rtl="0" eaLnBrk="1" latinLnBrk="0" hangingPunct="1">
      <a:defRPr sz="1310" kern="1200">
        <a:solidFill>
          <a:schemeClr val="tx1"/>
        </a:solidFill>
        <a:latin typeface="+mn-lt"/>
        <a:ea typeface="+mn-ea"/>
        <a:cs typeface="+mn-cs"/>
      </a:defRPr>
    </a:lvl8pPr>
    <a:lvl9pPr marL="4083451" algn="l" defTabSz="1020863" rtl="0" eaLnBrk="1" latinLnBrk="0" hangingPunct="1">
      <a:defRPr sz="131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40025" y="504825"/>
            <a:ext cx="4389438" cy="2527300"/>
          </a:xfrm>
        </p:spPr>
      </p:sp>
      <p:sp>
        <p:nvSpPr>
          <p:cNvPr id="3" name="Notes Placeholder 2"/>
          <p:cNvSpPr>
            <a:spLocks noGrp="1"/>
          </p:cNvSpPr>
          <p:nvPr>
            <p:ph type="body" idx="1"/>
          </p:nvPr>
        </p:nvSpPr>
        <p:spPr/>
        <p:txBody>
          <a:bodyPr/>
          <a:lstStyle/>
          <a:p>
            <a:r>
              <a:rPr lang="en-US"/>
              <a:t>		</a:t>
            </a:r>
            <a:endParaRPr lang="en-US" dirty="0"/>
          </a:p>
        </p:txBody>
      </p:sp>
      <p:sp>
        <p:nvSpPr>
          <p:cNvPr id="4" name="Slide Number Placeholder 3"/>
          <p:cNvSpPr>
            <a:spLocks noGrp="1"/>
          </p:cNvSpPr>
          <p:nvPr>
            <p:ph type="sldNum" sz="quarter" idx="10"/>
          </p:nvPr>
        </p:nvSpPr>
        <p:spPr/>
        <p:txBody>
          <a:bodyPr/>
          <a:lstStyle/>
          <a:p>
            <a:fld id="{9BB2A368-33EE-461A-A60F-5E0DC0CCE278}" type="slidenum">
              <a:rPr lang="en-US" smtClean="0"/>
              <a:pPr/>
              <a:t>7</a:t>
            </a:fld>
            <a:endParaRPr lang="en-US"/>
          </a:p>
        </p:txBody>
      </p:sp>
    </p:spTree>
    <p:extLst>
      <p:ext uri="{BB962C8B-B14F-4D97-AF65-F5344CB8AC3E}">
        <p14:creationId xmlns:p14="http://schemas.microsoft.com/office/powerpoint/2010/main" val="5882584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40025" y="504825"/>
            <a:ext cx="4389438" cy="25273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B2A368-33EE-461A-A60F-5E0DC0CCE278}" type="slidenum">
              <a:rPr lang="en-US" smtClean="0"/>
              <a:pPr/>
              <a:t>15</a:t>
            </a:fld>
            <a:endParaRPr lang="en-US"/>
          </a:p>
        </p:txBody>
      </p:sp>
    </p:spTree>
    <p:extLst>
      <p:ext uri="{BB962C8B-B14F-4D97-AF65-F5344CB8AC3E}">
        <p14:creationId xmlns:p14="http://schemas.microsoft.com/office/powerpoint/2010/main" val="7471230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40025" y="504825"/>
            <a:ext cx="4389438" cy="25273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B2A368-33EE-461A-A60F-5E0DC0CCE278}" type="slidenum">
              <a:rPr lang="en-US" smtClean="0"/>
              <a:pPr/>
              <a:t>18</a:t>
            </a:fld>
            <a:endParaRPr lang="en-US"/>
          </a:p>
        </p:txBody>
      </p:sp>
    </p:spTree>
    <p:extLst>
      <p:ext uri="{BB962C8B-B14F-4D97-AF65-F5344CB8AC3E}">
        <p14:creationId xmlns:p14="http://schemas.microsoft.com/office/powerpoint/2010/main" val="37884149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40025" y="504825"/>
            <a:ext cx="4389438" cy="25273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B2A368-33EE-461A-A60F-5E0DC0CCE278}" type="slidenum">
              <a:rPr lang="en-US" smtClean="0"/>
              <a:pPr/>
              <a:t>24</a:t>
            </a:fld>
            <a:endParaRPr lang="en-US"/>
          </a:p>
        </p:txBody>
      </p:sp>
    </p:spTree>
    <p:extLst>
      <p:ext uri="{BB962C8B-B14F-4D97-AF65-F5344CB8AC3E}">
        <p14:creationId xmlns:p14="http://schemas.microsoft.com/office/powerpoint/2010/main" val="13497341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BB2A368-33EE-461A-A60F-5E0DC0CCE278}" type="slidenum">
              <a:rPr lang="en-US" smtClean="0"/>
              <a:pPr/>
              <a:t>30</a:t>
            </a:fld>
            <a:endParaRPr lang="en-US"/>
          </a:p>
        </p:txBody>
      </p:sp>
    </p:spTree>
    <p:extLst>
      <p:ext uri="{BB962C8B-B14F-4D97-AF65-F5344CB8AC3E}">
        <p14:creationId xmlns:p14="http://schemas.microsoft.com/office/powerpoint/2010/main" val="18625781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40025" y="504825"/>
            <a:ext cx="4389438" cy="25273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B2A368-33EE-461A-A60F-5E0DC0CCE278}" type="slidenum">
              <a:rPr lang="en-US" smtClean="0"/>
              <a:pPr/>
              <a:t>36</a:t>
            </a:fld>
            <a:endParaRPr lang="en-US"/>
          </a:p>
        </p:txBody>
      </p:sp>
    </p:spTree>
    <p:extLst>
      <p:ext uri="{BB962C8B-B14F-4D97-AF65-F5344CB8AC3E}">
        <p14:creationId xmlns:p14="http://schemas.microsoft.com/office/powerpoint/2010/main" val="27652884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40025" y="504825"/>
            <a:ext cx="4389438" cy="25273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B2A368-33EE-461A-A60F-5E0DC0CCE278}" type="slidenum">
              <a:rPr lang="en-US" smtClean="0"/>
              <a:pPr/>
              <a:t>40</a:t>
            </a:fld>
            <a:endParaRPr lang="en-US"/>
          </a:p>
        </p:txBody>
      </p:sp>
    </p:spTree>
    <p:extLst>
      <p:ext uri="{BB962C8B-B14F-4D97-AF65-F5344CB8AC3E}">
        <p14:creationId xmlns:p14="http://schemas.microsoft.com/office/powerpoint/2010/main" val="21628384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40025" y="504825"/>
            <a:ext cx="4389438" cy="25273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0DA6647-7CE1-40E8-B790-00A458F1253F}" type="slidenum">
              <a:rPr lang="en-US" smtClean="0"/>
              <a:pPr/>
              <a:t>42</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40025" y="504825"/>
            <a:ext cx="4389438" cy="25273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B2A368-33EE-461A-A60F-5E0DC0CCE278}" type="slidenum">
              <a:rPr lang="en-US" smtClean="0"/>
              <a:pPr/>
              <a:t>58</a:t>
            </a:fld>
            <a:endParaRPr lang="en-US"/>
          </a:p>
        </p:txBody>
      </p:sp>
    </p:spTree>
    <p:extLst>
      <p:ext uri="{BB962C8B-B14F-4D97-AF65-F5344CB8AC3E}">
        <p14:creationId xmlns:p14="http://schemas.microsoft.com/office/powerpoint/2010/main" val="768668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40025" y="504825"/>
            <a:ext cx="4389438" cy="25273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B2A368-33EE-461A-A60F-5E0DC0CCE278}" type="slidenum">
              <a:rPr lang="en-US" smtClean="0"/>
              <a:pPr/>
              <a:t>62</a:t>
            </a:fld>
            <a:endParaRPr lang="en-US"/>
          </a:p>
        </p:txBody>
      </p:sp>
    </p:spTree>
    <p:extLst>
      <p:ext uri="{BB962C8B-B14F-4D97-AF65-F5344CB8AC3E}">
        <p14:creationId xmlns:p14="http://schemas.microsoft.com/office/powerpoint/2010/main" val="20750232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40025" y="504825"/>
            <a:ext cx="4389438" cy="25273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B2A368-33EE-461A-A60F-5E0DC0CCE278}" type="slidenum">
              <a:rPr lang="en-US" smtClean="0"/>
              <a:pPr/>
              <a:t>63</a:t>
            </a:fld>
            <a:endParaRPr lang="en-US"/>
          </a:p>
        </p:txBody>
      </p:sp>
    </p:spTree>
    <p:extLst>
      <p:ext uri="{BB962C8B-B14F-4D97-AF65-F5344CB8AC3E}">
        <p14:creationId xmlns:p14="http://schemas.microsoft.com/office/powerpoint/2010/main" val="35882374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40025" y="504825"/>
            <a:ext cx="4389438" cy="25273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B2A368-33EE-461A-A60F-5E0DC0CCE278}" type="slidenum">
              <a:rPr lang="en-US" smtClean="0"/>
              <a:pPr/>
              <a:t>65</a:t>
            </a:fld>
            <a:endParaRPr lang="en-US"/>
          </a:p>
        </p:txBody>
      </p:sp>
    </p:spTree>
    <p:extLst>
      <p:ext uri="{BB962C8B-B14F-4D97-AF65-F5344CB8AC3E}">
        <p14:creationId xmlns:p14="http://schemas.microsoft.com/office/powerpoint/2010/main" val="39534841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40025" y="504825"/>
            <a:ext cx="4389438" cy="25273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B2A368-33EE-461A-A60F-5E0DC0CCE278}" type="slidenum">
              <a:rPr lang="en-US" smtClean="0"/>
              <a:pPr/>
              <a:t>73</a:t>
            </a:fld>
            <a:endParaRPr lang="en-US"/>
          </a:p>
        </p:txBody>
      </p:sp>
    </p:spTree>
    <p:extLst>
      <p:ext uri="{BB962C8B-B14F-4D97-AF65-F5344CB8AC3E}">
        <p14:creationId xmlns:p14="http://schemas.microsoft.com/office/powerpoint/2010/main" val="19750530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40025" y="504825"/>
            <a:ext cx="4389438" cy="25273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B2A368-33EE-461A-A60F-5E0DC0CCE278}" type="slidenum">
              <a:rPr lang="en-US" smtClean="0"/>
              <a:pPr/>
              <a:t>82</a:t>
            </a:fld>
            <a:endParaRPr lang="en-US"/>
          </a:p>
        </p:txBody>
      </p:sp>
    </p:spTree>
    <p:extLst>
      <p:ext uri="{BB962C8B-B14F-4D97-AF65-F5344CB8AC3E}">
        <p14:creationId xmlns:p14="http://schemas.microsoft.com/office/powerpoint/2010/main" val="8050701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47145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3833128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03063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3764827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Tree>
    <p:extLst>
      <p:ext uri="{BB962C8B-B14F-4D97-AF65-F5344CB8AC3E}">
        <p14:creationId xmlns:p14="http://schemas.microsoft.com/office/powerpoint/2010/main" val="14089241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78556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57142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7946443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75791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4631054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27198480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6_Title Slide">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7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28056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9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978302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7256648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33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67389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34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82765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35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8963369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315814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6013667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Tree>
    <p:extLst>
      <p:ext uri="{BB962C8B-B14F-4D97-AF65-F5344CB8AC3E}">
        <p14:creationId xmlns:p14="http://schemas.microsoft.com/office/powerpoint/2010/main" val="4300497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16133806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Tree>
    <p:extLst>
      <p:ext uri="{BB962C8B-B14F-4D97-AF65-F5344CB8AC3E}">
        <p14:creationId xmlns:p14="http://schemas.microsoft.com/office/powerpoint/2010/main" val="51736289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356599319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5594454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353462165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561231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070833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427030370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88073935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7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0999987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9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55130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4715822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3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31239161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4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561318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5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13025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2.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18" Type="http://schemas.openxmlformats.org/officeDocument/2006/relationships/slideLayout" Target="../slideLayouts/slideLayout36.xml"/><Relationship Id="rId3" Type="http://schemas.openxmlformats.org/officeDocument/2006/relationships/slideLayout" Target="../slideLayouts/slideLayout21.xml"/><Relationship Id="rId21" Type="http://schemas.openxmlformats.org/officeDocument/2006/relationships/image" Target="../media/image2.png"/><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20" Type="http://schemas.openxmlformats.org/officeDocument/2006/relationships/image" Target="../media/image1.jpg"/><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10" Type="http://schemas.openxmlformats.org/officeDocument/2006/relationships/slideLayout" Target="../slideLayouts/slideLayout28.xml"/><Relationship Id="rId19" Type="http://schemas.openxmlformats.org/officeDocument/2006/relationships/theme" Target="../theme/theme2.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93963" y="273939"/>
            <a:ext cx="10691337" cy="1140090"/>
          </a:xfrm>
          <a:prstGeom prst="rect">
            <a:avLst/>
          </a:prstGeom>
        </p:spPr>
        <p:txBody>
          <a:bodyPr vert="horz" lIns="91440" tIns="45720" rIns="91440" bIns="45720" rtlCol="0" anchor="ctr">
            <a:normAutofit/>
          </a:bodyPr>
          <a:lstStyle/>
          <a:p>
            <a:r>
              <a:rPr lang="en-US"/>
              <a:t>Click to edit Master title style</a:t>
            </a:r>
          </a:p>
        </p:txBody>
      </p:sp>
      <p:sp>
        <p:nvSpPr>
          <p:cNvPr id="7" name="Rectangle 6"/>
          <p:cNvSpPr/>
          <p:nvPr userDrawn="1"/>
        </p:nvSpPr>
        <p:spPr>
          <a:xfrm>
            <a:off x="342674" y="240686"/>
            <a:ext cx="11239611" cy="6308496"/>
          </a:xfrm>
          <a:prstGeom prst="rect">
            <a:avLst/>
          </a:prstGeom>
          <a:ln w="38100">
            <a:solidFill>
              <a:schemeClr val="tx1"/>
            </a:solidFill>
          </a:ln>
        </p:spPr>
        <p:style>
          <a:lnRef idx="2">
            <a:schemeClr val="dk1"/>
          </a:lnRef>
          <a:fillRef idx="1">
            <a:schemeClr val="lt1"/>
          </a:fillRef>
          <a:effectRef idx="0">
            <a:schemeClr val="dk1"/>
          </a:effectRef>
          <a:fontRef idx="minor">
            <a:schemeClr val="dk1"/>
          </a:fontRef>
        </p:style>
        <p:txBody>
          <a:bodyPr lIns="101235" tIns="50618" rIns="101235" bIns="50618" rtlCol="0" anchor="ctr"/>
          <a:lstStyle/>
          <a:p>
            <a:pPr algn="ctr"/>
            <a:endParaRPr lang="en-US" sz="2598" dirty="0">
              <a:solidFill>
                <a:srgbClr val="FF0000"/>
              </a:solidFill>
              <a:latin typeface="Times New Roman" pitchFamily="18" charset="0"/>
              <a:ea typeface="Cambria Math" pitchFamily="18" charset="0"/>
            </a:endParaRPr>
          </a:p>
        </p:txBody>
      </p:sp>
      <p:sp>
        <p:nvSpPr>
          <p:cNvPr id="10" name="PURPLE COLOUR BOX"/>
          <p:cNvSpPr/>
          <p:nvPr userDrawn="1"/>
        </p:nvSpPr>
        <p:spPr>
          <a:xfrm>
            <a:off x="395975" y="278688"/>
            <a:ext cx="9088873" cy="523597"/>
          </a:xfrm>
          <a:prstGeom prst="round2DiagRect">
            <a:avLst>
              <a:gd name="adj1" fmla="val 50000"/>
              <a:gd name="adj2" fmla="val 0"/>
            </a:avLst>
          </a:prstGeom>
          <a:solidFill>
            <a:srgbClr val="7030A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3118" b="1" cap="all" dirty="0">
                <a:solidFill>
                  <a:srgbClr val="FFFF00"/>
                </a:solidFill>
                <a:latin typeface="Times New Roman" pitchFamily="18" charset="0"/>
                <a:cs typeface="Times New Roman" pitchFamily="18" charset="0"/>
              </a:rPr>
              <a:t>Moving</a:t>
            </a:r>
            <a:r>
              <a:rPr lang="en-US" sz="3118" b="1" cap="all" baseline="0" dirty="0">
                <a:solidFill>
                  <a:srgbClr val="FFFF00"/>
                </a:solidFill>
                <a:latin typeface="Times New Roman" pitchFamily="18" charset="0"/>
                <a:cs typeface="Times New Roman" pitchFamily="18" charset="0"/>
              </a:rPr>
              <a:t> charges and magnetism</a:t>
            </a:r>
            <a:endParaRPr lang="en-US" sz="3118" b="1" cap="all" dirty="0">
              <a:solidFill>
                <a:srgbClr val="FFFF00"/>
              </a:solidFill>
              <a:latin typeface="Times New Roman" pitchFamily="18" charset="0"/>
              <a:cs typeface="Times New Roman" pitchFamily="18" charset="0"/>
            </a:endParaRPr>
          </a:p>
        </p:txBody>
      </p:sp>
      <p:pic>
        <p:nvPicPr>
          <p:cNvPr id="259075" name="ROBOMATE LOGO" hidden="1"/>
          <p:cNvPicPr>
            <a:picLocks noChangeAspect="1" noChangeArrowheads="1"/>
          </p:cNvPicPr>
          <p:nvPr userDrawn="1"/>
        </p:nvPicPr>
        <p:blipFill>
          <a:blip r:embed="rId21" cstate="print">
            <a:extLst>
              <a:ext uri="{28A0092B-C50C-407E-A947-70E740481C1C}">
                <a14:useLocalDpi xmlns:a14="http://schemas.microsoft.com/office/drawing/2010/main" val="0"/>
              </a:ext>
            </a:extLst>
          </a:blip>
          <a:srcRect/>
          <a:stretch>
            <a:fillRect/>
          </a:stretch>
        </p:blipFill>
        <p:spPr bwMode="auto">
          <a:xfrm>
            <a:off x="10179868" y="278690"/>
            <a:ext cx="1402413" cy="6333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91914241"/>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 id="2147483769" r:id="rId12"/>
    <p:sldLayoutId id="2147483791" r:id="rId13"/>
    <p:sldLayoutId id="2147483793" r:id="rId14"/>
    <p:sldLayoutId id="2147483796" r:id="rId15"/>
    <p:sldLayoutId id="2147483797" r:id="rId16"/>
    <p:sldLayoutId id="2147483798" r:id="rId17"/>
    <p:sldLayoutId id="2147483799" r:id="rId18"/>
  </p:sldLayoutIdLst>
  <p:txStyles>
    <p:titleStyle>
      <a:lvl1pPr algn="ctr" defTabSz="1187700" rtl="0" eaLnBrk="1" latinLnBrk="0" hangingPunct="1">
        <a:spcBef>
          <a:spcPct val="0"/>
        </a:spcBef>
        <a:buNone/>
        <a:defRPr sz="5716" kern="1200">
          <a:solidFill>
            <a:schemeClr val="tx1"/>
          </a:solidFill>
          <a:latin typeface="+mj-lt"/>
          <a:ea typeface="+mj-ea"/>
          <a:cs typeface="+mj-cs"/>
        </a:defRPr>
      </a:lvl1pPr>
    </p:titleStyle>
    <p:bodyStyle>
      <a:lvl1pPr marL="445387" indent="-445387" algn="l" defTabSz="1187700" rtl="0" eaLnBrk="1" latinLnBrk="0" hangingPunct="1">
        <a:spcBef>
          <a:spcPct val="20000"/>
        </a:spcBef>
        <a:buFont typeface="Arial" panose="020B0604020202020204" pitchFamily="34" charset="0"/>
        <a:buChar char="•"/>
        <a:defRPr sz="4157" kern="1200">
          <a:solidFill>
            <a:schemeClr val="tx1"/>
          </a:solidFill>
          <a:latin typeface="+mn-lt"/>
          <a:ea typeface="+mn-ea"/>
          <a:cs typeface="+mn-cs"/>
        </a:defRPr>
      </a:lvl1pPr>
      <a:lvl2pPr marL="965007" indent="-371157" algn="l" defTabSz="1187700" rtl="0" eaLnBrk="1" latinLnBrk="0" hangingPunct="1">
        <a:spcBef>
          <a:spcPct val="20000"/>
        </a:spcBef>
        <a:buFont typeface="Arial" panose="020B0604020202020204" pitchFamily="34" charset="0"/>
        <a:buChar char="–"/>
        <a:defRPr sz="3636" kern="1200">
          <a:solidFill>
            <a:schemeClr val="tx1"/>
          </a:solidFill>
          <a:latin typeface="+mn-lt"/>
          <a:ea typeface="+mn-ea"/>
          <a:cs typeface="+mn-cs"/>
        </a:defRPr>
      </a:lvl2pPr>
      <a:lvl3pPr marL="1484626" indent="-296925" algn="l" defTabSz="1187700" rtl="0" eaLnBrk="1" latinLnBrk="0" hangingPunct="1">
        <a:spcBef>
          <a:spcPct val="20000"/>
        </a:spcBef>
        <a:buFont typeface="Arial" panose="020B0604020202020204" pitchFamily="34" charset="0"/>
        <a:buChar char="•"/>
        <a:defRPr sz="3118" kern="1200">
          <a:solidFill>
            <a:schemeClr val="tx1"/>
          </a:solidFill>
          <a:latin typeface="+mn-lt"/>
          <a:ea typeface="+mn-ea"/>
          <a:cs typeface="+mn-cs"/>
        </a:defRPr>
      </a:lvl3pPr>
      <a:lvl4pPr marL="2078476" indent="-296925" algn="l" defTabSz="1187700" rtl="0" eaLnBrk="1" latinLnBrk="0" hangingPunct="1">
        <a:spcBef>
          <a:spcPct val="20000"/>
        </a:spcBef>
        <a:buFont typeface="Arial" panose="020B0604020202020204" pitchFamily="34" charset="0"/>
        <a:buChar char="–"/>
        <a:defRPr sz="2598" kern="1200">
          <a:solidFill>
            <a:schemeClr val="tx1"/>
          </a:solidFill>
          <a:latin typeface="+mn-lt"/>
          <a:ea typeface="+mn-ea"/>
          <a:cs typeface="+mn-cs"/>
        </a:defRPr>
      </a:lvl4pPr>
      <a:lvl5pPr marL="2672325" indent="-296925" algn="l" defTabSz="1187700" rtl="0" eaLnBrk="1" latinLnBrk="0" hangingPunct="1">
        <a:spcBef>
          <a:spcPct val="20000"/>
        </a:spcBef>
        <a:buFont typeface="Arial" panose="020B0604020202020204" pitchFamily="34" charset="0"/>
        <a:buChar char="»"/>
        <a:defRPr sz="2598" kern="1200">
          <a:solidFill>
            <a:schemeClr val="tx1"/>
          </a:solidFill>
          <a:latin typeface="+mn-lt"/>
          <a:ea typeface="+mn-ea"/>
          <a:cs typeface="+mn-cs"/>
        </a:defRPr>
      </a:lvl5pPr>
      <a:lvl6pPr marL="3266176" indent="-296925" algn="l" defTabSz="1187700" rtl="0" eaLnBrk="1" latinLnBrk="0" hangingPunct="1">
        <a:spcBef>
          <a:spcPct val="20000"/>
        </a:spcBef>
        <a:buFont typeface="Arial" panose="020B0604020202020204" pitchFamily="34" charset="0"/>
        <a:buChar char="•"/>
        <a:defRPr sz="2598" kern="1200">
          <a:solidFill>
            <a:schemeClr val="tx1"/>
          </a:solidFill>
          <a:latin typeface="+mn-lt"/>
          <a:ea typeface="+mn-ea"/>
          <a:cs typeface="+mn-cs"/>
        </a:defRPr>
      </a:lvl6pPr>
      <a:lvl7pPr marL="3860026" indent="-296925" algn="l" defTabSz="1187700" rtl="0" eaLnBrk="1" latinLnBrk="0" hangingPunct="1">
        <a:spcBef>
          <a:spcPct val="20000"/>
        </a:spcBef>
        <a:buFont typeface="Arial" panose="020B0604020202020204" pitchFamily="34" charset="0"/>
        <a:buChar char="•"/>
        <a:defRPr sz="2598" kern="1200">
          <a:solidFill>
            <a:schemeClr val="tx1"/>
          </a:solidFill>
          <a:latin typeface="+mn-lt"/>
          <a:ea typeface="+mn-ea"/>
          <a:cs typeface="+mn-cs"/>
        </a:defRPr>
      </a:lvl7pPr>
      <a:lvl8pPr marL="4453876" indent="-296925" algn="l" defTabSz="1187700" rtl="0" eaLnBrk="1" latinLnBrk="0" hangingPunct="1">
        <a:spcBef>
          <a:spcPct val="20000"/>
        </a:spcBef>
        <a:buFont typeface="Arial" panose="020B0604020202020204" pitchFamily="34" charset="0"/>
        <a:buChar char="•"/>
        <a:defRPr sz="2598" kern="1200">
          <a:solidFill>
            <a:schemeClr val="tx1"/>
          </a:solidFill>
          <a:latin typeface="+mn-lt"/>
          <a:ea typeface="+mn-ea"/>
          <a:cs typeface="+mn-cs"/>
        </a:defRPr>
      </a:lvl8pPr>
      <a:lvl9pPr marL="5047726" indent="-296925" algn="l" defTabSz="1187700" rtl="0" eaLnBrk="1" latinLnBrk="0" hangingPunct="1">
        <a:spcBef>
          <a:spcPct val="20000"/>
        </a:spcBef>
        <a:buFont typeface="Arial" panose="020B0604020202020204" pitchFamily="34" charset="0"/>
        <a:buChar char="•"/>
        <a:defRPr sz="2598" kern="1200">
          <a:solidFill>
            <a:schemeClr val="tx1"/>
          </a:solidFill>
          <a:latin typeface="+mn-lt"/>
          <a:ea typeface="+mn-ea"/>
          <a:cs typeface="+mn-cs"/>
        </a:defRPr>
      </a:lvl9pPr>
    </p:bodyStyle>
    <p:otherStyle>
      <a:defPPr>
        <a:defRPr lang="en-US"/>
      </a:defPPr>
      <a:lvl1pPr marL="0" algn="l" defTabSz="1187700" rtl="0" eaLnBrk="1" latinLnBrk="0" hangingPunct="1">
        <a:defRPr sz="2338" kern="1200">
          <a:solidFill>
            <a:schemeClr val="tx1"/>
          </a:solidFill>
          <a:latin typeface="+mn-lt"/>
          <a:ea typeface="+mn-ea"/>
          <a:cs typeface="+mn-cs"/>
        </a:defRPr>
      </a:lvl1pPr>
      <a:lvl2pPr marL="593851" algn="l" defTabSz="1187700" rtl="0" eaLnBrk="1" latinLnBrk="0" hangingPunct="1">
        <a:defRPr sz="2338" kern="1200">
          <a:solidFill>
            <a:schemeClr val="tx1"/>
          </a:solidFill>
          <a:latin typeface="+mn-lt"/>
          <a:ea typeface="+mn-ea"/>
          <a:cs typeface="+mn-cs"/>
        </a:defRPr>
      </a:lvl2pPr>
      <a:lvl3pPr marL="1187700" algn="l" defTabSz="1187700" rtl="0" eaLnBrk="1" latinLnBrk="0" hangingPunct="1">
        <a:defRPr sz="2338" kern="1200">
          <a:solidFill>
            <a:schemeClr val="tx1"/>
          </a:solidFill>
          <a:latin typeface="+mn-lt"/>
          <a:ea typeface="+mn-ea"/>
          <a:cs typeface="+mn-cs"/>
        </a:defRPr>
      </a:lvl3pPr>
      <a:lvl4pPr marL="1781552" algn="l" defTabSz="1187700" rtl="0" eaLnBrk="1" latinLnBrk="0" hangingPunct="1">
        <a:defRPr sz="2338" kern="1200">
          <a:solidFill>
            <a:schemeClr val="tx1"/>
          </a:solidFill>
          <a:latin typeface="+mn-lt"/>
          <a:ea typeface="+mn-ea"/>
          <a:cs typeface="+mn-cs"/>
        </a:defRPr>
      </a:lvl4pPr>
      <a:lvl5pPr marL="2375402" algn="l" defTabSz="1187700" rtl="0" eaLnBrk="1" latinLnBrk="0" hangingPunct="1">
        <a:defRPr sz="2338" kern="1200">
          <a:solidFill>
            <a:schemeClr val="tx1"/>
          </a:solidFill>
          <a:latin typeface="+mn-lt"/>
          <a:ea typeface="+mn-ea"/>
          <a:cs typeface="+mn-cs"/>
        </a:defRPr>
      </a:lvl5pPr>
      <a:lvl6pPr marL="2969252" algn="l" defTabSz="1187700" rtl="0" eaLnBrk="1" latinLnBrk="0" hangingPunct="1">
        <a:defRPr sz="2338" kern="1200">
          <a:solidFill>
            <a:schemeClr val="tx1"/>
          </a:solidFill>
          <a:latin typeface="+mn-lt"/>
          <a:ea typeface="+mn-ea"/>
          <a:cs typeface="+mn-cs"/>
        </a:defRPr>
      </a:lvl6pPr>
      <a:lvl7pPr marL="3563101" algn="l" defTabSz="1187700" rtl="0" eaLnBrk="1" latinLnBrk="0" hangingPunct="1">
        <a:defRPr sz="2338" kern="1200">
          <a:solidFill>
            <a:schemeClr val="tx1"/>
          </a:solidFill>
          <a:latin typeface="+mn-lt"/>
          <a:ea typeface="+mn-ea"/>
          <a:cs typeface="+mn-cs"/>
        </a:defRPr>
      </a:lvl7pPr>
      <a:lvl8pPr marL="4156954" algn="l" defTabSz="1187700" rtl="0" eaLnBrk="1" latinLnBrk="0" hangingPunct="1">
        <a:defRPr sz="2338" kern="1200">
          <a:solidFill>
            <a:schemeClr val="tx1"/>
          </a:solidFill>
          <a:latin typeface="+mn-lt"/>
          <a:ea typeface="+mn-ea"/>
          <a:cs typeface="+mn-cs"/>
        </a:defRPr>
      </a:lvl8pPr>
      <a:lvl9pPr marL="4750802" algn="l" defTabSz="1187700" rtl="0" eaLnBrk="1" latinLnBrk="0" hangingPunct="1">
        <a:defRPr sz="2338"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93963" y="273939"/>
            <a:ext cx="10691337" cy="1140090"/>
          </a:xfrm>
          <a:prstGeom prst="rect">
            <a:avLst/>
          </a:prstGeom>
        </p:spPr>
        <p:txBody>
          <a:bodyPr vert="horz" lIns="91440" tIns="45720" rIns="91440" bIns="45720" rtlCol="0" anchor="ctr">
            <a:normAutofit/>
          </a:bodyPr>
          <a:lstStyle/>
          <a:p>
            <a:r>
              <a:rPr lang="en-US"/>
              <a:t>Click to edit Master title style</a:t>
            </a:r>
          </a:p>
        </p:txBody>
      </p:sp>
      <p:sp>
        <p:nvSpPr>
          <p:cNvPr id="7" name="Rectangle 6"/>
          <p:cNvSpPr/>
          <p:nvPr userDrawn="1"/>
        </p:nvSpPr>
        <p:spPr>
          <a:xfrm>
            <a:off x="342674" y="240686"/>
            <a:ext cx="11239611" cy="6308496"/>
          </a:xfrm>
          <a:prstGeom prst="rect">
            <a:avLst/>
          </a:prstGeom>
          <a:ln w="38100">
            <a:solidFill>
              <a:schemeClr val="tx1"/>
            </a:solidFill>
          </a:ln>
        </p:spPr>
        <p:style>
          <a:lnRef idx="2">
            <a:schemeClr val="dk1"/>
          </a:lnRef>
          <a:fillRef idx="1">
            <a:schemeClr val="lt1"/>
          </a:fillRef>
          <a:effectRef idx="0">
            <a:schemeClr val="dk1"/>
          </a:effectRef>
          <a:fontRef idx="minor">
            <a:schemeClr val="dk1"/>
          </a:fontRef>
        </p:style>
        <p:txBody>
          <a:bodyPr lIns="101235" tIns="50618" rIns="101235" bIns="50618" rtlCol="0" anchor="ctr"/>
          <a:lstStyle/>
          <a:p>
            <a:pPr algn="ctr"/>
            <a:endParaRPr lang="en-US" sz="2598" dirty="0">
              <a:solidFill>
                <a:srgbClr val="FF0000"/>
              </a:solidFill>
              <a:latin typeface="Times New Roman" pitchFamily="18" charset="0"/>
              <a:ea typeface="Cambria Math" pitchFamily="18" charset="0"/>
            </a:endParaRPr>
          </a:p>
        </p:txBody>
      </p:sp>
      <p:sp>
        <p:nvSpPr>
          <p:cNvPr id="10" name="PURPLE COLOUR BOX"/>
          <p:cNvSpPr/>
          <p:nvPr userDrawn="1"/>
        </p:nvSpPr>
        <p:spPr>
          <a:xfrm>
            <a:off x="395975" y="278688"/>
            <a:ext cx="9088873" cy="523597"/>
          </a:xfrm>
          <a:prstGeom prst="round2DiagRect">
            <a:avLst>
              <a:gd name="adj1" fmla="val 50000"/>
              <a:gd name="adj2" fmla="val 0"/>
            </a:avLst>
          </a:prstGeom>
          <a:solidFill>
            <a:srgbClr val="7030A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3118" b="1" cap="all" dirty="0">
                <a:solidFill>
                  <a:srgbClr val="FFFF00"/>
                </a:solidFill>
                <a:latin typeface="Times New Roman" pitchFamily="18" charset="0"/>
                <a:cs typeface="Times New Roman" pitchFamily="18" charset="0"/>
              </a:rPr>
              <a:t>Moving</a:t>
            </a:r>
            <a:r>
              <a:rPr lang="en-US" sz="3118" b="1" cap="all" baseline="0" dirty="0">
                <a:solidFill>
                  <a:srgbClr val="FFFF00"/>
                </a:solidFill>
                <a:latin typeface="Times New Roman" pitchFamily="18" charset="0"/>
                <a:cs typeface="Times New Roman" pitchFamily="18" charset="0"/>
              </a:rPr>
              <a:t> charges and magnetism</a:t>
            </a:r>
            <a:endParaRPr lang="en-US" sz="3118" b="1" cap="all" dirty="0">
              <a:solidFill>
                <a:srgbClr val="FFFF00"/>
              </a:solidFill>
              <a:latin typeface="Times New Roman" pitchFamily="18" charset="0"/>
              <a:cs typeface="Times New Roman" pitchFamily="18" charset="0"/>
            </a:endParaRPr>
          </a:p>
        </p:txBody>
      </p:sp>
      <p:pic>
        <p:nvPicPr>
          <p:cNvPr id="259075" name="ROBOMATE LOGO" hidden="1"/>
          <p:cNvPicPr>
            <a:picLocks noChangeAspect="1" noChangeArrowheads="1"/>
          </p:cNvPicPr>
          <p:nvPr userDrawn="1"/>
        </p:nvPicPr>
        <p:blipFill>
          <a:blip r:embed="rId21" cstate="print">
            <a:extLst>
              <a:ext uri="{28A0092B-C50C-407E-A947-70E740481C1C}">
                <a14:useLocalDpi xmlns:a14="http://schemas.microsoft.com/office/drawing/2010/main" val="0"/>
              </a:ext>
            </a:extLst>
          </a:blip>
          <a:srcRect/>
          <a:stretch>
            <a:fillRect/>
          </a:stretch>
        </p:blipFill>
        <p:spPr bwMode="auto">
          <a:xfrm>
            <a:off x="10179868" y="278690"/>
            <a:ext cx="1402413" cy="6333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61189786"/>
      </p:ext>
    </p:extLst>
  </p:cSld>
  <p:clrMap bg1="lt1" tx1="dk1" bg2="lt2" tx2="dk2" accent1="accent1" accent2="accent2" accent3="accent3" accent4="accent4" accent5="accent5" accent6="accent6" hlink="hlink" folHlink="folHlink"/>
  <p:sldLayoutIdLst>
    <p:sldLayoutId id="2147483801" r:id="rId1"/>
    <p:sldLayoutId id="2147483802" r:id="rId2"/>
    <p:sldLayoutId id="2147483803" r:id="rId3"/>
    <p:sldLayoutId id="2147483804" r:id="rId4"/>
    <p:sldLayoutId id="2147483805" r:id="rId5"/>
    <p:sldLayoutId id="2147483806" r:id="rId6"/>
    <p:sldLayoutId id="2147483807" r:id="rId7"/>
    <p:sldLayoutId id="2147483808" r:id="rId8"/>
    <p:sldLayoutId id="2147483809" r:id="rId9"/>
    <p:sldLayoutId id="2147483810" r:id="rId10"/>
    <p:sldLayoutId id="2147483811" r:id="rId11"/>
    <p:sldLayoutId id="2147483812" r:id="rId12"/>
    <p:sldLayoutId id="2147483813" r:id="rId13"/>
    <p:sldLayoutId id="2147483814" r:id="rId14"/>
    <p:sldLayoutId id="2147483815" r:id="rId15"/>
    <p:sldLayoutId id="2147483816" r:id="rId16"/>
    <p:sldLayoutId id="2147483817" r:id="rId17"/>
    <p:sldLayoutId id="2147483818" r:id="rId18"/>
  </p:sldLayoutIdLst>
  <p:txStyles>
    <p:titleStyle>
      <a:lvl1pPr algn="ctr" defTabSz="1187700" rtl="0" eaLnBrk="1" latinLnBrk="0" hangingPunct="1">
        <a:spcBef>
          <a:spcPct val="0"/>
        </a:spcBef>
        <a:buNone/>
        <a:defRPr sz="5716" kern="1200">
          <a:solidFill>
            <a:schemeClr val="tx1"/>
          </a:solidFill>
          <a:latin typeface="+mj-lt"/>
          <a:ea typeface="+mj-ea"/>
          <a:cs typeface="+mj-cs"/>
        </a:defRPr>
      </a:lvl1pPr>
    </p:titleStyle>
    <p:bodyStyle>
      <a:lvl1pPr marL="445387" indent="-445387" algn="l" defTabSz="1187700" rtl="0" eaLnBrk="1" latinLnBrk="0" hangingPunct="1">
        <a:spcBef>
          <a:spcPct val="20000"/>
        </a:spcBef>
        <a:buFont typeface="Arial" panose="020B0604020202020204" pitchFamily="34" charset="0"/>
        <a:buChar char="•"/>
        <a:defRPr sz="4157" kern="1200">
          <a:solidFill>
            <a:schemeClr val="tx1"/>
          </a:solidFill>
          <a:latin typeface="+mn-lt"/>
          <a:ea typeface="+mn-ea"/>
          <a:cs typeface="+mn-cs"/>
        </a:defRPr>
      </a:lvl1pPr>
      <a:lvl2pPr marL="965007" indent="-371157" algn="l" defTabSz="1187700" rtl="0" eaLnBrk="1" latinLnBrk="0" hangingPunct="1">
        <a:spcBef>
          <a:spcPct val="20000"/>
        </a:spcBef>
        <a:buFont typeface="Arial" panose="020B0604020202020204" pitchFamily="34" charset="0"/>
        <a:buChar char="–"/>
        <a:defRPr sz="3636" kern="1200">
          <a:solidFill>
            <a:schemeClr val="tx1"/>
          </a:solidFill>
          <a:latin typeface="+mn-lt"/>
          <a:ea typeface="+mn-ea"/>
          <a:cs typeface="+mn-cs"/>
        </a:defRPr>
      </a:lvl2pPr>
      <a:lvl3pPr marL="1484626" indent="-296925" algn="l" defTabSz="1187700" rtl="0" eaLnBrk="1" latinLnBrk="0" hangingPunct="1">
        <a:spcBef>
          <a:spcPct val="20000"/>
        </a:spcBef>
        <a:buFont typeface="Arial" panose="020B0604020202020204" pitchFamily="34" charset="0"/>
        <a:buChar char="•"/>
        <a:defRPr sz="3118" kern="1200">
          <a:solidFill>
            <a:schemeClr val="tx1"/>
          </a:solidFill>
          <a:latin typeface="+mn-lt"/>
          <a:ea typeface="+mn-ea"/>
          <a:cs typeface="+mn-cs"/>
        </a:defRPr>
      </a:lvl3pPr>
      <a:lvl4pPr marL="2078476" indent="-296925" algn="l" defTabSz="1187700" rtl="0" eaLnBrk="1" latinLnBrk="0" hangingPunct="1">
        <a:spcBef>
          <a:spcPct val="20000"/>
        </a:spcBef>
        <a:buFont typeface="Arial" panose="020B0604020202020204" pitchFamily="34" charset="0"/>
        <a:buChar char="–"/>
        <a:defRPr sz="2598" kern="1200">
          <a:solidFill>
            <a:schemeClr val="tx1"/>
          </a:solidFill>
          <a:latin typeface="+mn-lt"/>
          <a:ea typeface="+mn-ea"/>
          <a:cs typeface="+mn-cs"/>
        </a:defRPr>
      </a:lvl4pPr>
      <a:lvl5pPr marL="2672325" indent="-296925" algn="l" defTabSz="1187700" rtl="0" eaLnBrk="1" latinLnBrk="0" hangingPunct="1">
        <a:spcBef>
          <a:spcPct val="20000"/>
        </a:spcBef>
        <a:buFont typeface="Arial" panose="020B0604020202020204" pitchFamily="34" charset="0"/>
        <a:buChar char="»"/>
        <a:defRPr sz="2598" kern="1200">
          <a:solidFill>
            <a:schemeClr val="tx1"/>
          </a:solidFill>
          <a:latin typeface="+mn-lt"/>
          <a:ea typeface="+mn-ea"/>
          <a:cs typeface="+mn-cs"/>
        </a:defRPr>
      </a:lvl5pPr>
      <a:lvl6pPr marL="3266176" indent="-296925" algn="l" defTabSz="1187700" rtl="0" eaLnBrk="1" latinLnBrk="0" hangingPunct="1">
        <a:spcBef>
          <a:spcPct val="20000"/>
        </a:spcBef>
        <a:buFont typeface="Arial" panose="020B0604020202020204" pitchFamily="34" charset="0"/>
        <a:buChar char="•"/>
        <a:defRPr sz="2598" kern="1200">
          <a:solidFill>
            <a:schemeClr val="tx1"/>
          </a:solidFill>
          <a:latin typeface="+mn-lt"/>
          <a:ea typeface="+mn-ea"/>
          <a:cs typeface="+mn-cs"/>
        </a:defRPr>
      </a:lvl6pPr>
      <a:lvl7pPr marL="3860026" indent="-296925" algn="l" defTabSz="1187700" rtl="0" eaLnBrk="1" latinLnBrk="0" hangingPunct="1">
        <a:spcBef>
          <a:spcPct val="20000"/>
        </a:spcBef>
        <a:buFont typeface="Arial" panose="020B0604020202020204" pitchFamily="34" charset="0"/>
        <a:buChar char="•"/>
        <a:defRPr sz="2598" kern="1200">
          <a:solidFill>
            <a:schemeClr val="tx1"/>
          </a:solidFill>
          <a:latin typeface="+mn-lt"/>
          <a:ea typeface="+mn-ea"/>
          <a:cs typeface="+mn-cs"/>
        </a:defRPr>
      </a:lvl7pPr>
      <a:lvl8pPr marL="4453876" indent="-296925" algn="l" defTabSz="1187700" rtl="0" eaLnBrk="1" latinLnBrk="0" hangingPunct="1">
        <a:spcBef>
          <a:spcPct val="20000"/>
        </a:spcBef>
        <a:buFont typeface="Arial" panose="020B0604020202020204" pitchFamily="34" charset="0"/>
        <a:buChar char="•"/>
        <a:defRPr sz="2598" kern="1200">
          <a:solidFill>
            <a:schemeClr val="tx1"/>
          </a:solidFill>
          <a:latin typeface="+mn-lt"/>
          <a:ea typeface="+mn-ea"/>
          <a:cs typeface="+mn-cs"/>
        </a:defRPr>
      </a:lvl8pPr>
      <a:lvl9pPr marL="5047726" indent="-296925" algn="l" defTabSz="1187700" rtl="0" eaLnBrk="1" latinLnBrk="0" hangingPunct="1">
        <a:spcBef>
          <a:spcPct val="20000"/>
        </a:spcBef>
        <a:buFont typeface="Arial" panose="020B0604020202020204" pitchFamily="34" charset="0"/>
        <a:buChar char="•"/>
        <a:defRPr sz="2598" kern="1200">
          <a:solidFill>
            <a:schemeClr val="tx1"/>
          </a:solidFill>
          <a:latin typeface="+mn-lt"/>
          <a:ea typeface="+mn-ea"/>
          <a:cs typeface="+mn-cs"/>
        </a:defRPr>
      </a:lvl9pPr>
    </p:bodyStyle>
    <p:otherStyle>
      <a:defPPr>
        <a:defRPr lang="en-US"/>
      </a:defPPr>
      <a:lvl1pPr marL="0" algn="l" defTabSz="1187700" rtl="0" eaLnBrk="1" latinLnBrk="0" hangingPunct="1">
        <a:defRPr sz="2338" kern="1200">
          <a:solidFill>
            <a:schemeClr val="tx1"/>
          </a:solidFill>
          <a:latin typeface="+mn-lt"/>
          <a:ea typeface="+mn-ea"/>
          <a:cs typeface="+mn-cs"/>
        </a:defRPr>
      </a:lvl1pPr>
      <a:lvl2pPr marL="593851" algn="l" defTabSz="1187700" rtl="0" eaLnBrk="1" latinLnBrk="0" hangingPunct="1">
        <a:defRPr sz="2338" kern="1200">
          <a:solidFill>
            <a:schemeClr val="tx1"/>
          </a:solidFill>
          <a:latin typeface="+mn-lt"/>
          <a:ea typeface="+mn-ea"/>
          <a:cs typeface="+mn-cs"/>
        </a:defRPr>
      </a:lvl2pPr>
      <a:lvl3pPr marL="1187700" algn="l" defTabSz="1187700" rtl="0" eaLnBrk="1" latinLnBrk="0" hangingPunct="1">
        <a:defRPr sz="2338" kern="1200">
          <a:solidFill>
            <a:schemeClr val="tx1"/>
          </a:solidFill>
          <a:latin typeface="+mn-lt"/>
          <a:ea typeface="+mn-ea"/>
          <a:cs typeface="+mn-cs"/>
        </a:defRPr>
      </a:lvl3pPr>
      <a:lvl4pPr marL="1781552" algn="l" defTabSz="1187700" rtl="0" eaLnBrk="1" latinLnBrk="0" hangingPunct="1">
        <a:defRPr sz="2338" kern="1200">
          <a:solidFill>
            <a:schemeClr val="tx1"/>
          </a:solidFill>
          <a:latin typeface="+mn-lt"/>
          <a:ea typeface="+mn-ea"/>
          <a:cs typeface="+mn-cs"/>
        </a:defRPr>
      </a:lvl4pPr>
      <a:lvl5pPr marL="2375402" algn="l" defTabSz="1187700" rtl="0" eaLnBrk="1" latinLnBrk="0" hangingPunct="1">
        <a:defRPr sz="2338" kern="1200">
          <a:solidFill>
            <a:schemeClr val="tx1"/>
          </a:solidFill>
          <a:latin typeface="+mn-lt"/>
          <a:ea typeface="+mn-ea"/>
          <a:cs typeface="+mn-cs"/>
        </a:defRPr>
      </a:lvl5pPr>
      <a:lvl6pPr marL="2969252" algn="l" defTabSz="1187700" rtl="0" eaLnBrk="1" latinLnBrk="0" hangingPunct="1">
        <a:defRPr sz="2338" kern="1200">
          <a:solidFill>
            <a:schemeClr val="tx1"/>
          </a:solidFill>
          <a:latin typeface="+mn-lt"/>
          <a:ea typeface="+mn-ea"/>
          <a:cs typeface="+mn-cs"/>
        </a:defRPr>
      </a:lvl6pPr>
      <a:lvl7pPr marL="3563101" algn="l" defTabSz="1187700" rtl="0" eaLnBrk="1" latinLnBrk="0" hangingPunct="1">
        <a:defRPr sz="2338" kern="1200">
          <a:solidFill>
            <a:schemeClr val="tx1"/>
          </a:solidFill>
          <a:latin typeface="+mn-lt"/>
          <a:ea typeface="+mn-ea"/>
          <a:cs typeface="+mn-cs"/>
        </a:defRPr>
      </a:lvl7pPr>
      <a:lvl8pPr marL="4156954" algn="l" defTabSz="1187700" rtl="0" eaLnBrk="1" latinLnBrk="0" hangingPunct="1">
        <a:defRPr sz="2338" kern="1200">
          <a:solidFill>
            <a:schemeClr val="tx1"/>
          </a:solidFill>
          <a:latin typeface="+mn-lt"/>
          <a:ea typeface="+mn-ea"/>
          <a:cs typeface="+mn-cs"/>
        </a:defRPr>
      </a:lvl8pPr>
      <a:lvl9pPr marL="4750802" algn="l" defTabSz="1187700" rtl="0" eaLnBrk="1" latinLnBrk="0" hangingPunct="1">
        <a:defRPr sz="233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13.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4.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12.emf"/><Relationship Id="rId3" Type="http://schemas.openxmlformats.org/officeDocument/2006/relationships/image" Target="../media/image5.wmf"/><Relationship Id="rId7" Type="http://schemas.openxmlformats.org/officeDocument/2006/relationships/oleObject" Target="../embeddings/oleObject3.bin"/><Relationship Id="rId2" Type="http://schemas.openxmlformats.org/officeDocument/2006/relationships/oleObject" Target="../embeddings/oleObject1.bin"/><Relationship Id="rId1" Type="http://schemas.openxmlformats.org/officeDocument/2006/relationships/slideLayout" Target="../slideLayouts/slideLayout14.xml"/><Relationship Id="rId6" Type="http://schemas.openxmlformats.org/officeDocument/2006/relationships/image" Target="../media/image11.png"/><Relationship Id="rId5" Type="http://schemas.openxmlformats.org/officeDocument/2006/relationships/image" Target="../media/image6.wmf"/><Relationship Id="rId4" Type="http://schemas.openxmlformats.org/officeDocument/2006/relationships/oleObject" Target="../embeddings/oleObject2.bin"/></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5.xml"/><Relationship Id="rId5" Type="http://schemas.microsoft.com/office/2007/relationships/hdphoto" Target="../media/hdphoto3.wdp"/><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7" Type="http://schemas.microsoft.com/office/2007/relationships/hdphoto" Target="../media/hdphoto3.wdp"/><Relationship Id="rId2" Type="http://schemas.openxmlformats.org/officeDocument/2006/relationships/image" Target="../media/image18.png"/><Relationship Id="rId1" Type="http://schemas.openxmlformats.org/officeDocument/2006/relationships/slideLayout" Target="../slideLayouts/slideLayout16.xml"/><Relationship Id="rId6" Type="http://schemas.openxmlformats.org/officeDocument/2006/relationships/image" Target="../media/image14.png"/><Relationship Id="rId5" Type="http://schemas.openxmlformats.org/officeDocument/2006/relationships/image" Target="../media/image21.png"/><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17.xml"/><Relationship Id="rId6" Type="http://schemas.openxmlformats.org/officeDocument/2006/relationships/image" Target="../media/image25.png"/><Relationship Id="rId5" Type="http://schemas.openxmlformats.org/officeDocument/2006/relationships/image" Target="../media/image24.png"/><Relationship Id="rId4" Type="http://schemas.microsoft.com/office/2007/relationships/hdphoto" Target="../media/hdphoto4.wdp"/></Relationships>
</file>

<file path=ppt/slides/_rels/slide8.xml.rels><?xml version="1.0" encoding="UTF-8" standalone="yes"?>
<Relationships xmlns="http://schemas.openxmlformats.org/package/2006/relationships"><Relationship Id="rId8" Type="http://schemas.openxmlformats.org/officeDocument/2006/relationships/image" Target="../media/image23.wmf"/><Relationship Id="rId13" Type="http://schemas.openxmlformats.org/officeDocument/2006/relationships/oleObject" Target="../embeddings/oleObject8.bin"/><Relationship Id="rId3" Type="http://schemas.openxmlformats.org/officeDocument/2006/relationships/oleObject" Target="../embeddings/oleObject4.bin"/><Relationship Id="rId7" Type="http://schemas.openxmlformats.org/officeDocument/2006/relationships/oleObject" Target="../embeddings/oleObject5.bin"/><Relationship Id="rId12" Type="http://schemas.openxmlformats.org/officeDocument/2006/relationships/image" Target="../media/image25.wmf"/><Relationship Id="rId2" Type="http://schemas.openxmlformats.org/officeDocument/2006/relationships/image" Target="../media/image1.jpg"/><Relationship Id="rId1" Type="http://schemas.openxmlformats.org/officeDocument/2006/relationships/slideLayout" Target="../slideLayouts/slideLayout17.xml"/><Relationship Id="rId6" Type="http://schemas.microsoft.com/office/2007/relationships/hdphoto" Target="../media/hdphoto5.wdp"/><Relationship Id="rId11" Type="http://schemas.openxmlformats.org/officeDocument/2006/relationships/oleObject" Target="../embeddings/oleObject7.bin"/><Relationship Id="rId5" Type="http://schemas.openxmlformats.org/officeDocument/2006/relationships/image" Target="../media/image22.png"/><Relationship Id="rId10" Type="http://schemas.openxmlformats.org/officeDocument/2006/relationships/image" Target="../media/image24.wmf"/><Relationship Id="rId4" Type="http://schemas.openxmlformats.org/officeDocument/2006/relationships/image" Target="../media/image18.wmf"/><Relationship Id="rId9" Type="http://schemas.openxmlformats.org/officeDocument/2006/relationships/oleObject" Target="../embeddings/oleObject6.bin"/><Relationship Id="rId14" Type="http://schemas.openxmlformats.org/officeDocument/2006/relationships/image" Target="../media/image26.wmf"/></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12.bin"/><Relationship Id="rId13" Type="http://schemas.openxmlformats.org/officeDocument/2006/relationships/image" Target="../media/image31.emf"/><Relationship Id="rId18" Type="http://schemas.openxmlformats.org/officeDocument/2006/relationships/oleObject" Target="../embeddings/oleObject16.bin"/><Relationship Id="rId3" Type="http://schemas.openxmlformats.org/officeDocument/2006/relationships/oleObject" Target="../embeddings/oleObject9.bin"/><Relationship Id="rId7" Type="http://schemas.openxmlformats.org/officeDocument/2006/relationships/oleObject" Target="../embeddings/oleObject11.bin"/><Relationship Id="rId12" Type="http://schemas.openxmlformats.org/officeDocument/2006/relationships/oleObject" Target="../embeddings/oleObject13.bin"/><Relationship Id="rId17" Type="http://schemas.openxmlformats.org/officeDocument/2006/relationships/image" Target="../media/image33.emf"/><Relationship Id="rId2" Type="http://schemas.openxmlformats.org/officeDocument/2006/relationships/image" Target="../media/image1.jpg"/><Relationship Id="rId16" Type="http://schemas.openxmlformats.org/officeDocument/2006/relationships/oleObject" Target="../embeddings/oleObject15.bin"/><Relationship Id="rId1" Type="http://schemas.openxmlformats.org/officeDocument/2006/relationships/slideLayout" Target="../slideLayouts/slideLayout17.xml"/><Relationship Id="rId6" Type="http://schemas.openxmlformats.org/officeDocument/2006/relationships/image" Target="../media/image28.wmf"/><Relationship Id="rId11" Type="http://schemas.microsoft.com/office/2007/relationships/hdphoto" Target="../media/hdphoto6.wdp"/><Relationship Id="rId5" Type="http://schemas.openxmlformats.org/officeDocument/2006/relationships/oleObject" Target="../embeddings/oleObject10.bin"/><Relationship Id="rId15" Type="http://schemas.openxmlformats.org/officeDocument/2006/relationships/image" Target="../media/image32.emf"/><Relationship Id="rId10" Type="http://schemas.openxmlformats.org/officeDocument/2006/relationships/image" Target="../media/image30.png"/><Relationship Id="rId19" Type="http://schemas.openxmlformats.org/officeDocument/2006/relationships/image" Target="../media/image34.emf"/><Relationship Id="rId4" Type="http://schemas.openxmlformats.org/officeDocument/2006/relationships/image" Target="../media/image27.wmf"/><Relationship Id="rId9" Type="http://schemas.openxmlformats.org/officeDocument/2006/relationships/image" Target="../media/image29.wmf"/><Relationship Id="rId14" Type="http://schemas.openxmlformats.org/officeDocument/2006/relationships/oleObject" Target="../embeddings/oleObject14.bin"/></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19.bin"/><Relationship Id="rId3" Type="http://schemas.microsoft.com/office/2007/relationships/hdphoto" Target="../media/hdphoto7.wdp"/><Relationship Id="rId7" Type="http://schemas.openxmlformats.org/officeDocument/2006/relationships/image" Target="../media/image37.emf"/><Relationship Id="rId2" Type="http://schemas.openxmlformats.org/officeDocument/2006/relationships/image" Target="../media/image35.png"/><Relationship Id="rId1" Type="http://schemas.openxmlformats.org/officeDocument/2006/relationships/slideLayout" Target="../slideLayouts/slideLayout17.xml"/><Relationship Id="rId6" Type="http://schemas.openxmlformats.org/officeDocument/2006/relationships/oleObject" Target="../embeddings/oleObject18.bin"/><Relationship Id="rId11" Type="http://schemas.openxmlformats.org/officeDocument/2006/relationships/image" Target="../media/image39.emf"/><Relationship Id="rId5" Type="http://schemas.openxmlformats.org/officeDocument/2006/relationships/image" Target="../media/image36.wmf"/><Relationship Id="rId10" Type="http://schemas.openxmlformats.org/officeDocument/2006/relationships/oleObject" Target="../embeddings/oleObject20.bin"/><Relationship Id="rId4" Type="http://schemas.openxmlformats.org/officeDocument/2006/relationships/oleObject" Target="../embeddings/oleObject17.bin"/><Relationship Id="rId9" Type="http://schemas.openxmlformats.org/officeDocument/2006/relationships/image" Target="../media/image38.emf"/></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23.bin"/><Relationship Id="rId3" Type="http://schemas.microsoft.com/office/2007/relationships/hdphoto" Target="../media/hdphoto8.wdp"/><Relationship Id="rId7" Type="http://schemas.openxmlformats.org/officeDocument/2006/relationships/image" Target="../media/image42.emf"/><Relationship Id="rId2" Type="http://schemas.openxmlformats.org/officeDocument/2006/relationships/image" Target="../media/image40.png"/><Relationship Id="rId1" Type="http://schemas.openxmlformats.org/officeDocument/2006/relationships/slideLayout" Target="../slideLayouts/slideLayout17.xml"/><Relationship Id="rId6" Type="http://schemas.openxmlformats.org/officeDocument/2006/relationships/oleObject" Target="../embeddings/oleObject22.bin"/><Relationship Id="rId11" Type="http://schemas.openxmlformats.org/officeDocument/2006/relationships/image" Target="../media/image44.emf"/><Relationship Id="rId5" Type="http://schemas.openxmlformats.org/officeDocument/2006/relationships/image" Target="../media/image41.emf"/><Relationship Id="rId10" Type="http://schemas.openxmlformats.org/officeDocument/2006/relationships/oleObject" Target="../embeddings/oleObject24.bin"/><Relationship Id="rId4" Type="http://schemas.openxmlformats.org/officeDocument/2006/relationships/oleObject" Target="../embeddings/oleObject21.bin"/><Relationship Id="rId9" Type="http://schemas.openxmlformats.org/officeDocument/2006/relationships/image" Target="../media/image43.emf"/></Relationships>
</file>

<file path=ppt/slides/_rels/slide12.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55.png"/><Relationship Id="rId4" Type="http://schemas.openxmlformats.org/officeDocument/2006/relationships/image" Target="../media/image54.png"/></Relationships>
</file>

<file path=ppt/slides/_rels/slide1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6.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62.png"/><Relationship Id="rId7" Type="http://schemas.openxmlformats.org/officeDocument/2006/relationships/image" Target="../media/image66.png"/><Relationship Id="rId2" Type="http://schemas.openxmlformats.org/officeDocument/2006/relationships/image" Target="../media/image61.png"/><Relationship Id="rId1" Type="http://schemas.openxmlformats.org/officeDocument/2006/relationships/slideLayout" Target="../slideLayouts/slideLayout1.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 Id="rId9" Type="http://schemas.openxmlformats.org/officeDocument/2006/relationships/image" Target="../media/image68.png"/></Relationships>
</file>

<file path=ppt/slides/_rels/slide20.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gif"/><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600.png"/><Relationship Id="rId4" Type="http://schemas.openxmlformats.org/officeDocument/2006/relationships/image" Target="../media/image590.png"/></Relationships>
</file>

<file path=ppt/slides/_rels/slide24.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580.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550.png"/><Relationship Id="rId5" Type="http://schemas.openxmlformats.org/officeDocument/2006/relationships/image" Target="../media/image540.png"/><Relationship Id="rId4" Type="http://schemas.openxmlformats.org/officeDocument/2006/relationships/image" Target="../media/image730.png"/></Relationships>
</file>

<file path=ppt/slides/_rels/slide25.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oleObject" Target="../embeddings/oleObject28.bin"/><Relationship Id="rId3" Type="http://schemas.openxmlformats.org/officeDocument/2006/relationships/image" Target="../media/image51.emf"/><Relationship Id="rId7" Type="http://schemas.openxmlformats.org/officeDocument/2006/relationships/image" Target="../media/image53.emf"/><Relationship Id="rId2" Type="http://schemas.openxmlformats.org/officeDocument/2006/relationships/oleObject" Target="../embeddings/oleObject25.bin"/><Relationship Id="rId1" Type="http://schemas.openxmlformats.org/officeDocument/2006/relationships/slideLayout" Target="../slideLayouts/slideLayout2.xml"/><Relationship Id="rId6" Type="http://schemas.openxmlformats.org/officeDocument/2006/relationships/oleObject" Target="../embeddings/oleObject27.bin"/><Relationship Id="rId5" Type="http://schemas.openxmlformats.org/officeDocument/2006/relationships/image" Target="../media/image52.emf"/><Relationship Id="rId4" Type="http://schemas.openxmlformats.org/officeDocument/2006/relationships/oleObject" Target="../embeddings/oleObject26.bin"/><Relationship Id="rId9" Type="http://schemas.openxmlformats.org/officeDocument/2006/relationships/image" Target="../media/image54.emf"/></Relationships>
</file>

<file path=ppt/slides/_rels/slide29.xml.rels><?xml version="1.0" encoding="UTF-8" standalone="yes"?>
<Relationships xmlns="http://schemas.openxmlformats.org/package/2006/relationships"><Relationship Id="rId8" Type="http://schemas.openxmlformats.org/officeDocument/2006/relationships/oleObject" Target="../embeddings/oleObject32.bin"/><Relationship Id="rId3" Type="http://schemas.openxmlformats.org/officeDocument/2006/relationships/image" Target="../media/image55.emf"/><Relationship Id="rId7" Type="http://schemas.openxmlformats.org/officeDocument/2006/relationships/image" Target="../media/image57.emf"/><Relationship Id="rId2" Type="http://schemas.openxmlformats.org/officeDocument/2006/relationships/oleObject" Target="../embeddings/oleObject29.bin"/><Relationship Id="rId1" Type="http://schemas.openxmlformats.org/officeDocument/2006/relationships/slideLayout" Target="../slideLayouts/slideLayout2.xml"/><Relationship Id="rId6" Type="http://schemas.openxmlformats.org/officeDocument/2006/relationships/oleObject" Target="../embeddings/oleObject31.bin"/><Relationship Id="rId5" Type="http://schemas.openxmlformats.org/officeDocument/2006/relationships/image" Target="../media/image56.emf"/><Relationship Id="rId4" Type="http://schemas.openxmlformats.org/officeDocument/2006/relationships/oleObject" Target="../embeddings/oleObject30.bin"/><Relationship Id="rId9" Type="http://schemas.openxmlformats.org/officeDocument/2006/relationships/image" Target="../media/image58.emf"/></Relationships>
</file>

<file path=ppt/slides/_rels/slide3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80.wmf"/><Relationship Id="rId2" Type="http://schemas.openxmlformats.org/officeDocument/2006/relationships/oleObject" Target="../embeddings/oleObject33.bin"/><Relationship Id="rId1" Type="http://schemas.openxmlformats.org/officeDocument/2006/relationships/slideLayout" Target="../slideLayouts/slideLayout7.xml"/><Relationship Id="rId4" Type="http://schemas.openxmlformats.org/officeDocument/2006/relationships/image" Target="../media/image81.gif"/></Relationships>
</file>

<file path=ppt/slides/_rels/slide39.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770.png"/></Relationships>
</file>

<file path=ppt/slides/_rels/slide41.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84.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85.wmf"/><Relationship Id="rId2" Type="http://schemas.openxmlformats.org/officeDocument/2006/relationships/oleObject" Target="../embeddings/oleObject34.bin"/><Relationship Id="rId1" Type="http://schemas.openxmlformats.org/officeDocument/2006/relationships/slideLayout" Target="../slideLayouts/slideLayout7.xml"/><Relationship Id="rId4" Type="http://schemas.openxmlformats.org/officeDocument/2006/relationships/image" Target="../media/image86.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7.xml"/><Relationship Id="rId4" Type="http://schemas.openxmlformats.org/officeDocument/2006/relationships/image" Target="../media/image88.png"/></Relationships>
</file>

<file path=ppt/slides/_rels/slide51.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09.png"/></Relationships>
</file>

<file path=ppt/slides/_rels/slide59.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930.png"/><Relationship Id="rId2" Type="http://schemas.openxmlformats.org/officeDocument/2006/relationships/image" Target="../media/image1.jpg"/><Relationship Id="rId1" Type="http://schemas.openxmlformats.org/officeDocument/2006/relationships/slideLayout" Target="../slideLayouts/slideLayout7.xml"/><Relationship Id="rId4" Type="http://schemas.openxmlformats.org/officeDocument/2006/relationships/image" Target="../media/image940.png"/></Relationships>
</file>

<file path=ppt/slides/_rels/slide6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94.png"/></Relationships>
</file>

<file path=ppt/slides/_rels/slide6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95.png"/><Relationship Id="rId4" Type="http://schemas.openxmlformats.org/officeDocument/2006/relationships/image" Target="../media/image96.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8" Type="http://schemas.openxmlformats.org/officeDocument/2006/relationships/image" Target="../media/image98.emf"/><Relationship Id="rId3" Type="http://schemas.openxmlformats.org/officeDocument/2006/relationships/oleObject" Target="../embeddings/oleObject35.bin"/><Relationship Id="rId7" Type="http://schemas.openxmlformats.org/officeDocument/2006/relationships/oleObject" Target="../embeddings/oleObject37.bin"/><Relationship Id="rId2" Type="http://schemas.openxmlformats.org/officeDocument/2006/relationships/image" Target="../media/image1.jpg"/><Relationship Id="rId1" Type="http://schemas.openxmlformats.org/officeDocument/2006/relationships/slideLayout" Target="../slideLayouts/slideLayout7.xml"/><Relationship Id="rId6" Type="http://schemas.openxmlformats.org/officeDocument/2006/relationships/image" Target="../media/image97.emf"/><Relationship Id="rId5" Type="http://schemas.openxmlformats.org/officeDocument/2006/relationships/oleObject" Target="../embeddings/oleObject36.bin"/><Relationship Id="rId10" Type="http://schemas.openxmlformats.org/officeDocument/2006/relationships/image" Target="../media/image99.emf"/><Relationship Id="rId4" Type="http://schemas.openxmlformats.org/officeDocument/2006/relationships/image" Target="../media/image96.emf"/><Relationship Id="rId9" Type="http://schemas.openxmlformats.org/officeDocument/2006/relationships/oleObject" Target="../embeddings/oleObject38.bin"/></Relationships>
</file>

<file path=ppt/slides/_rels/slide67.xml.rels><?xml version="1.0" encoding="UTF-8" standalone="yes"?>
<Relationships xmlns="http://schemas.openxmlformats.org/package/2006/relationships"><Relationship Id="rId3" Type="http://schemas.openxmlformats.org/officeDocument/2006/relationships/oleObject" Target="../embeddings/oleObject39.bin"/><Relationship Id="rId2" Type="http://schemas.openxmlformats.org/officeDocument/2006/relationships/image" Target="../media/image101.png"/><Relationship Id="rId1" Type="http://schemas.openxmlformats.org/officeDocument/2006/relationships/slideLayout" Target="../slideLayouts/slideLayout7.xml"/><Relationship Id="rId6" Type="http://schemas.openxmlformats.org/officeDocument/2006/relationships/image" Target="../media/image103.emf"/><Relationship Id="rId5" Type="http://schemas.openxmlformats.org/officeDocument/2006/relationships/oleObject" Target="../embeddings/oleObject40.bin"/><Relationship Id="rId4" Type="http://schemas.openxmlformats.org/officeDocument/2006/relationships/image" Target="../media/image102.emf"/></Relationships>
</file>

<file path=ppt/slides/_rels/slide68.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22.png"/><Relationship Id="rId1" Type="http://schemas.openxmlformats.org/officeDocument/2006/relationships/slideLayout" Target="../slideLayouts/slideLayout2.xml"/><Relationship Id="rId4" Type="http://schemas.openxmlformats.org/officeDocument/2006/relationships/image" Target="../media/image124.png"/></Relationships>
</file>

<file path=ppt/slides/_rels/slide70.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1.xml"/><Relationship Id="rId4" Type="http://schemas.openxmlformats.org/officeDocument/2006/relationships/image" Target="../media/image1050.png"/></Relationships>
</file>

<file path=ppt/slides/_rels/slide71.xml.rels><?xml version="1.0" encoding="UTF-8" standalone="yes"?>
<Relationships xmlns="http://schemas.openxmlformats.org/package/2006/relationships"><Relationship Id="rId2" Type="http://schemas.openxmlformats.org/officeDocument/2006/relationships/image" Target="../media/image107.gif"/><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108.gif"/><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09.jpe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image" Target="../media/image130.png"/><Relationship Id="rId1" Type="http://schemas.openxmlformats.org/officeDocument/2006/relationships/slideLayout" Target="../slideLayouts/slideLayout7.xml"/><Relationship Id="rId4" Type="http://schemas.openxmlformats.org/officeDocument/2006/relationships/image" Target="../media/image132.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133.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114.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134.png"/><Relationship Id="rId1" Type="http://schemas.openxmlformats.org/officeDocument/2006/relationships/slideLayout" Target="../slideLayouts/slideLayout7.xml"/><Relationship Id="rId5" Type="http://schemas.openxmlformats.org/officeDocument/2006/relationships/image" Target="../media/image135.png"/><Relationship Id="rId4" Type="http://schemas.openxmlformats.org/officeDocument/2006/relationships/image" Target="../media/image116.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119.png"/><Relationship Id="rId1" Type="http://schemas.openxmlformats.org/officeDocument/2006/relationships/slideLayout" Target="../slideLayouts/slideLayout7.xml"/><Relationship Id="rId5" Type="http://schemas.openxmlformats.org/officeDocument/2006/relationships/image" Target="../media/image1210.png"/><Relationship Id="rId4" Type="http://schemas.openxmlformats.org/officeDocument/2006/relationships/image" Target="../media/image120.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1220.pn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8" Type="http://schemas.openxmlformats.org/officeDocument/2006/relationships/oleObject" Target="../embeddings/oleObject44.bin"/><Relationship Id="rId13" Type="http://schemas.openxmlformats.org/officeDocument/2006/relationships/oleObject" Target="../embeddings/oleObject47.bin"/><Relationship Id="rId18" Type="http://schemas.openxmlformats.org/officeDocument/2006/relationships/image" Target="../media/image118.emf"/><Relationship Id="rId3" Type="http://schemas.openxmlformats.org/officeDocument/2006/relationships/image" Target="../media/image111.emf"/><Relationship Id="rId7" Type="http://schemas.openxmlformats.org/officeDocument/2006/relationships/image" Target="../media/image113.emf"/><Relationship Id="rId12" Type="http://schemas.openxmlformats.org/officeDocument/2006/relationships/image" Target="../media/image115.emf"/><Relationship Id="rId17" Type="http://schemas.openxmlformats.org/officeDocument/2006/relationships/oleObject" Target="../embeddings/oleObject49.bin"/><Relationship Id="rId2" Type="http://schemas.openxmlformats.org/officeDocument/2006/relationships/oleObject" Target="../embeddings/oleObject41.bin"/><Relationship Id="rId16" Type="http://schemas.openxmlformats.org/officeDocument/2006/relationships/image" Target="../media/image117.wmf"/><Relationship Id="rId1" Type="http://schemas.openxmlformats.org/officeDocument/2006/relationships/slideLayout" Target="../slideLayouts/slideLayout7.xml"/><Relationship Id="rId6" Type="http://schemas.openxmlformats.org/officeDocument/2006/relationships/oleObject" Target="../embeddings/oleObject43.bin"/><Relationship Id="rId11" Type="http://schemas.openxmlformats.org/officeDocument/2006/relationships/oleObject" Target="../embeddings/oleObject46.bin"/><Relationship Id="rId5" Type="http://schemas.openxmlformats.org/officeDocument/2006/relationships/image" Target="../media/image112.emf"/><Relationship Id="rId15" Type="http://schemas.openxmlformats.org/officeDocument/2006/relationships/oleObject" Target="../embeddings/oleObject48.bin"/><Relationship Id="rId10" Type="http://schemas.openxmlformats.org/officeDocument/2006/relationships/image" Target="../media/image114.emf"/><Relationship Id="rId4" Type="http://schemas.openxmlformats.org/officeDocument/2006/relationships/oleObject" Target="../embeddings/oleObject42.bin"/><Relationship Id="rId9" Type="http://schemas.openxmlformats.org/officeDocument/2006/relationships/oleObject" Target="../embeddings/oleObject45.bin"/><Relationship Id="rId14" Type="http://schemas.openxmlformats.org/officeDocument/2006/relationships/image" Target="../media/image116.emf"/></Relationships>
</file>

<file path=ppt/slides/_rels/slide88.xml.rels><?xml version="1.0" encoding="UTF-8" standalone="yes"?>
<Relationships xmlns="http://schemas.openxmlformats.org/package/2006/relationships"><Relationship Id="rId2" Type="http://schemas.openxmlformats.org/officeDocument/2006/relationships/image" Target="../media/image11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GREEN BOARD" descr="C:\Documents and Settings\Administrator\Desktop\B2.jpg"/>
          <p:cNvPicPr>
            <a:picLocks noChangeAspect="1" noChangeArrowheads="1"/>
          </p:cNvPicPr>
          <p:nvPr/>
        </p:nvPicPr>
        <p:blipFill>
          <a:blip r:embed="rId2" cstate="print">
            <a:extLst>
              <a:ext uri="{BEBA8EAE-BF5A-486C-A8C5-ECC9F3942E4B}">
                <a14:imgProps xmlns:a14="http://schemas.microsoft.com/office/drawing/2010/main">
                  <a14:imgLayer r:embed="rId3">
                    <a14:imgEffect>
                      <a14:sharpenSoften amount="94000"/>
                    </a14:imgEffect>
                    <a14:imgEffect>
                      <a14:colorTemperature colorTemp="7875"/>
                    </a14:imgEffect>
                    <a14:imgEffect>
                      <a14:saturation sat="205000"/>
                    </a14:imgEffect>
                    <a14:imgEffect>
                      <a14:brightnessContrast bright="-17000" contrast="1000"/>
                    </a14:imgEffect>
                  </a14:imgLayer>
                </a14:imgProps>
              </a:ext>
              <a:ext uri="{28A0092B-C50C-407E-A947-70E740481C1C}">
                <a14:useLocalDpi xmlns:a14="http://schemas.microsoft.com/office/drawing/2010/main" val="0"/>
              </a:ext>
            </a:extLst>
          </a:blip>
          <a:srcRect/>
          <a:stretch>
            <a:fillRect/>
          </a:stretch>
        </p:blipFill>
        <p:spPr bwMode="auto">
          <a:xfrm>
            <a:off x="2650615" y="1440395"/>
            <a:ext cx="6159838" cy="4037763"/>
          </a:xfrm>
          <a:prstGeom prst="roundRect">
            <a:avLst>
              <a:gd name="adj" fmla="val 11111"/>
            </a:avLst>
          </a:prstGeom>
          <a:ln w="190500" cap="rnd">
            <a:solidFill>
              <a:schemeClr val="accent6">
                <a:lumMod val="60000"/>
                <a:lumOff val="40000"/>
              </a:schemeClr>
            </a:solidFill>
            <a:prstDash val="solid"/>
          </a:ln>
          <a:effectLst>
            <a:outerShdw blurRad="292100" dist="88900" dir="3660000" sx="95000" sy="95000" algn="tl" rotWithShape="0">
              <a:srgbClr val="000000">
                <a:alpha val="0"/>
              </a:srgbClr>
            </a:outerShdw>
          </a:effectLst>
          <a:scene3d>
            <a:camera prst="perspectiveFront" fov="5400000"/>
            <a:lightRig rig="threePt" dir="t">
              <a:rot lat="0" lon="0" rev="19200000"/>
            </a:lightRig>
          </a:scene3d>
          <a:sp3d extrusionH="25400">
            <a:bevelT w="304800" h="152400" prst="hardEdge"/>
            <a:extrusionClr>
              <a:srgbClr val="FFFFFF"/>
            </a:extrusionClr>
          </a:sp3d>
          <a:extLst>
            <a:ext uri="{909E8E84-426E-40DD-AFC4-6F175D3DCCD1}">
              <a14:hiddenFill xmlns:a14="http://schemas.microsoft.com/office/drawing/2010/main">
                <a:solidFill>
                  <a:srgbClr val="FFFFFF"/>
                </a:solidFill>
              </a14:hiddenFill>
            </a:ext>
          </a:extLst>
        </p:spPr>
      </p:pic>
      <p:sp>
        <p:nvSpPr>
          <p:cNvPr id="6" name="CHAPTER NAME"/>
          <p:cNvSpPr txBox="1"/>
          <p:nvPr/>
        </p:nvSpPr>
        <p:spPr>
          <a:xfrm>
            <a:off x="3145585" y="2133352"/>
            <a:ext cx="5048687" cy="2490682"/>
          </a:xfrm>
          <a:prstGeom prst="rect">
            <a:avLst/>
          </a:prstGeom>
          <a:solidFill>
            <a:srgbClr val="C00000"/>
          </a:solidFill>
        </p:spPr>
        <p:style>
          <a:lnRef idx="3">
            <a:schemeClr val="lt1"/>
          </a:lnRef>
          <a:fillRef idx="1">
            <a:schemeClr val="accent3"/>
          </a:fillRef>
          <a:effectRef idx="1">
            <a:schemeClr val="accent3"/>
          </a:effectRef>
          <a:fontRef idx="minor">
            <a:schemeClr val="lt1"/>
          </a:fontRef>
        </p:style>
        <p:txBody>
          <a:bodyPr wrap="square" rtlCol="0">
            <a:spAutoFit/>
          </a:bodyPr>
          <a:lstStyle/>
          <a:p>
            <a:pPr algn="ctr"/>
            <a:r>
              <a:rPr lang="en-US" sz="5195" b="1" dirty="0"/>
              <a:t>MOVING CHARGES AND MAGNETISM</a:t>
            </a:r>
          </a:p>
        </p:txBody>
      </p:sp>
    </p:spTree>
    <p:extLst>
      <p:ext uri="{BB962C8B-B14F-4D97-AF65-F5344CB8AC3E}">
        <p14:creationId xmlns:p14="http://schemas.microsoft.com/office/powerpoint/2010/main" val="3126060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5"/>
                                        </p:tgtEl>
                                        <p:attrNameLst>
                                          <p:attrName>ppt_y</p:attrName>
                                        </p:attrNameLst>
                                      </p:cBhvr>
                                      <p:tavLst>
                                        <p:tav tm="0" fmla="#ppt_y+(sin(-2*pi*(1-$))*-#ppt_x+cos(-2*pi*(1-$))*(1-#ppt_y))*(1-$)">
                                          <p:val>
                                            <p:fltVal val="0"/>
                                          </p:val>
                                        </p:tav>
                                        <p:tav tm="100000">
                                          <p:val>
                                            <p:fltVal val="1"/>
                                          </p:val>
                                        </p:tav>
                                      </p:tavLst>
                                    </p:anim>
                                  </p:childTnLst>
                                </p:cTn>
                              </p:par>
                              <p:par>
                                <p:cTn id="11" presetID="22" presetClass="entr" presetSubtype="8" fill="hold" grpId="0" nodeType="withEffect">
                                  <p:stCondLst>
                                    <p:cond delay="100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4"/>
          <p:cNvSpPr/>
          <p:nvPr/>
        </p:nvSpPr>
        <p:spPr>
          <a:xfrm>
            <a:off x="775119" y="1004744"/>
            <a:ext cx="8950276" cy="662925"/>
          </a:xfrm>
          <a:prstGeom prst="rect">
            <a:avLst/>
          </a:prstGeom>
          <a:ln/>
        </p:spPr>
        <p:style>
          <a:lnRef idx="1">
            <a:schemeClr val="accent5"/>
          </a:lnRef>
          <a:fillRef idx="2">
            <a:schemeClr val="accent5"/>
          </a:fillRef>
          <a:effectRef idx="1">
            <a:schemeClr val="accent5"/>
          </a:effectRef>
          <a:fontRef idx="minor">
            <a:schemeClr val="dk1"/>
          </a:fontRef>
        </p:style>
        <p:txBody>
          <a:bodyPr lIns="101235" tIns="50618" rIns="101235" bIns="50618" rtlCol="0" anchor="ctr"/>
          <a:lstStyle/>
          <a:p>
            <a:pPr algn="just"/>
            <a:r>
              <a:rPr lang="en-US" sz="2000" b="1" dirty="0">
                <a:solidFill>
                  <a:sysClr val="windowText" lastClr="000000"/>
                </a:solidFill>
                <a:latin typeface="Times New Roman" pitchFamily="18" charset="0"/>
                <a:ea typeface="Cambria Math" pitchFamily="18" charset="0"/>
              </a:rPr>
              <a:t>MAGNETIC FIELD DUE TO A CURRENT ELEMENT, BIOT-SAVART LAW</a:t>
            </a:r>
          </a:p>
        </p:txBody>
      </p:sp>
      <p:sp>
        <p:nvSpPr>
          <p:cNvPr id="6" name="Rectangle 5"/>
          <p:cNvSpPr/>
          <p:nvPr/>
        </p:nvSpPr>
        <p:spPr>
          <a:xfrm>
            <a:off x="595125" y="1958916"/>
            <a:ext cx="10689012" cy="881281"/>
          </a:xfrm>
          <a:prstGeom prst="rect">
            <a:avLst/>
          </a:prstGeom>
          <a:ln/>
        </p:spPr>
        <p:style>
          <a:lnRef idx="1">
            <a:schemeClr val="accent3"/>
          </a:lnRef>
          <a:fillRef idx="2">
            <a:schemeClr val="accent3"/>
          </a:fillRef>
          <a:effectRef idx="1">
            <a:schemeClr val="accent3"/>
          </a:effectRef>
          <a:fontRef idx="minor">
            <a:schemeClr val="dk1"/>
          </a:fontRef>
        </p:style>
        <p:txBody>
          <a:bodyPr lIns="101235" tIns="50618" rIns="101235" bIns="50618" rtlCol="0" anchor="ctr"/>
          <a:lstStyle/>
          <a:p>
            <a:pPr marL="506080" indent="-506080" algn="just">
              <a:buFont typeface="Wingdings" pitchFamily="2" charset="2"/>
              <a:buChar char="Ø"/>
            </a:pPr>
            <a:r>
              <a:rPr lang="en-US" sz="2598" b="1" dirty="0">
                <a:solidFill>
                  <a:schemeClr val="tx1"/>
                </a:solidFill>
                <a:latin typeface="Times New Roman" pitchFamily="18" charset="0"/>
                <a:ea typeface="Cambria Math" panose="02040503050406030204" pitchFamily="18" charset="0"/>
              </a:rPr>
              <a:t>Biot- Savart law gives a relation between the current and the magnetic field.</a:t>
            </a:r>
          </a:p>
        </p:txBody>
      </p:sp>
      <p:sp>
        <p:nvSpPr>
          <p:cNvPr id="8" name="Rectangle 7"/>
          <p:cNvSpPr/>
          <p:nvPr/>
        </p:nvSpPr>
        <p:spPr>
          <a:xfrm>
            <a:off x="742574" y="3191669"/>
            <a:ext cx="10268054" cy="1484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1235" tIns="50618" rIns="101235" bIns="50618" rtlCol="0" anchor="ctr"/>
          <a:lstStyle/>
          <a:p>
            <a:pPr marL="445387" indent="-445387" algn="just">
              <a:buFont typeface="Wingdings" pitchFamily="2" charset="2"/>
              <a:buChar char="Ø"/>
            </a:pPr>
            <a:r>
              <a:rPr lang="en-US" sz="2598" b="1" dirty="0">
                <a:solidFill>
                  <a:schemeClr val="bg1"/>
                </a:solidFill>
                <a:ea typeface="Cambria Math" panose="02040503050406030204" pitchFamily="18" charset="0"/>
              </a:rPr>
              <a:t>The </a:t>
            </a:r>
            <a:r>
              <a:rPr lang="en-US" sz="2598" b="1" dirty="0" err="1">
                <a:solidFill>
                  <a:schemeClr val="bg1"/>
                </a:solidFill>
                <a:ea typeface="Cambria Math" panose="02040503050406030204" pitchFamily="18" charset="0"/>
              </a:rPr>
              <a:t>Biot-Savart</a:t>
            </a:r>
            <a:r>
              <a:rPr lang="en-US" sz="2598" b="1" dirty="0">
                <a:solidFill>
                  <a:schemeClr val="bg1"/>
                </a:solidFill>
                <a:ea typeface="Cambria Math" panose="02040503050406030204" pitchFamily="18" charset="0"/>
              </a:rPr>
              <a:t> law asserts that the magnetic field dB due to an element dl carrying a steady current I at a point P at a distance r from the current element is </a:t>
            </a:r>
          </a:p>
        </p:txBody>
      </p:sp>
      <p:pic>
        <p:nvPicPr>
          <p:cNvPr id="9" name="irc_mi" descr="http://forum.lawebdefisica.com/attachment.php?attachmentid=7489&amp;d=1377948181"/>
          <p:cNvPicPr/>
          <p:nvPr/>
        </p:nvPicPr>
        <p:blipFill>
          <a:blip r:embed="rId2" cstate="print">
            <a:extLst>
              <a:ext uri="{BEBA8EAE-BF5A-486C-A8C5-ECC9F3942E4B}">
                <a14:imgProps xmlns:a14="http://schemas.microsoft.com/office/drawing/2010/main">
                  <a14:imgLayer r:embed="rId3">
                    <a14:imgEffect>
                      <a14:saturation sat="300000"/>
                    </a14:imgEffect>
                  </a14:imgLayer>
                </a14:imgProps>
              </a:ext>
              <a:ext uri="{28A0092B-C50C-407E-A947-70E740481C1C}">
                <a14:useLocalDpi xmlns:a14="http://schemas.microsoft.com/office/drawing/2010/main" val="0"/>
              </a:ext>
            </a:extLst>
          </a:blip>
          <a:srcRect/>
          <a:stretch>
            <a:fillRect/>
          </a:stretch>
        </p:blipFill>
        <p:spPr bwMode="auto">
          <a:xfrm>
            <a:off x="5876601" y="4321353"/>
            <a:ext cx="3848793" cy="2425349"/>
          </a:xfrm>
          <a:prstGeom prst="rect">
            <a:avLst/>
          </a:prstGeom>
          <a:noFill/>
          <a:ln>
            <a:noFill/>
          </a:ln>
        </p:spPr>
      </p:pic>
      <mc:AlternateContent xmlns:mc="http://schemas.openxmlformats.org/markup-compatibility/2006" xmlns:a14="http://schemas.microsoft.com/office/drawing/2010/main">
        <mc:Choice Requires="a14">
          <p:sp>
            <p:nvSpPr>
              <p:cNvPr id="7" name="Rectangle 6"/>
              <p:cNvSpPr/>
              <p:nvPr/>
            </p:nvSpPr>
            <p:spPr>
              <a:xfrm>
                <a:off x="1367631" y="5096669"/>
                <a:ext cx="2552482" cy="1193411"/>
              </a:xfrm>
              <a:prstGeom prst="rect">
                <a:avLst/>
              </a:prstGeom>
              <a:ln/>
            </p:spPr>
            <p:style>
              <a:lnRef idx="0">
                <a:schemeClr val="accent2"/>
              </a:lnRef>
              <a:fillRef idx="3">
                <a:schemeClr val="accent2"/>
              </a:fillRef>
              <a:effectRef idx="3">
                <a:schemeClr val="accent2"/>
              </a:effectRef>
              <a:fontRef idx="minor">
                <a:schemeClr val="lt1"/>
              </a:fontRef>
            </p:style>
            <p:txBody>
              <a:bodyPr lIns="101235" tIns="50618" rIns="101235" bIns="50618" rtlCol="0" anchor="ctr"/>
              <a:lstStyle/>
              <a:p>
                <a:r>
                  <a:rPr lang="en-US" sz="2598" b="1" dirty="0">
                    <a:solidFill>
                      <a:schemeClr val="bg1"/>
                    </a:solidFill>
                    <a:latin typeface="Times New Roman" pitchFamily="18" charset="0"/>
                    <a:ea typeface="Cambria Math" panose="02040503050406030204" pitchFamily="18" charset="0"/>
                    <a:cs typeface="Times New Roman" pitchFamily="18" charset="0"/>
                  </a:rPr>
                  <a:t>dB = </a:t>
                </a:r>
                <a14:m>
                  <m:oMath xmlns:m="http://schemas.openxmlformats.org/officeDocument/2006/math">
                    <m:f>
                      <m:fPr>
                        <m:ctrlPr>
                          <a:rPr lang="en-US" sz="2598" b="1" i="1">
                            <a:solidFill>
                              <a:schemeClr val="bg1"/>
                            </a:solidFill>
                            <a:latin typeface="Cambria Math" panose="02040503050406030204" pitchFamily="18" charset="0"/>
                            <a:ea typeface="Cambria Math" panose="02040503050406030204" pitchFamily="18" charset="0"/>
                          </a:rPr>
                        </m:ctrlPr>
                      </m:fPr>
                      <m:num>
                        <m:r>
                          <m:rPr>
                            <m:nor/>
                          </m:rPr>
                          <a:rPr lang="en-US" sz="2598" b="1">
                            <a:solidFill>
                              <a:schemeClr val="bg1"/>
                            </a:solidFill>
                            <a:latin typeface="Times New Roman" pitchFamily="18" charset="0"/>
                            <a:ea typeface="Cambria Math" panose="02040503050406030204" pitchFamily="18" charset="0"/>
                            <a:cs typeface="Times New Roman" pitchFamily="18" charset="0"/>
                            <a:sym typeface="Symbol"/>
                          </a:rPr>
                          <m:t></m:t>
                        </m:r>
                        <m:r>
                          <m:rPr>
                            <m:nor/>
                          </m:rPr>
                          <a:rPr lang="en-US" sz="2598" b="1" baseline="-25000">
                            <a:solidFill>
                              <a:schemeClr val="bg1"/>
                            </a:solidFill>
                            <a:latin typeface="Times New Roman" pitchFamily="18" charset="0"/>
                            <a:ea typeface="Cambria Math" panose="02040503050406030204" pitchFamily="18" charset="0"/>
                            <a:cs typeface="Times New Roman" pitchFamily="18" charset="0"/>
                            <a:sym typeface="Symbol"/>
                          </a:rPr>
                          <m:t>0</m:t>
                        </m:r>
                      </m:num>
                      <m:den>
                        <m:r>
                          <m:rPr>
                            <m:nor/>
                          </m:rPr>
                          <a:rPr lang="en-US" sz="2598" b="1">
                            <a:solidFill>
                              <a:schemeClr val="bg1"/>
                            </a:solidFill>
                            <a:latin typeface="Times New Roman" pitchFamily="18" charset="0"/>
                            <a:ea typeface="Cambria Math" panose="02040503050406030204" pitchFamily="18" charset="0"/>
                            <a:cs typeface="Times New Roman" pitchFamily="18" charset="0"/>
                          </a:rPr>
                          <m:t>4</m:t>
                        </m:r>
                        <m:r>
                          <m:rPr>
                            <m:nor/>
                          </m:rPr>
                          <a:rPr lang="el-GR" sz="2598" b="1">
                            <a:solidFill>
                              <a:schemeClr val="bg1"/>
                            </a:solidFill>
                            <a:latin typeface="Times New Roman" pitchFamily="18" charset="0"/>
                            <a:ea typeface="Cambria Math" panose="02040503050406030204" pitchFamily="18" charset="0"/>
                            <a:cs typeface="Times New Roman" pitchFamily="18" charset="0"/>
                          </a:rPr>
                          <m:t>π</m:t>
                        </m:r>
                      </m:den>
                    </m:f>
                    <m:r>
                      <m:rPr>
                        <m:nor/>
                      </m:rPr>
                      <a:rPr lang="en-US" sz="2598" b="1">
                        <a:solidFill>
                          <a:schemeClr val="bg1"/>
                        </a:solidFill>
                        <a:latin typeface="Times New Roman" pitchFamily="18" charset="0"/>
                        <a:ea typeface="Cambria Math" panose="02040503050406030204" pitchFamily="18" charset="0"/>
                        <a:cs typeface="Times New Roman" pitchFamily="18" charset="0"/>
                      </a:rPr>
                      <m:t> </m:t>
                    </m:r>
                    <m:r>
                      <m:rPr>
                        <m:nor/>
                      </m:rPr>
                      <a:rPr lang="en-US" sz="2598" b="1">
                        <a:solidFill>
                          <a:schemeClr val="bg1"/>
                        </a:solidFill>
                        <a:latin typeface="Times New Roman" pitchFamily="18" charset="0"/>
                        <a:ea typeface="Cambria Math" panose="02040503050406030204" pitchFamily="18" charset="0"/>
                        <a:cs typeface="Times New Roman" pitchFamily="18" charset="0"/>
                      </a:rPr>
                      <m:t>I</m:t>
                    </m:r>
                    <m:r>
                      <m:rPr>
                        <m:nor/>
                      </m:rPr>
                      <a:rPr lang="en-US" sz="2598" b="1">
                        <a:solidFill>
                          <a:schemeClr val="bg1"/>
                        </a:solidFill>
                        <a:latin typeface="Times New Roman" pitchFamily="18" charset="0"/>
                        <a:ea typeface="Cambria Math" panose="02040503050406030204" pitchFamily="18" charset="0"/>
                        <a:cs typeface="Times New Roman" pitchFamily="18" charset="0"/>
                      </a:rPr>
                      <m:t> </m:t>
                    </m:r>
                    <m:f>
                      <m:fPr>
                        <m:ctrlPr>
                          <a:rPr lang="en-US" sz="2598" b="1" i="1">
                            <a:solidFill>
                              <a:schemeClr val="bg1"/>
                            </a:solidFill>
                            <a:latin typeface="Cambria Math" panose="02040503050406030204" pitchFamily="18" charset="0"/>
                            <a:ea typeface="Cambria Math" panose="02040503050406030204" pitchFamily="18" charset="0"/>
                          </a:rPr>
                        </m:ctrlPr>
                      </m:fPr>
                      <m:num>
                        <m:r>
                          <m:rPr>
                            <m:nor/>
                          </m:rPr>
                          <a:rPr lang="en-US" sz="2598" b="1">
                            <a:solidFill>
                              <a:schemeClr val="bg1"/>
                            </a:solidFill>
                            <a:latin typeface="Times New Roman" pitchFamily="18" charset="0"/>
                            <a:ea typeface="Cambria Math" panose="02040503050406030204" pitchFamily="18" charset="0"/>
                            <a:cs typeface="Times New Roman" pitchFamily="18" charset="0"/>
                          </a:rPr>
                          <m:t>d</m:t>
                        </m:r>
                        <m:r>
                          <m:rPr>
                            <m:nor/>
                          </m:rPr>
                          <a:rPr lang="en-US" sz="2598" b="1" i="1">
                            <a:solidFill>
                              <a:schemeClr val="bg1"/>
                            </a:solidFill>
                            <a:latin typeface="Times New Roman" pitchFamily="18" charset="0"/>
                            <a:ea typeface="Cambria Math" panose="02040503050406030204" pitchFamily="18" charset="0"/>
                            <a:cs typeface="Times New Roman" pitchFamily="18" charset="0"/>
                          </a:rPr>
                          <m:t>l</m:t>
                        </m:r>
                        <m:r>
                          <m:rPr>
                            <m:nor/>
                          </m:rPr>
                          <a:rPr lang="en-US" sz="2598" b="1">
                            <a:solidFill>
                              <a:schemeClr val="bg1"/>
                            </a:solidFill>
                            <a:latin typeface="Times New Roman" pitchFamily="18" charset="0"/>
                            <a:ea typeface="Cambria Math" panose="02040503050406030204" pitchFamily="18" charset="0"/>
                            <a:cs typeface="Times New Roman" pitchFamily="18" charset="0"/>
                          </a:rPr>
                          <m:t> </m:t>
                        </m:r>
                        <m:r>
                          <m:rPr>
                            <m:nor/>
                          </m:rPr>
                          <a:rPr lang="en-US" sz="2598" b="1">
                            <a:solidFill>
                              <a:schemeClr val="bg1"/>
                            </a:solidFill>
                            <a:latin typeface="Times New Roman" pitchFamily="18" charset="0"/>
                            <a:ea typeface="Cambria Math" panose="02040503050406030204" pitchFamily="18" charset="0"/>
                            <a:cs typeface="Times New Roman" pitchFamily="18" charset="0"/>
                          </a:rPr>
                          <m:t>×</m:t>
                        </m:r>
                        <m:r>
                          <m:rPr>
                            <m:nor/>
                          </m:rPr>
                          <a:rPr lang="en-US" sz="2598" b="1">
                            <a:solidFill>
                              <a:schemeClr val="bg1"/>
                            </a:solidFill>
                            <a:latin typeface="Times New Roman" pitchFamily="18" charset="0"/>
                            <a:ea typeface="Cambria Math" panose="02040503050406030204" pitchFamily="18" charset="0"/>
                            <a:cs typeface="Times New Roman" pitchFamily="18" charset="0"/>
                          </a:rPr>
                          <m:t>r</m:t>
                        </m:r>
                      </m:num>
                      <m:den>
                        <m:sSup>
                          <m:sSupPr>
                            <m:ctrlPr>
                              <a:rPr lang="en-US" sz="2598" b="1" i="1">
                                <a:solidFill>
                                  <a:schemeClr val="bg1"/>
                                </a:solidFill>
                                <a:latin typeface="Cambria Math" panose="02040503050406030204" pitchFamily="18" charset="0"/>
                                <a:ea typeface="Cambria Math" panose="02040503050406030204" pitchFamily="18" charset="0"/>
                              </a:rPr>
                            </m:ctrlPr>
                          </m:sSupPr>
                          <m:e>
                            <m:r>
                              <m:rPr>
                                <m:nor/>
                              </m:rPr>
                              <a:rPr lang="en-US" sz="2598" b="1">
                                <a:solidFill>
                                  <a:schemeClr val="bg1"/>
                                </a:solidFill>
                                <a:latin typeface="Times New Roman" pitchFamily="18" charset="0"/>
                                <a:ea typeface="Cambria Math" panose="02040503050406030204" pitchFamily="18" charset="0"/>
                                <a:cs typeface="Times New Roman" pitchFamily="18" charset="0"/>
                              </a:rPr>
                              <m:t>r</m:t>
                            </m:r>
                          </m:e>
                          <m:sup>
                            <m:r>
                              <m:rPr>
                                <m:nor/>
                              </m:rPr>
                              <a:rPr lang="en-US" sz="2598" b="1">
                                <a:solidFill>
                                  <a:schemeClr val="bg1"/>
                                </a:solidFill>
                                <a:latin typeface="Times New Roman" pitchFamily="18" charset="0"/>
                                <a:ea typeface="Cambria Math" panose="02040503050406030204" pitchFamily="18" charset="0"/>
                                <a:cs typeface="Times New Roman" pitchFamily="18" charset="0"/>
                              </a:rPr>
                              <m:t>3</m:t>
                            </m:r>
                          </m:sup>
                        </m:sSup>
                      </m:den>
                    </m:f>
                  </m:oMath>
                </a14:m>
                <a:endParaRPr lang="en-US" sz="2598" b="1" dirty="0">
                  <a:solidFill>
                    <a:schemeClr val="bg1"/>
                  </a:solidFill>
                  <a:latin typeface="Times New Roman" pitchFamily="18" charset="0"/>
                  <a:ea typeface="Cambria Math" panose="02040503050406030204" pitchFamily="18" charset="0"/>
                  <a:cs typeface="Times New Roman" pitchFamily="18" charset="0"/>
                </a:endParaRPr>
              </a:p>
            </p:txBody>
          </p:sp>
        </mc:Choice>
        <mc:Fallback xmlns="">
          <p:sp>
            <p:nvSpPr>
              <p:cNvPr id="7" name="Rectangle 6"/>
              <p:cNvSpPr>
                <a:spLocks noRot="1" noChangeAspect="1" noMove="1" noResize="1" noEditPoints="1" noAdjustHandles="1" noChangeArrowheads="1" noChangeShapeType="1" noTextEdit="1"/>
              </p:cNvSpPr>
              <p:nvPr/>
            </p:nvSpPr>
            <p:spPr>
              <a:xfrm>
                <a:off x="1367631" y="5096669"/>
                <a:ext cx="2552482" cy="1193411"/>
              </a:xfrm>
              <a:prstGeom prst="rect">
                <a:avLst/>
              </a:prstGeom>
              <a:blipFill>
                <a:blip r:embed="rId4"/>
                <a:stretch>
                  <a:fillRect/>
                </a:stretch>
              </a:blipFill>
              <a:ln/>
            </p:spPr>
            <p:txBody>
              <a:bodyPr/>
              <a:lstStyle/>
              <a:p>
                <a:r>
                  <a:rPr lang="en-IN">
                    <a:noFill/>
                  </a:rPr>
                  <a:t> </a:t>
                </a:r>
              </a:p>
            </p:txBody>
          </p:sp>
        </mc:Fallback>
      </mc:AlternateContent>
      <p:sp>
        <p:nvSpPr>
          <p:cNvPr id="2" name="CONTENT BOX">
            <a:extLst>
              <a:ext uri="{FF2B5EF4-FFF2-40B4-BE49-F238E27FC236}">
                <a16:creationId xmlns:a16="http://schemas.microsoft.com/office/drawing/2014/main" id="{7EFF26CF-34AA-ABA2-62A1-6D9A0CCB4976}"/>
              </a:ext>
            </a:extLst>
          </p:cNvPr>
          <p:cNvSpPr txBox="1"/>
          <p:nvPr/>
        </p:nvSpPr>
        <p:spPr>
          <a:xfrm>
            <a:off x="2853531" y="53832"/>
            <a:ext cx="5562600" cy="923330"/>
          </a:xfrm>
          <a:prstGeom prst="rect">
            <a:avLst/>
          </a:prstGeom>
          <a:noFill/>
        </p:spPr>
        <p:txBody>
          <a:bodyPr wrap="square" rtlCol="0">
            <a:spAutoFit/>
          </a:bodyPr>
          <a:lstStyle/>
          <a:p>
            <a:r>
              <a:rPr lang="en-US" sz="5400" b="1" dirty="0">
                <a:ln w="12700">
                  <a:solidFill>
                    <a:schemeClr val="accent5"/>
                  </a:solidFill>
                  <a:prstDash val="solid"/>
                </a:ln>
                <a:solidFill>
                  <a:srgbClr val="92D050"/>
                </a:solidFill>
              </a:rPr>
              <a:t>BIOT-SAVART LAW</a:t>
            </a:r>
          </a:p>
        </p:txBody>
      </p:sp>
    </p:spTree>
    <p:extLst>
      <p:ext uri="{BB962C8B-B14F-4D97-AF65-F5344CB8AC3E}">
        <p14:creationId xmlns:p14="http://schemas.microsoft.com/office/powerpoint/2010/main" val="1408948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down)">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nodeType="clickEffect">
                                  <p:stCondLst>
                                    <p:cond delay="0"/>
                                  </p:stCondLst>
                                  <p:childTnLst>
                                    <p:set>
                                      <p:cBhvr>
                                        <p:cTn id="23" dur="1" fill="hold">
                                          <p:stCondLst>
                                            <p:cond delay="0"/>
                                          </p:stCondLst>
                                        </p:cTn>
                                        <p:tgtEl>
                                          <p:spTgt spid="8">
                                            <p:txEl>
                                              <p:pRg st="0" end="0"/>
                                            </p:txEl>
                                          </p:spTgt>
                                        </p:tgtEl>
                                        <p:attrNameLst>
                                          <p:attrName>style.visibility</p:attrName>
                                        </p:attrNameLst>
                                      </p:cBhvr>
                                      <p:to>
                                        <p:strVal val="visible"/>
                                      </p:to>
                                    </p:set>
                                    <p:animEffect transition="in" filter="circle(in)">
                                      <p:cBhvr>
                                        <p:cTn id="24" dur="2000"/>
                                        <p:tgtEl>
                                          <p:spTgt spid="8">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p:cTn id="29" dur="500" fill="hold"/>
                                        <p:tgtEl>
                                          <p:spTgt spid="7"/>
                                        </p:tgtEl>
                                        <p:attrNameLst>
                                          <p:attrName>ppt_w</p:attrName>
                                        </p:attrNameLst>
                                      </p:cBhvr>
                                      <p:tavLst>
                                        <p:tav tm="0">
                                          <p:val>
                                            <p:fltVal val="0"/>
                                          </p:val>
                                        </p:tav>
                                        <p:tav tm="100000">
                                          <p:val>
                                            <p:strVal val="#ppt_w"/>
                                          </p:val>
                                        </p:tav>
                                      </p:tavLst>
                                    </p:anim>
                                    <p:anim calcmode="lin" valueType="num">
                                      <p:cBhvr>
                                        <p:cTn id="30" dur="500" fill="hold"/>
                                        <p:tgtEl>
                                          <p:spTgt spid="7"/>
                                        </p:tgtEl>
                                        <p:attrNameLst>
                                          <p:attrName>ppt_h</p:attrName>
                                        </p:attrNameLst>
                                      </p:cBhvr>
                                      <p:tavLst>
                                        <p:tav tm="0">
                                          <p:val>
                                            <p:fltVal val="0"/>
                                          </p:val>
                                        </p:tav>
                                        <p:tav tm="100000">
                                          <p:val>
                                            <p:strVal val="#ppt_h"/>
                                          </p:val>
                                        </p:tav>
                                      </p:tavLst>
                                    </p:anim>
                                    <p:animEffect transition="in" filter="fade">
                                      <p:cBhvr>
                                        <p:cTn id="31" dur="500"/>
                                        <p:tgtEl>
                                          <p:spTgt spid="7"/>
                                        </p:tgtEl>
                                      </p:cBhvr>
                                    </p:animEffect>
                                  </p:childTnLst>
                                </p:cTn>
                              </p:par>
                            </p:childTnLst>
                          </p:cTn>
                        </p:par>
                      </p:childTnLst>
                    </p:cTn>
                  </p:par>
                  <p:par>
                    <p:cTn id="32" fill="hold">
                      <p:stCondLst>
                        <p:cond delay="indefinite"/>
                      </p:stCondLst>
                      <p:childTnLst>
                        <p:par>
                          <p:cTn id="33" fill="hold">
                            <p:stCondLst>
                              <p:cond delay="0"/>
                            </p:stCondLst>
                            <p:childTnLst>
                              <p:par>
                                <p:cTn id="34" presetID="6" presetClass="entr" presetSubtype="16" fill="hold" nodeType="click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circle(in)">
                                      <p:cBhvr>
                                        <p:cTn id="36"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Rectangle 12"/>
          <p:cNvSpPr/>
          <p:nvPr/>
        </p:nvSpPr>
        <p:spPr>
          <a:xfrm>
            <a:off x="1367247" y="420386"/>
            <a:ext cx="4195073" cy="614523"/>
          </a:xfrm>
          <a:prstGeom prst="rect">
            <a:avLst/>
          </a:prstGeom>
          <a:ln/>
        </p:spPr>
        <p:style>
          <a:lnRef idx="1">
            <a:schemeClr val="accent5"/>
          </a:lnRef>
          <a:fillRef idx="2">
            <a:schemeClr val="accent5"/>
          </a:fillRef>
          <a:effectRef idx="1">
            <a:schemeClr val="accent5"/>
          </a:effectRef>
          <a:fontRef idx="minor">
            <a:schemeClr val="dk1"/>
          </a:fontRef>
        </p:style>
        <p:txBody>
          <a:bodyPr lIns="101235" tIns="50618" rIns="101235" bIns="50618" rtlCol="0" anchor="ctr"/>
          <a:lstStyle/>
          <a:p>
            <a:pPr marL="506080" indent="-506080">
              <a:buFont typeface="Wingdings" pitchFamily="2" charset="2"/>
              <a:buChar char="Ø"/>
            </a:pPr>
            <a:r>
              <a:rPr lang="en-US" sz="2598" b="1" dirty="0">
                <a:solidFill>
                  <a:schemeClr val="tx1"/>
                </a:solidFill>
                <a:latin typeface="Times New Roman" pitchFamily="18" charset="0"/>
                <a:ea typeface="Cambria Math" panose="02040503050406030204" pitchFamily="18" charset="0"/>
              </a:rPr>
              <a:t>Thus, in vector notation,</a:t>
            </a:r>
          </a:p>
        </p:txBody>
      </p:sp>
      <p:sp>
        <p:nvSpPr>
          <p:cNvPr id="20" name="Rectangle 19"/>
          <p:cNvSpPr/>
          <p:nvPr/>
        </p:nvSpPr>
        <p:spPr>
          <a:xfrm>
            <a:off x="1273430" y="5294104"/>
            <a:ext cx="9576421" cy="11144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1235" tIns="50618" rIns="101235" bIns="50618" rtlCol="0" anchor="ctr"/>
          <a:lstStyle/>
          <a:p>
            <a:pPr algn="just"/>
            <a:r>
              <a:rPr lang="en-US" sz="2598" b="1" dirty="0">
                <a:solidFill>
                  <a:schemeClr val="bg1"/>
                </a:solidFill>
                <a:latin typeface="Times New Roman" pitchFamily="18" charset="0"/>
                <a:ea typeface="Cambria Math" panose="02040503050406030204" pitchFamily="18" charset="0"/>
              </a:rPr>
              <a:t>This is known as </a:t>
            </a:r>
            <a:r>
              <a:rPr lang="en-US" sz="2598" b="1" dirty="0" err="1">
                <a:solidFill>
                  <a:schemeClr val="bg1"/>
                </a:solidFill>
                <a:latin typeface="Times New Roman" pitchFamily="18" charset="0"/>
                <a:ea typeface="Cambria Math" panose="02040503050406030204" pitchFamily="18" charset="0"/>
              </a:rPr>
              <a:t>Biot</a:t>
            </a:r>
            <a:r>
              <a:rPr lang="en-US" sz="2598" b="1" dirty="0">
                <a:solidFill>
                  <a:schemeClr val="bg1"/>
                </a:solidFill>
                <a:latin typeface="Times New Roman" pitchFamily="18" charset="0"/>
                <a:ea typeface="Cambria Math" panose="02040503050406030204" pitchFamily="18" charset="0"/>
              </a:rPr>
              <a:t>–</a:t>
            </a:r>
            <a:r>
              <a:rPr lang="en-US" sz="2598" b="1" dirty="0" err="1">
                <a:solidFill>
                  <a:schemeClr val="bg1"/>
                </a:solidFill>
                <a:latin typeface="Times New Roman" pitchFamily="18" charset="0"/>
                <a:ea typeface="Cambria Math" panose="02040503050406030204" pitchFamily="18" charset="0"/>
              </a:rPr>
              <a:t>Savart</a:t>
            </a:r>
            <a:r>
              <a:rPr lang="en-US" sz="2598" b="1" dirty="0">
                <a:solidFill>
                  <a:schemeClr val="bg1"/>
                </a:solidFill>
                <a:latin typeface="Times New Roman" pitchFamily="18" charset="0"/>
                <a:ea typeface="Cambria Math" panose="02040503050406030204" pitchFamily="18" charset="0"/>
              </a:rPr>
              <a:t> law. The direction is given by right hand screw rule.</a:t>
            </a:r>
          </a:p>
        </p:txBody>
      </p:sp>
      <p:sp>
        <p:nvSpPr>
          <p:cNvPr id="9" name="TextBox 8"/>
          <p:cNvSpPr txBox="1"/>
          <p:nvPr/>
        </p:nvSpPr>
        <p:spPr>
          <a:xfrm>
            <a:off x="1273430" y="4007187"/>
            <a:ext cx="6731582" cy="502014"/>
          </a:xfrm>
          <a:prstGeom prst="rect">
            <a:avLst/>
          </a:prstGeom>
          <a:noFill/>
        </p:spPr>
        <p:txBody>
          <a:bodyPr wrap="square" lIns="101235" tIns="50618" rIns="101235" bIns="50618" rtlCol="0">
            <a:spAutoFit/>
          </a:bodyPr>
          <a:lstStyle/>
          <a:p>
            <a:r>
              <a:rPr lang="en-US" sz="2598" b="1" dirty="0">
                <a:solidFill>
                  <a:schemeClr val="bg1"/>
                </a:solidFill>
                <a:latin typeface="Times New Roman" pitchFamily="18" charset="0"/>
                <a:ea typeface="Cambria Math" panose="02040503050406030204" pitchFamily="18" charset="0"/>
              </a:rPr>
              <a:t>We call  µ</a:t>
            </a:r>
            <a:r>
              <a:rPr lang="en-US" sz="2598" b="1" baseline="-25000" dirty="0">
                <a:solidFill>
                  <a:schemeClr val="bg1"/>
                </a:solidFill>
                <a:latin typeface="Times New Roman" pitchFamily="18" charset="0"/>
                <a:ea typeface="Cambria Math" panose="02040503050406030204" pitchFamily="18" charset="0"/>
              </a:rPr>
              <a:t>0</a:t>
            </a:r>
            <a:r>
              <a:rPr lang="en-US" sz="2598" b="1" dirty="0">
                <a:solidFill>
                  <a:schemeClr val="bg1"/>
                </a:solidFill>
                <a:latin typeface="Times New Roman" pitchFamily="18" charset="0"/>
                <a:ea typeface="Cambria Math" panose="02040503050406030204" pitchFamily="18" charset="0"/>
              </a:rPr>
              <a:t>  the permeability of free space.  </a:t>
            </a:r>
          </a:p>
        </p:txBody>
      </p:sp>
      <mc:AlternateContent xmlns:mc="http://schemas.openxmlformats.org/markup-compatibility/2006" xmlns:a14="http://schemas.microsoft.com/office/drawing/2010/main">
        <mc:Choice Requires="a14">
          <p:sp>
            <p:nvSpPr>
              <p:cNvPr id="11" name="Rectangle 10"/>
              <p:cNvSpPr/>
              <p:nvPr/>
            </p:nvSpPr>
            <p:spPr>
              <a:xfrm>
                <a:off x="1546732" y="1485130"/>
                <a:ext cx="2078871" cy="8909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1235" tIns="50618" rIns="101235" bIns="50618" rtlCol="0" anchor="ctr"/>
              <a:lstStyle/>
              <a:p>
                <a:r>
                  <a:rPr lang="en-US" sz="2598" b="1" dirty="0">
                    <a:solidFill>
                      <a:schemeClr val="bg1"/>
                    </a:solidFill>
                    <a:latin typeface="Times New Roman" pitchFamily="18" charset="0"/>
                    <a:ea typeface="Cambria Math" panose="02040503050406030204" pitchFamily="18" charset="0"/>
                  </a:rPr>
                  <a:t>dB </a:t>
                </a:r>
                <a:r>
                  <a:rPr lang="el-GR" sz="2598" b="1" dirty="0">
                    <a:solidFill>
                      <a:schemeClr val="bg1"/>
                    </a:solidFill>
                    <a:latin typeface="Times New Roman" pitchFamily="18" charset="0"/>
                    <a:ea typeface="Cambria Math" panose="02040503050406030204" pitchFamily="18" charset="0"/>
                  </a:rPr>
                  <a:t>α</a:t>
                </a:r>
                <a14:m>
                  <m:oMath xmlns:m="http://schemas.openxmlformats.org/officeDocument/2006/math">
                    <m:f>
                      <m:fPr>
                        <m:ctrlPr>
                          <a:rPr lang="en-US" sz="2598" b="1" i="1">
                            <a:solidFill>
                              <a:schemeClr val="bg1"/>
                            </a:solidFill>
                            <a:latin typeface="Cambria Math" panose="02040503050406030204" pitchFamily="18" charset="0"/>
                            <a:ea typeface="Cambria Math" panose="02040503050406030204" pitchFamily="18" charset="0"/>
                          </a:rPr>
                        </m:ctrlPr>
                      </m:fPr>
                      <m:num>
                        <m:d>
                          <m:dPr>
                            <m:begChr m:val="|"/>
                            <m:endChr m:val="|"/>
                            <m:ctrlPr>
                              <a:rPr lang="en-US" sz="2598" b="1" i="1">
                                <a:solidFill>
                                  <a:schemeClr val="bg1"/>
                                </a:solidFill>
                                <a:latin typeface="Cambria Math" panose="02040503050406030204" pitchFamily="18" charset="0"/>
                                <a:ea typeface="Cambria Math" panose="02040503050406030204" pitchFamily="18" charset="0"/>
                              </a:rPr>
                            </m:ctrlPr>
                          </m:dPr>
                          <m:e>
                            <m:r>
                              <m:rPr>
                                <m:nor/>
                              </m:rPr>
                              <a:rPr lang="en-US" sz="2598" b="1">
                                <a:solidFill>
                                  <a:schemeClr val="bg1"/>
                                </a:solidFill>
                                <a:latin typeface="Cambria Math"/>
                                <a:ea typeface="Cambria Math" panose="02040503050406030204" pitchFamily="18" charset="0"/>
                              </a:rPr>
                              <m:t>d</m:t>
                            </m:r>
                            <m:r>
                              <a:rPr lang="en-US" sz="2598" b="1" i="1">
                                <a:solidFill>
                                  <a:schemeClr val="bg1"/>
                                </a:solidFill>
                                <a:latin typeface="Cambria Math"/>
                                <a:ea typeface="Cambria Math" panose="02040503050406030204" pitchFamily="18" charset="0"/>
                              </a:rPr>
                              <m:t>𝒍</m:t>
                            </m:r>
                          </m:e>
                        </m:d>
                        <m:r>
                          <m:rPr>
                            <m:nor/>
                          </m:rPr>
                          <a:rPr lang="en-US" sz="2598" b="1">
                            <a:solidFill>
                              <a:schemeClr val="bg1"/>
                            </a:solidFill>
                            <a:latin typeface="Cambria Math"/>
                            <a:ea typeface="Cambria Math" panose="02040503050406030204" pitchFamily="18" charset="0"/>
                          </a:rPr>
                          <m:t>×</m:t>
                        </m:r>
                        <m:r>
                          <m:rPr>
                            <m:nor/>
                          </m:rPr>
                          <a:rPr lang="en-US" sz="2598" b="1">
                            <a:solidFill>
                              <a:schemeClr val="bg1"/>
                            </a:solidFill>
                            <a:latin typeface="Cambria Math"/>
                            <a:ea typeface="Cambria Math" panose="02040503050406030204" pitchFamily="18" charset="0"/>
                          </a:rPr>
                          <m:t>r</m:t>
                        </m:r>
                      </m:num>
                      <m:den>
                        <m:sSup>
                          <m:sSupPr>
                            <m:ctrlPr>
                              <a:rPr lang="en-US" sz="2598" b="1" i="1">
                                <a:solidFill>
                                  <a:schemeClr val="bg1"/>
                                </a:solidFill>
                                <a:latin typeface="Cambria Math" panose="02040503050406030204" pitchFamily="18" charset="0"/>
                                <a:ea typeface="Cambria Math" panose="02040503050406030204" pitchFamily="18" charset="0"/>
                              </a:rPr>
                            </m:ctrlPr>
                          </m:sSupPr>
                          <m:e>
                            <m:r>
                              <m:rPr>
                                <m:nor/>
                              </m:rPr>
                              <a:rPr lang="en-US" sz="2598" b="1">
                                <a:solidFill>
                                  <a:schemeClr val="bg1"/>
                                </a:solidFill>
                                <a:latin typeface="Cambria Math"/>
                                <a:ea typeface="Cambria Math" panose="02040503050406030204" pitchFamily="18" charset="0"/>
                              </a:rPr>
                              <m:t>r</m:t>
                            </m:r>
                          </m:e>
                          <m:sup>
                            <m:r>
                              <m:rPr>
                                <m:nor/>
                              </m:rPr>
                              <a:rPr lang="en-US" sz="2598" b="1">
                                <a:solidFill>
                                  <a:schemeClr val="bg1"/>
                                </a:solidFill>
                                <a:latin typeface="Cambria Math"/>
                                <a:ea typeface="Cambria Math" panose="02040503050406030204" pitchFamily="18" charset="0"/>
                              </a:rPr>
                              <m:t>3</m:t>
                            </m:r>
                          </m:sup>
                        </m:sSup>
                      </m:den>
                    </m:f>
                  </m:oMath>
                </a14:m>
                <a:endParaRPr lang="en-US" sz="2598" b="1" dirty="0">
                  <a:solidFill>
                    <a:schemeClr val="bg1"/>
                  </a:solidFill>
                  <a:latin typeface="Times New Roman" pitchFamily="18" charset="0"/>
                  <a:ea typeface="Cambria Math" panose="02040503050406030204" pitchFamily="18" charset="0"/>
                </a:endParaRPr>
              </a:p>
            </p:txBody>
          </p:sp>
        </mc:Choice>
        <mc:Fallback xmlns="">
          <p:sp>
            <p:nvSpPr>
              <p:cNvPr id="11" name="Rectangle 10"/>
              <p:cNvSpPr>
                <a:spLocks noRot="1" noChangeAspect="1" noMove="1" noResize="1" noEditPoints="1" noAdjustHandles="1" noChangeArrowheads="1" noChangeShapeType="1" noTextEdit="1"/>
              </p:cNvSpPr>
              <p:nvPr/>
            </p:nvSpPr>
            <p:spPr>
              <a:xfrm>
                <a:off x="1546732" y="1485130"/>
                <a:ext cx="2078871" cy="890945"/>
              </a:xfrm>
              <a:prstGeom prst="rect">
                <a:avLst/>
              </a:prstGeom>
              <a:blipFill>
                <a:blip r:embed="rId2"/>
                <a:stretch>
                  <a:fillRect l="-4985"/>
                </a:stretch>
              </a:blipFill>
              <a:ln>
                <a:noFill/>
              </a:ln>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12" name="Rectangle 11"/>
              <p:cNvSpPr/>
              <p:nvPr/>
            </p:nvSpPr>
            <p:spPr>
              <a:xfrm>
                <a:off x="3279126" y="1508326"/>
                <a:ext cx="2078871" cy="8909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1235" tIns="50618" rIns="101235" bIns="50618" rtlCol="0" anchor="ctr"/>
              <a:lstStyle/>
              <a:p>
                <a:r>
                  <a:rPr lang="en-US" sz="2598" b="1" dirty="0">
                    <a:solidFill>
                      <a:schemeClr val="bg1"/>
                    </a:solidFill>
                    <a:latin typeface="Times New Roman" pitchFamily="18" charset="0"/>
                    <a:ea typeface="Cambria Math" panose="02040503050406030204" pitchFamily="18" charset="0"/>
                  </a:rPr>
                  <a:t>= </a:t>
                </a:r>
                <a14:m>
                  <m:oMath xmlns:m="http://schemas.openxmlformats.org/officeDocument/2006/math">
                    <m:f>
                      <m:fPr>
                        <m:ctrlPr>
                          <a:rPr lang="en-US" sz="2598" b="1" i="1">
                            <a:solidFill>
                              <a:schemeClr val="bg1"/>
                            </a:solidFill>
                            <a:latin typeface="Cambria Math" panose="02040503050406030204" pitchFamily="18" charset="0"/>
                            <a:ea typeface="Cambria Math" panose="02040503050406030204" pitchFamily="18" charset="0"/>
                          </a:rPr>
                        </m:ctrlPr>
                      </m:fPr>
                      <m:num>
                        <m:r>
                          <m:rPr>
                            <m:nor/>
                          </m:rPr>
                          <a:rPr lang="en-US" sz="2598" b="1">
                            <a:solidFill>
                              <a:schemeClr val="bg1"/>
                            </a:solidFill>
                            <a:latin typeface="Cambria Math"/>
                            <a:ea typeface="Cambria Math" panose="02040503050406030204" pitchFamily="18" charset="0"/>
                            <a:sym typeface="Symbol"/>
                          </a:rPr>
                          <m:t></m:t>
                        </m:r>
                        <m:r>
                          <m:rPr>
                            <m:nor/>
                          </m:rPr>
                          <a:rPr lang="en-US" sz="2598" b="1" baseline="-25000">
                            <a:solidFill>
                              <a:schemeClr val="bg1"/>
                            </a:solidFill>
                            <a:latin typeface="Cambria Math"/>
                            <a:ea typeface="Cambria Math" panose="02040503050406030204" pitchFamily="18" charset="0"/>
                            <a:sym typeface="Symbol"/>
                          </a:rPr>
                          <m:t>0</m:t>
                        </m:r>
                      </m:num>
                      <m:den>
                        <m:r>
                          <m:rPr>
                            <m:nor/>
                          </m:rPr>
                          <a:rPr lang="en-US" sz="2598" b="1">
                            <a:solidFill>
                              <a:schemeClr val="bg1"/>
                            </a:solidFill>
                            <a:latin typeface="Cambria Math"/>
                            <a:ea typeface="Cambria Math" panose="02040503050406030204" pitchFamily="18" charset="0"/>
                          </a:rPr>
                          <m:t>4</m:t>
                        </m:r>
                        <m:r>
                          <m:rPr>
                            <m:nor/>
                          </m:rPr>
                          <a:rPr lang="el-GR" sz="2598" b="1">
                            <a:solidFill>
                              <a:schemeClr val="bg1"/>
                            </a:solidFill>
                            <a:latin typeface="Cambria Math"/>
                            <a:ea typeface="Cambria Math" panose="02040503050406030204" pitchFamily="18" charset="0"/>
                          </a:rPr>
                          <m:t>π</m:t>
                        </m:r>
                      </m:den>
                    </m:f>
                    <m:f>
                      <m:fPr>
                        <m:ctrlPr>
                          <a:rPr lang="en-US" sz="2598" b="1" i="1">
                            <a:solidFill>
                              <a:schemeClr val="bg1"/>
                            </a:solidFill>
                            <a:latin typeface="Cambria Math" panose="02040503050406030204" pitchFamily="18" charset="0"/>
                            <a:ea typeface="Cambria Math" panose="02040503050406030204" pitchFamily="18" charset="0"/>
                          </a:rPr>
                        </m:ctrlPr>
                      </m:fPr>
                      <m:num>
                        <m:d>
                          <m:dPr>
                            <m:begChr m:val="|"/>
                            <m:endChr m:val="|"/>
                            <m:ctrlPr>
                              <a:rPr lang="en-US" sz="2598" b="1" i="1">
                                <a:solidFill>
                                  <a:schemeClr val="bg1"/>
                                </a:solidFill>
                                <a:latin typeface="Cambria Math" panose="02040503050406030204" pitchFamily="18" charset="0"/>
                                <a:ea typeface="Cambria Math" panose="02040503050406030204" pitchFamily="18" charset="0"/>
                              </a:rPr>
                            </m:ctrlPr>
                          </m:dPr>
                          <m:e>
                            <m:r>
                              <m:rPr>
                                <m:nor/>
                              </m:rPr>
                              <a:rPr lang="en-US" sz="2598" b="1">
                                <a:solidFill>
                                  <a:schemeClr val="bg1"/>
                                </a:solidFill>
                                <a:latin typeface="Cambria Math"/>
                                <a:ea typeface="Cambria Math" panose="02040503050406030204" pitchFamily="18" charset="0"/>
                              </a:rPr>
                              <m:t>d</m:t>
                            </m:r>
                            <m:r>
                              <a:rPr lang="en-US" sz="2598" b="1" i="1">
                                <a:solidFill>
                                  <a:schemeClr val="bg1"/>
                                </a:solidFill>
                                <a:latin typeface="Cambria Math"/>
                                <a:ea typeface="Cambria Math" panose="02040503050406030204" pitchFamily="18" charset="0"/>
                              </a:rPr>
                              <m:t>𝒍</m:t>
                            </m:r>
                          </m:e>
                        </m:d>
                        <m:r>
                          <m:rPr>
                            <m:nor/>
                          </m:rPr>
                          <a:rPr lang="en-US" sz="2598" b="1">
                            <a:solidFill>
                              <a:schemeClr val="bg1"/>
                            </a:solidFill>
                            <a:latin typeface="Cambria Math"/>
                            <a:ea typeface="Cambria Math" panose="02040503050406030204" pitchFamily="18" charset="0"/>
                          </a:rPr>
                          <m:t>×</m:t>
                        </m:r>
                        <m:r>
                          <m:rPr>
                            <m:nor/>
                          </m:rPr>
                          <a:rPr lang="en-US" sz="2598" b="1">
                            <a:solidFill>
                              <a:schemeClr val="bg1"/>
                            </a:solidFill>
                            <a:latin typeface="Cambria Math"/>
                            <a:ea typeface="Cambria Math" panose="02040503050406030204" pitchFamily="18" charset="0"/>
                          </a:rPr>
                          <m:t>r</m:t>
                        </m:r>
                      </m:num>
                      <m:den>
                        <m:sSup>
                          <m:sSupPr>
                            <m:ctrlPr>
                              <a:rPr lang="en-US" sz="2598" b="1" i="1">
                                <a:solidFill>
                                  <a:schemeClr val="bg1"/>
                                </a:solidFill>
                                <a:latin typeface="Cambria Math" panose="02040503050406030204" pitchFamily="18" charset="0"/>
                                <a:ea typeface="Cambria Math" panose="02040503050406030204" pitchFamily="18" charset="0"/>
                              </a:rPr>
                            </m:ctrlPr>
                          </m:sSupPr>
                          <m:e>
                            <m:r>
                              <m:rPr>
                                <m:nor/>
                              </m:rPr>
                              <a:rPr lang="en-US" sz="2598" b="1">
                                <a:solidFill>
                                  <a:schemeClr val="bg1"/>
                                </a:solidFill>
                                <a:latin typeface="Cambria Math"/>
                                <a:ea typeface="Cambria Math" panose="02040503050406030204" pitchFamily="18" charset="0"/>
                              </a:rPr>
                              <m:t>r</m:t>
                            </m:r>
                          </m:e>
                          <m:sup>
                            <m:r>
                              <m:rPr>
                                <m:nor/>
                              </m:rPr>
                              <a:rPr lang="en-US" sz="2598" b="1">
                                <a:solidFill>
                                  <a:schemeClr val="bg1"/>
                                </a:solidFill>
                                <a:latin typeface="Cambria Math"/>
                                <a:ea typeface="Cambria Math" panose="02040503050406030204" pitchFamily="18" charset="0"/>
                              </a:rPr>
                              <m:t>3</m:t>
                            </m:r>
                          </m:sup>
                        </m:sSup>
                      </m:den>
                    </m:f>
                  </m:oMath>
                </a14:m>
                <a:endParaRPr lang="en-US" sz="2598" b="1" dirty="0">
                  <a:solidFill>
                    <a:schemeClr val="bg1"/>
                  </a:solidFill>
                  <a:latin typeface="Times New Roman" pitchFamily="18" charset="0"/>
                  <a:ea typeface="Cambria Math" panose="02040503050406030204" pitchFamily="18" charset="0"/>
                </a:endParaRPr>
              </a:p>
            </p:txBody>
          </p:sp>
        </mc:Choice>
        <mc:Fallback xmlns="">
          <p:sp>
            <p:nvSpPr>
              <p:cNvPr id="12" name="Rectangle 11"/>
              <p:cNvSpPr>
                <a:spLocks noRot="1" noChangeAspect="1" noMove="1" noResize="1" noEditPoints="1" noAdjustHandles="1" noChangeArrowheads="1" noChangeShapeType="1" noTextEdit="1"/>
              </p:cNvSpPr>
              <p:nvPr/>
            </p:nvSpPr>
            <p:spPr>
              <a:xfrm>
                <a:off x="3279126" y="1508326"/>
                <a:ext cx="2078871" cy="890945"/>
              </a:xfrm>
              <a:prstGeom prst="rect">
                <a:avLst/>
              </a:prstGeom>
              <a:blipFill>
                <a:blip r:embed="rId3"/>
                <a:stretch>
                  <a:fillRect l="-4692"/>
                </a:stretch>
              </a:blipFill>
              <a:ln>
                <a:noFill/>
              </a:ln>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14" name="Rectangle 13"/>
              <p:cNvSpPr/>
              <p:nvPr/>
            </p:nvSpPr>
            <p:spPr>
              <a:xfrm>
                <a:off x="1596230" y="2430333"/>
                <a:ext cx="2474846" cy="8909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1235" tIns="50618" rIns="101235" bIns="50618" rtlCol="0" anchor="ctr"/>
              <a:lstStyle/>
              <a:p>
                <a:r>
                  <a:rPr lang="en-US" sz="2598" b="1" dirty="0">
                    <a:solidFill>
                      <a:schemeClr val="bg1"/>
                    </a:solidFill>
                    <a:latin typeface="Times New Roman" pitchFamily="18" charset="0"/>
                    <a:ea typeface="Cambria Math" panose="02040503050406030204" pitchFamily="18" charset="0"/>
                  </a:rPr>
                  <a:t>dB = </a:t>
                </a:r>
                <a14:m>
                  <m:oMath xmlns:m="http://schemas.openxmlformats.org/officeDocument/2006/math">
                    <m:f>
                      <m:fPr>
                        <m:ctrlPr>
                          <a:rPr lang="en-US" sz="2598" b="1" i="1">
                            <a:solidFill>
                              <a:schemeClr val="bg1"/>
                            </a:solidFill>
                            <a:latin typeface="Cambria Math" panose="02040503050406030204" pitchFamily="18" charset="0"/>
                            <a:ea typeface="Cambria Math" panose="02040503050406030204" pitchFamily="18" charset="0"/>
                          </a:rPr>
                        </m:ctrlPr>
                      </m:fPr>
                      <m:num>
                        <m:r>
                          <m:rPr>
                            <m:nor/>
                          </m:rPr>
                          <a:rPr lang="en-US" sz="2598" b="1">
                            <a:solidFill>
                              <a:schemeClr val="bg1"/>
                            </a:solidFill>
                            <a:latin typeface="Cambria Math"/>
                            <a:ea typeface="Cambria Math" panose="02040503050406030204" pitchFamily="18" charset="0"/>
                            <a:sym typeface="Symbol"/>
                          </a:rPr>
                          <m:t></m:t>
                        </m:r>
                        <m:r>
                          <m:rPr>
                            <m:nor/>
                          </m:rPr>
                          <a:rPr lang="en-US" sz="2598" b="1" baseline="-25000">
                            <a:solidFill>
                              <a:schemeClr val="bg1"/>
                            </a:solidFill>
                            <a:latin typeface="Cambria Math"/>
                            <a:ea typeface="Cambria Math" panose="02040503050406030204" pitchFamily="18" charset="0"/>
                            <a:sym typeface="Symbol"/>
                          </a:rPr>
                          <m:t>0</m:t>
                        </m:r>
                      </m:num>
                      <m:den>
                        <m:r>
                          <m:rPr>
                            <m:nor/>
                          </m:rPr>
                          <a:rPr lang="en-US" sz="2598" b="1">
                            <a:solidFill>
                              <a:schemeClr val="bg1"/>
                            </a:solidFill>
                            <a:latin typeface="Cambria Math"/>
                            <a:ea typeface="Cambria Math" panose="02040503050406030204" pitchFamily="18" charset="0"/>
                          </a:rPr>
                          <m:t>4</m:t>
                        </m:r>
                        <m:r>
                          <m:rPr>
                            <m:nor/>
                          </m:rPr>
                          <a:rPr lang="el-GR" sz="2598" b="1">
                            <a:solidFill>
                              <a:schemeClr val="bg1"/>
                            </a:solidFill>
                            <a:latin typeface="Cambria Math"/>
                            <a:ea typeface="Cambria Math" panose="02040503050406030204" pitchFamily="18" charset="0"/>
                          </a:rPr>
                          <m:t>π</m:t>
                        </m:r>
                      </m:den>
                    </m:f>
                    <m:f>
                      <m:fPr>
                        <m:ctrlPr>
                          <a:rPr lang="en-US" sz="2598" b="1" i="1">
                            <a:solidFill>
                              <a:schemeClr val="bg1"/>
                            </a:solidFill>
                            <a:latin typeface="Cambria Math" panose="02040503050406030204" pitchFamily="18" charset="0"/>
                            <a:ea typeface="Cambria Math" panose="02040503050406030204" pitchFamily="18" charset="0"/>
                          </a:rPr>
                        </m:ctrlPr>
                      </m:fPr>
                      <m:num>
                        <m:d>
                          <m:dPr>
                            <m:begChr m:val="|"/>
                            <m:endChr m:val="|"/>
                            <m:ctrlPr>
                              <a:rPr lang="en-US" sz="2598" b="1" i="1">
                                <a:solidFill>
                                  <a:schemeClr val="bg1"/>
                                </a:solidFill>
                                <a:latin typeface="Cambria Math" panose="02040503050406030204" pitchFamily="18" charset="0"/>
                                <a:ea typeface="Cambria Math" panose="02040503050406030204" pitchFamily="18" charset="0"/>
                              </a:rPr>
                            </m:ctrlPr>
                          </m:dPr>
                          <m:e>
                            <m:r>
                              <m:rPr>
                                <m:nor/>
                              </m:rPr>
                              <a:rPr lang="en-US" sz="2598" b="1">
                                <a:solidFill>
                                  <a:schemeClr val="bg1"/>
                                </a:solidFill>
                                <a:latin typeface="Cambria Math"/>
                                <a:ea typeface="Cambria Math" panose="02040503050406030204" pitchFamily="18" charset="0"/>
                              </a:rPr>
                              <m:t>d</m:t>
                            </m:r>
                            <m:r>
                              <a:rPr lang="en-US" sz="2598" b="1" i="1">
                                <a:solidFill>
                                  <a:schemeClr val="bg1"/>
                                </a:solidFill>
                                <a:latin typeface="Cambria Math"/>
                                <a:ea typeface="Cambria Math" panose="02040503050406030204" pitchFamily="18" charset="0"/>
                              </a:rPr>
                              <m:t>𝒍</m:t>
                            </m:r>
                          </m:e>
                        </m:d>
                        <m:r>
                          <m:rPr>
                            <m:nor/>
                          </m:rPr>
                          <a:rPr lang="en-US" sz="2598" b="1">
                            <a:solidFill>
                              <a:schemeClr val="bg1"/>
                            </a:solidFill>
                            <a:latin typeface="Cambria Math"/>
                            <a:ea typeface="Cambria Math" panose="02040503050406030204" pitchFamily="18" charset="0"/>
                          </a:rPr>
                          <m:t>sin</m:t>
                        </m:r>
                        <m:r>
                          <m:rPr>
                            <m:nor/>
                          </m:rPr>
                          <a:rPr lang="en-US" sz="2598" b="1">
                            <a:solidFill>
                              <a:schemeClr val="bg1"/>
                            </a:solidFill>
                            <a:latin typeface="Cambria Math"/>
                            <a:ea typeface="Cambria Math" panose="02040503050406030204" pitchFamily="18" charset="0"/>
                            <a:sym typeface="Symbol"/>
                          </a:rPr>
                          <m:t></m:t>
                        </m:r>
                      </m:num>
                      <m:den>
                        <m:sSup>
                          <m:sSupPr>
                            <m:ctrlPr>
                              <a:rPr lang="en-US" sz="2598" b="1" i="1">
                                <a:solidFill>
                                  <a:schemeClr val="bg1"/>
                                </a:solidFill>
                                <a:latin typeface="Cambria Math" panose="02040503050406030204" pitchFamily="18" charset="0"/>
                                <a:ea typeface="Cambria Math" panose="02040503050406030204" pitchFamily="18" charset="0"/>
                              </a:rPr>
                            </m:ctrlPr>
                          </m:sSupPr>
                          <m:e>
                            <m:r>
                              <m:rPr>
                                <m:nor/>
                              </m:rPr>
                              <a:rPr lang="en-US" sz="2598" b="1">
                                <a:solidFill>
                                  <a:schemeClr val="bg1"/>
                                </a:solidFill>
                                <a:latin typeface="Cambria Math"/>
                                <a:ea typeface="Cambria Math" panose="02040503050406030204" pitchFamily="18" charset="0"/>
                              </a:rPr>
                              <m:t>r</m:t>
                            </m:r>
                          </m:e>
                          <m:sup>
                            <m:r>
                              <m:rPr>
                                <m:nor/>
                              </m:rPr>
                              <a:rPr lang="en-US" sz="2598" b="1">
                                <a:solidFill>
                                  <a:schemeClr val="bg1"/>
                                </a:solidFill>
                                <a:latin typeface="Cambria Math"/>
                                <a:ea typeface="Cambria Math" panose="02040503050406030204" pitchFamily="18" charset="0"/>
                              </a:rPr>
                              <m:t>2</m:t>
                            </m:r>
                          </m:sup>
                        </m:sSup>
                      </m:den>
                    </m:f>
                  </m:oMath>
                </a14:m>
                <a:endParaRPr lang="en-US" sz="2598" b="1" dirty="0">
                  <a:solidFill>
                    <a:schemeClr val="bg1"/>
                  </a:solidFill>
                  <a:latin typeface="Times New Roman" pitchFamily="18" charset="0"/>
                  <a:ea typeface="Cambria Math" panose="02040503050406030204" pitchFamily="18" charset="0"/>
                </a:endParaRPr>
              </a:p>
            </p:txBody>
          </p:sp>
        </mc:Choice>
        <mc:Fallback xmlns="">
          <p:sp>
            <p:nvSpPr>
              <p:cNvPr id="14" name="Rectangle 13"/>
              <p:cNvSpPr>
                <a:spLocks noRot="1" noChangeAspect="1" noMove="1" noResize="1" noEditPoints="1" noAdjustHandles="1" noChangeArrowheads="1" noChangeShapeType="1" noTextEdit="1"/>
              </p:cNvSpPr>
              <p:nvPr/>
            </p:nvSpPr>
            <p:spPr>
              <a:xfrm>
                <a:off x="1596230" y="2430333"/>
                <a:ext cx="2474846" cy="890945"/>
              </a:xfrm>
              <a:prstGeom prst="rect">
                <a:avLst/>
              </a:prstGeom>
              <a:blipFill>
                <a:blip r:embed="rId4"/>
                <a:stretch>
                  <a:fillRect l="-4187"/>
                </a:stretch>
              </a:blipFill>
              <a:ln>
                <a:noFill/>
              </a:ln>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15" name="Rectangle 14"/>
              <p:cNvSpPr/>
              <p:nvPr/>
            </p:nvSpPr>
            <p:spPr>
              <a:xfrm>
                <a:off x="1596231" y="3222284"/>
                <a:ext cx="3761766" cy="8909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1235" tIns="50618" rIns="101235" bIns="50618" rtlCol="0" anchor="ctr"/>
              <a:lstStyle/>
              <a:p>
                <a:r>
                  <a:rPr lang="en-US" sz="2598" b="1" dirty="0">
                    <a:solidFill>
                      <a:schemeClr val="bg1"/>
                    </a:solidFill>
                    <a:latin typeface="Times New Roman" pitchFamily="18" charset="0"/>
                    <a:ea typeface="Cambria Math" panose="02040503050406030204" pitchFamily="18" charset="0"/>
                  </a:rPr>
                  <a:t>where </a:t>
                </a:r>
                <a14:m>
                  <m:oMath xmlns:m="http://schemas.openxmlformats.org/officeDocument/2006/math">
                    <m:f>
                      <m:fPr>
                        <m:ctrlPr>
                          <a:rPr lang="en-US" sz="2598" b="1" i="1">
                            <a:solidFill>
                              <a:schemeClr val="bg1"/>
                            </a:solidFill>
                            <a:latin typeface="Cambria Math" panose="02040503050406030204" pitchFamily="18" charset="0"/>
                            <a:ea typeface="Cambria Math" panose="02040503050406030204" pitchFamily="18" charset="0"/>
                          </a:rPr>
                        </m:ctrlPr>
                      </m:fPr>
                      <m:num>
                        <m:r>
                          <m:rPr>
                            <m:nor/>
                          </m:rPr>
                          <a:rPr lang="en-US" sz="2598" b="1">
                            <a:solidFill>
                              <a:schemeClr val="bg1"/>
                            </a:solidFill>
                            <a:latin typeface="Cambria Math"/>
                            <a:ea typeface="Cambria Math" panose="02040503050406030204" pitchFamily="18" charset="0"/>
                            <a:sym typeface="Symbol"/>
                          </a:rPr>
                          <m:t></m:t>
                        </m:r>
                        <m:r>
                          <m:rPr>
                            <m:nor/>
                          </m:rPr>
                          <a:rPr lang="en-US" sz="2598" b="1" baseline="-25000">
                            <a:solidFill>
                              <a:schemeClr val="bg1"/>
                            </a:solidFill>
                            <a:latin typeface="Cambria Math"/>
                            <a:ea typeface="Cambria Math" panose="02040503050406030204" pitchFamily="18" charset="0"/>
                            <a:sym typeface="Symbol"/>
                          </a:rPr>
                          <m:t>0</m:t>
                        </m:r>
                      </m:num>
                      <m:den>
                        <m:r>
                          <m:rPr>
                            <m:nor/>
                          </m:rPr>
                          <a:rPr lang="en-US" sz="2598" b="1">
                            <a:solidFill>
                              <a:schemeClr val="bg1"/>
                            </a:solidFill>
                            <a:latin typeface="Cambria Math"/>
                            <a:ea typeface="Cambria Math" panose="02040503050406030204" pitchFamily="18" charset="0"/>
                          </a:rPr>
                          <m:t>4</m:t>
                        </m:r>
                        <m:r>
                          <m:rPr>
                            <m:nor/>
                          </m:rPr>
                          <a:rPr lang="el-GR" sz="2598" b="1">
                            <a:solidFill>
                              <a:schemeClr val="bg1"/>
                            </a:solidFill>
                            <a:latin typeface="Cambria Math"/>
                            <a:ea typeface="Cambria Math" panose="02040503050406030204" pitchFamily="18" charset="0"/>
                          </a:rPr>
                          <m:t>π</m:t>
                        </m:r>
                      </m:den>
                    </m:f>
                  </m:oMath>
                </a14:m>
                <a:r>
                  <a:rPr lang="en-US" sz="2598" b="1" dirty="0">
                    <a:solidFill>
                      <a:schemeClr val="bg1"/>
                    </a:solidFill>
                    <a:latin typeface="Times New Roman" pitchFamily="18" charset="0"/>
                    <a:ea typeface="Cambria Math" panose="02040503050406030204" pitchFamily="18" charset="0"/>
                  </a:rPr>
                  <a:t> = 10</a:t>
                </a:r>
                <a:r>
                  <a:rPr lang="en-US" sz="2598" b="1" baseline="30000" dirty="0">
                    <a:solidFill>
                      <a:schemeClr val="bg1"/>
                    </a:solidFill>
                    <a:latin typeface="Times New Roman" pitchFamily="18" charset="0"/>
                    <a:ea typeface="Cambria Math" panose="02040503050406030204" pitchFamily="18" charset="0"/>
                  </a:rPr>
                  <a:t>-7</a:t>
                </a:r>
                <a:r>
                  <a:rPr lang="en-US" sz="2598" b="1" dirty="0">
                    <a:solidFill>
                      <a:schemeClr val="bg1"/>
                    </a:solidFill>
                    <a:latin typeface="Times New Roman" pitchFamily="18" charset="0"/>
                    <a:ea typeface="Cambria Math" panose="02040503050406030204" pitchFamily="18" charset="0"/>
                  </a:rPr>
                  <a:t> Tm/A</a:t>
                </a:r>
              </a:p>
            </p:txBody>
          </p:sp>
        </mc:Choice>
        <mc:Fallback xmlns="">
          <p:sp>
            <p:nvSpPr>
              <p:cNvPr id="15" name="Rectangle 14"/>
              <p:cNvSpPr>
                <a:spLocks noRot="1" noChangeAspect="1" noMove="1" noResize="1" noEditPoints="1" noAdjustHandles="1" noChangeArrowheads="1" noChangeShapeType="1" noTextEdit="1"/>
              </p:cNvSpPr>
              <p:nvPr/>
            </p:nvSpPr>
            <p:spPr>
              <a:xfrm>
                <a:off x="1596231" y="3222284"/>
                <a:ext cx="3761766" cy="890945"/>
              </a:xfrm>
              <a:prstGeom prst="rect">
                <a:avLst/>
              </a:prstGeom>
              <a:blipFill>
                <a:blip r:embed="rId5"/>
                <a:stretch>
                  <a:fillRect l="-2755"/>
                </a:stretch>
              </a:blipFill>
              <a:ln>
                <a:noFill/>
              </a:ln>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16" name="TextBox 15"/>
              <p:cNvSpPr txBox="1"/>
              <p:nvPr/>
            </p:nvSpPr>
            <p:spPr>
              <a:xfrm>
                <a:off x="1748631" y="4520067"/>
                <a:ext cx="2672833" cy="818254"/>
              </a:xfrm>
              <a:prstGeom prst="rect">
                <a:avLst/>
              </a:prstGeom>
              <a:noFill/>
            </p:spPr>
            <p:txBody>
              <a:bodyPr wrap="square" lIns="101235" tIns="50618" rIns="101235" bIns="50618" rtlCol="0">
                <a:spAutoFit/>
              </a:bodyPr>
              <a:lstStyle/>
              <a:p>
                <a:r>
                  <a:rPr lang="en-US" sz="2598" b="1" dirty="0">
                    <a:solidFill>
                      <a:schemeClr val="bg1"/>
                    </a:solidFill>
                    <a:latin typeface="Times New Roman" pitchFamily="18" charset="0"/>
                    <a:ea typeface="Cambria Math" panose="02040503050406030204" pitchFamily="18" charset="0"/>
                  </a:rPr>
                  <a:t>dB = </a:t>
                </a:r>
                <a14:m>
                  <m:oMath xmlns:m="http://schemas.openxmlformats.org/officeDocument/2006/math">
                    <m:f>
                      <m:fPr>
                        <m:ctrlPr>
                          <a:rPr lang="en-US" sz="2598" b="1" i="1">
                            <a:solidFill>
                              <a:schemeClr val="bg1"/>
                            </a:solidFill>
                            <a:latin typeface="Cambria Math" panose="02040503050406030204" pitchFamily="18" charset="0"/>
                            <a:ea typeface="Cambria Math" panose="02040503050406030204" pitchFamily="18" charset="0"/>
                          </a:rPr>
                        </m:ctrlPr>
                      </m:fPr>
                      <m:num>
                        <m:r>
                          <m:rPr>
                            <m:nor/>
                          </m:rPr>
                          <a:rPr lang="en-US" sz="2598" b="1">
                            <a:solidFill>
                              <a:schemeClr val="bg1"/>
                            </a:solidFill>
                            <a:latin typeface="Cambria Math"/>
                            <a:ea typeface="Cambria Math" panose="02040503050406030204" pitchFamily="18" charset="0"/>
                            <a:sym typeface="Symbol"/>
                          </a:rPr>
                          <m:t></m:t>
                        </m:r>
                        <m:r>
                          <m:rPr>
                            <m:nor/>
                          </m:rPr>
                          <a:rPr lang="en-US" sz="2598" b="1" baseline="-25000">
                            <a:solidFill>
                              <a:schemeClr val="bg1"/>
                            </a:solidFill>
                            <a:latin typeface="Cambria Math"/>
                            <a:ea typeface="Cambria Math" panose="02040503050406030204" pitchFamily="18" charset="0"/>
                            <a:sym typeface="Symbol"/>
                          </a:rPr>
                          <m:t>0</m:t>
                        </m:r>
                      </m:num>
                      <m:den>
                        <m:r>
                          <m:rPr>
                            <m:nor/>
                          </m:rPr>
                          <a:rPr lang="en-US" sz="2598" b="1">
                            <a:solidFill>
                              <a:schemeClr val="bg1"/>
                            </a:solidFill>
                            <a:latin typeface="Cambria Math"/>
                            <a:ea typeface="Cambria Math" panose="02040503050406030204" pitchFamily="18" charset="0"/>
                          </a:rPr>
                          <m:t>4</m:t>
                        </m:r>
                        <m:r>
                          <m:rPr>
                            <m:nor/>
                          </m:rPr>
                          <a:rPr lang="el-GR" sz="2598" b="1">
                            <a:solidFill>
                              <a:schemeClr val="bg1"/>
                            </a:solidFill>
                            <a:latin typeface="Cambria Math"/>
                            <a:ea typeface="Cambria Math" panose="02040503050406030204" pitchFamily="18" charset="0"/>
                          </a:rPr>
                          <m:t>π</m:t>
                        </m:r>
                      </m:den>
                    </m:f>
                    <m:r>
                      <m:rPr>
                        <m:nor/>
                      </m:rPr>
                      <a:rPr lang="en-US" sz="2598" b="1">
                        <a:solidFill>
                          <a:schemeClr val="bg1"/>
                        </a:solidFill>
                        <a:latin typeface="Cambria Math"/>
                        <a:ea typeface="Cambria Math" panose="02040503050406030204" pitchFamily="18" charset="0"/>
                      </a:rPr>
                      <m:t> </m:t>
                    </m:r>
                    <m:r>
                      <m:rPr>
                        <m:nor/>
                      </m:rPr>
                      <a:rPr lang="en-US" sz="2598" b="1">
                        <a:solidFill>
                          <a:schemeClr val="bg1"/>
                        </a:solidFill>
                        <a:latin typeface="Cambria Math"/>
                        <a:ea typeface="Cambria Math" panose="02040503050406030204" pitchFamily="18" charset="0"/>
                      </a:rPr>
                      <m:t>I</m:t>
                    </m:r>
                    <m:r>
                      <m:rPr>
                        <m:nor/>
                      </m:rPr>
                      <a:rPr lang="en-US" sz="2598" b="1">
                        <a:solidFill>
                          <a:schemeClr val="bg1"/>
                        </a:solidFill>
                        <a:latin typeface="Cambria Math"/>
                        <a:ea typeface="Cambria Math" panose="02040503050406030204" pitchFamily="18" charset="0"/>
                      </a:rPr>
                      <m:t> </m:t>
                    </m:r>
                    <m:f>
                      <m:fPr>
                        <m:ctrlPr>
                          <a:rPr lang="en-US" sz="2598" b="1" i="1">
                            <a:solidFill>
                              <a:schemeClr val="bg1"/>
                            </a:solidFill>
                            <a:latin typeface="Cambria Math" panose="02040503050406030204" pitchFamily="18" charset="0"/>
                            <a:ea typeface="Cambria Math" panose="02040503050406030204" pitchFamily="18" charset="0"/>
                          </a:rPr>
                        </m:ctrlPr>
                      </m:fPr>
                      <m:num>
                        <m:r>
                          <m:rPr>
                            <m:nor/>
                          </m:rPr>
                          <a:rPr lang="en-US" sz="2598" b="1">
                            <a:solidFill>
                              <a:schemeClr val="bg1"/>
                            </a:solidFill>
                            <a:latin typeface="Cambria Math"/>
                            <a:ea typeface="Cambria Math" panose="02040503050406030204" pitchFamily="18" charset="0"/>
                          </a:rPr>
                          <m:t>d</m:t>
                        </m:r>
                        <m:r>
                          <a:rPr lang="en-US" sz="2598" b="1" i="1">
                            <a:solidFill>
                              <a:schemeClr val="bg1"/>
                            </a:solidFill>
                            <a:latin typeface="Cambria Math"/>
                            <a:ea typeface="Cambria Math" panose="02040503050406030204" pitchFamily="18" charset="0"/>
                          </a:rPr>
                          <m:t>𝒍</m:t>
                        </m:r>
                        <m:r>
                          <m:rPr>
                            <m:nor/>
                          </m:rPr>
                          <a:rPr lang="en-US" sz="2598" b="1">
                            <a:solidFill>
                              <a:schemeClr val="bg1"/>
                            </a:solidFill>
                            <a:latin typeface="Cambria Math"/>
                            <a:ea typeface="Cambria Math" panose="02040503050406030204" pitchFamily="18" charset="0"/>
                          </a:rPr>
                          <m:t> ×</m:t>
                        </m:r>
                        <m:r>
                          <m:rPr>
                            <m:nor/>
                          </m:rPr>
                          <a:rPr lang="en-US" sz="2598" b="1">
                            <a:solidFill>
                              <a:schemeClr val="bg1"/>
                            </a:solidFill>
                            <a:latin typeface="Cambria Math"/>
                            <a:ea typeface="Cambria Math" panose="02040503050406030204" pitchFamily="18" charset="0"/>
                          </a:rPr>
                          <m:t>r</m:t>
                        </m:r>
                      </m:num>
                      <m:den>
                        <m:sSup>
                          <m:sSupPr>
                            <m:ctrlPr>
                              <a:rPr lang="en-US" sz="2598" b="1" i="1">
                                <a:solidFill>
                                  <a:schemeClr val="bg1"/>
                                </a:solidFill>
                                <a:latin typeface="Cambria Math" panose="02040503050406030204" pitchFamily="18" charset="0"/>
                                <a:ea typeface="Cambria Math" panose="02040503050406030204" pitchFamily="18" charset="0"/>
                              </a:rPr>
                            </m:ctrlPr>
                          </m:sSupPr>
                          <m:e>
                            <m:r>
                              <m:rPr>
                                <m:nor/>
                              </m:rPr>
                              <a:rPr lang="en-US" sz="2598" b="1">
                                <a:solidFill>
                                  <a:schemeClr val="bg1"/>
                                </a:solidFill>
                                <a:latin typeface="Cambria Math"/>
                                <a:ea typeface="Cambria Math" panose="02040503050406030204" pitchFamily="18" charset="0"/>
                              </a:rPr>
                              <m:t>r</m:t>
                            </m:r>
                          </m:e>
                          <m:sup>
                            <m:r>
                              <m:rPr>
                                <m:nor/>
                              </m:rPr>
                              <a:rPr lang="en-US" sz="2598" b="1">
                                <a:solidFill>
                                  <a:schemeClr val="bg1"/>
                                </a:solidFill>
                                <a:latin typeface="Cambria Math"/>
                                <a:ea typeface="Cambria Math" panose="02040503050406030204" pitchFamily="18" charset="0"/>
                              </a:rPr>
                              <m:t>3</m:t>
                            </m:r>
                          </m:sup>
                        </m:sSup>
                      </m:den>
                    </m:f>
                  </m:oMath>
                </a14:m>
                <a:endParaRPr lang="en-US" sz="2598" b="1" dirty="0">
                  <a:solidFill>
                    <a:schemeClr val="bg1"/>
                  </a:solidFill>
                  <a:latin typeface="Times New Roman" pitchFamily="18" charset="0"/>
                  <a:ea typeface="Cambria Math" panose="02040503050406030204" pitchFamily="18" charset="0"/>
                </a:endParaRPr>
              </a:p>
            </p:txBody>
          </p:sp>
        </mc:Choice>
        <mc:Fallback xmlns="">
          <p:sp>
            <p:nvSpPr>
              <p:cNvPr id="16" name="TextBox 15"/>
              <p:cNvSpPr txBox="1">
                <a:spLocks noRot="1" noChangeAspect="1" noMove="1" noResize="1" noEditPoints="1" noAdjustHandles="1" noChangeArrowheads="1" noChangeShapeType="1" noTextEdit="1"/>
              </p:cNvSpPr>
              <p:nvPr/>
            </p:nvSpPr>
            <p:spPr>
              <a:xfrm>
                <a:off x="1748631" y="4520067"/>
                <a:ext cx="2672833" cy="818254"/>
              </a:xfrm>
              <a:prstGeom prst="rect">
                <a:avLst/>
              </a:prstGeom>
              <a:blipFill>
                <a:blip r:embed="rId6"/>
                <a:stretch>
                  <a:fillRect l="-3881"/>
                </a:stretch>
              </a:blipFill>
            </p:spPr>
            <p:txBody>
              <a:bodyPr/>
              <a:lstStyle/>
              <a:p>
                <a:r>
                  <a:rPr lang="en-IN">
                    <a:noFill/>
                  </a:rPr>
                  <a:t> </a:t>
                </a:r>
              </a:p>
            </p:txBody>
          </p:sp>
        </mc:Fallback>
      </mc:AlternateContent>
    </p:spTree>
    <p:extLst>
      <p:ext uri="{BB962C8B-B14F-4D97-AF65-F5344CB8AC3E}">
        <p14:creationId xmlns:p14="http://schemas.microsoft.com/office/powerpoint/2010/main" val="2130871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13"/>
                                        </p:tgtEl>
                                        <p:attrNameLst>
                                          <p:attrName>style.visibility</p:attrName>
                                        </p:attrNameLst>
                                      </p:cBhvr>
                                      <p:to>
                                        <p:strVal val="visible"/>
                                      </p:to>
                                    </p:set>
                                    <p:animEffect transition="in" filter="wipe(left)">
                                      <p:cBhvr>
                                        <p:cTn id="7" dur="10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iterate type="lt">
                                    <p:tmPct val="10000"/>
                                  </p:iterate>
                                  <p:childTnLst>
                                    <p:set>
                                      <p:cBhvr>
                                        <p:cTn id="11" dur="1" fill="hold">
                                          <p:stCondLst>
                                            <p:cond delay="0"/>
                                          </p:stCondLst>
                                        </p:cTn>
                                        <p:tgtEl>
                                          <p:spTgt spid="11"/>
                                        </p:tgtEl>
                                        <p:attrNameLst>
                                          <p:attrName>style.visibility</p:attrName>
                                        </p:attrNameLst>
                                      </p:cBhvr>
                                      <p:to>
                                        <p:strVal val="visible"/>
                                      </p:to>
                                    </p:set>
                                    <p:animEffect transition="in" filter="wipe(left)">
                                      <p:cBhvr>
                                        <p:cTn id="12" dur="10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iterate type="lt">
                                    <p:tmPct val="10000"/>
                                  </p:iterate>
                                  <p:childTnLst>
                                    <p:set>
                                      <p:cBhvr>
                                        <p:cTn id="16" dur="1" fill="hold">
                                          <p:stCondLst>
                                            <p:cond delay="0"/>
                                          </p:stCondLst>
                                        </p:cTn>
                                        <p:tgtEl>
                                          <p:spTgt spid="12"/>
                                        </p:tgtEl>
                                        <p:attrNameLst>
                                          <p:attrName>style.visibility</p:attrName>
                                        </p:attrNameLst>
                                      </p:cBhvr>
                                      <p:to>
                                        <p:strVal val="visible"/>
                                      </p:to>
                                    </p:set>
                                    <p:animEffect transition="in" filter="wipe(left)">
                                      <p:cBhvr>
                                        <p:cTn id="17" dur="10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iterate type="lt">
                                    <p:tmPct val="10000"/>
                                  </p:iterate>
                                  <p:childTnLst>
                                    <p:set>
                                      <p:cBhvr>
                                        <p:cTn id="21" dur="1" fill="hold">
                                          <p:stCondLst>
                                            <p:cond delay="0"/>
                                          </p:stCondLst>
                                        </p:cTn>
                                        <p:tgtEl>
                                          <p:spTgt spid="14"/>
                                        </p:tgtEl>
                                        <p:attrNameLst>
                                          <p:attrName>style.visibility</p:attrName>
                                        </p:attrNameLst>
                                      </p:cBhvr>
                                      <p:to>
                                        <p:strVal val="visible"/>
                                      </p:to>
                                    </p:set>
                                    <p:animEffect transition="in" filter="wipe(left)">
                                      <p:cBhvr>
                                        <p:cTn id="22" dur="10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iterate type="lt">
                                    <p:tmPct val="10000"/>
                                  </p:iterate>
                                  <p:childTnLst>
                                    <p:set>
                                      <p:cBhvr>
                                        <p:cTn id="26" dur="1" fill="hold">
                                          <p:stCondLst>
                                            <p:cond delay="0"/>
                                          </p:stCondLst>
                                        </p:cTn>
                                        <p:tgtEl>
                                          <p:spTgt spid="15"/>
                                        </p:tgtEl>
                                        <p:attrNameLst>
                                          <p:attrName>style.visibility</p:attrName>
                                        </p:attrNameLst>
                                      </p:cBhvr>
                                      <p:to>
                                        <p:strVal val="visible"/>
                                      </p:to>
                                    </p:set>
                                    <p:animEffect transition="in" filter="wipe(left)">
                                      <p:cBhvr>
                                        <p:cTn id="27" dur="10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iterate type="lt">
                                    <p:tmPct val="10000"/>
                                  </p:iterate>
                                  <p:childTnLst>
                                    <p:set>
                                      <p:cBhvr>
                                        <p:cTn id="31" dur="1" fill="hold">
                                          <p:stCondLst>
                                            <p:cond delay="0"/>
                                          </p:stCondLst>
                                        </p:cTn>
                                        <p:tgtEl>
                                          <p:spTgt spid="9"/>
                                        </p:tgtEl>
                                        <p:attrNameLst>
                                          <p:attrName>style.visibility</p:attrName>
                                        </p:attrNameLst>
                                      </p:cBhvr>
                                      <p:to>
                                        <p:strVal val="visible"/>
                                      </p:to>
                                    </p:set>
                                    <p:animEffect transition="in" filter="wipe(left)">
                                      <p:cBhvr>
                                        <p:cTn id="32" dur="10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iterate type="lt">
                                    <p:tmPct val="10000"/>
                                  </p:iterate>
                                  <p:childTnLst>
                                    <p:set>
                                      <p:cBhvr>
                                        <p:cTn id="36" dur="1" fill="hold">
                                          <p:stCondLst>
                                            <p:cond delay="0"/>
                                          </p:stCondLst>
                                        </p:cTn>
                                        <p:tgtEl>
                                          <p:spTgt spid="16"/>
                                        </p:tgtEl>
                                        <p:attrNameLst>
                                          <p:attrName>style.visibility</p:attrName>
                                        </p:attrNameLst>
                                      </p:cBhvr>
                                      <p:to>
                                        <p:strVal val="visible"/>
                                      </p:to>
                                    </p:set>
                                    <p:animEffect transition="in" filter="wipe(left)">
                                      <p:cBhvr>
                                        <p:cTn id="37" dur="1000"/>
                                        <p:tgtEl>
                                          <p:spTgt spid="16"/>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iterate type="lt">
                                    <p:tmPct val="10000"/>
                                  </p:iterate>
                                  <p:childTnLst>
                                    <p:set>
                                      <p:cBhvr>
                                        <p:cTn id="41" dur="1" fill="hold">
                                          <p:stCondLst>
                                            <p:cond delay="0"/>
                                          </p:stCondLst>
                                        </p:cTn>
                                        <p:tgtEl>
                                          <p:spTgt spid="20"/>
                                        </p:tgtEl>
                                        <p:attrNameLst>
                                          <p:attrName>style.visibility</p:attrName>
                                        </p:attrNameLst>
                                      </p:cBhvr>
                                      <p:to>
                                        <p:strVal val="visible"/>
                                      </p:to>
                                    </p:set>
                                    <p:animEffect transition="in" filter="wipe(left)">
                                      <p:cBhvr>
                                        <p:cTn id="42"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0" grpId="0"/>
      <p:bldP spid="9" grpId="0"/>
      <p:bldP spid="11" grpId="0" animBg="1"/>
      <p:bldP spid="12" grpId="0" animBg="1"/>
      <p:bldP spid="14" grpId="0" animBg="1"/>
      <p:bldP spid="15" grpId="0" animBg="1"/>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955D9821-A50D-EFBC-4975-ED18A2BC26C2}"/>
              </a:ext>
            </a:extLst>
          </p:cNvPr>
          <p:cNvSpPr>
            <a:spLocks noChangeArrowheads="1"/>
          </p:cNvSpPr>
          <p:nvPr/>
        </p:nvSpPr>
        <p:spPr bwMode="auto">
          <a:xfrm>
            <a:off x="448857" y="952792"/>
            <a:ext cx="8481008" cy="4892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8793" tIns="59396" rIns="118793" bIns="59396" numCol="1" anchor="ctr" anchorCtr="0" compatLnSpc="1">
            <a:prstTxWarp prst="textNoShape">
              <a:avLst/>
            </a:prstTxWarp>
            <a:spAutoFit/>
          </a:bodyPr>
          <a:lstStyle/>
          <a:p>
            <a:pPr defTabSz="1187700" eaLnBrk="0" fontAlgn="base" hangingPunct="0">
              <a:spcBef>
                <a:spcPct val="0"/>
              </a:spcBef>
              <a:spcAft>
                <a:spcPct val="0"/>
              </a:spcAft>
            </a:pPr>
            <a:r>
              <a:rPr lang="en-GB" altLang="en-US" sz="2400" b="1" dirty="0">
                <a:solidFill>
                  <a:srgbClr val="FFFF00"/>
                </a:solidFill>
                <a:latin typeface="Tahoma" panose="020B0604030504040204" pitchFamily="34" charset="0"/>
                <a:ea typeface="Calibri" panose="020F0502020204030204" pitchFamily="34" charset="0"/>
                <a:cs typeface="Tahoma" panose="020B0604030504040204" pitchFamily="34" charset="0"/>
              </a:rPr>
              <a:t>Qn 1: </a:t>
            </a:r>
            <a:r>
              <a:rPr lang="en-GB" altLang="en-US" sz="2400" dirty="0">
                <a:solidFill>
                  <a:srgbClr val="FFFF00"/>
                </a:solidFill>
                <a:latin typeface="Tahoma" panose="020B0604030504040204" pitchFamily="34" charset="0"/>
                <a:ea typeface="Calibri" panose="020F0502020204030204" pitchFamily="34" charset="0"/>
                <a:cs typeface="Tahoma" panose="020B0604030504040204" pitchFamily="34" charset="0"/>
              </a:rPr>
              <a:t> </a:t>
            </a:r>
            <a:r>
              <a:rPr lang="en-GB" altLang="en-US" sz="2000" dirty="0">
                <a:solidFill>
                  <a:schemeClr val="bg1"/>
                </a:solidFill>
                <a:latin typeface="Tahoma" panose="020B0604030504040204" pitchFamily="34" charset="0"/>
                <a:ea typeface="Calibri" panose="020F0502020204030204" pitchFamily="34" charset="0"/>
                <a:cs typeface="Tahoma" panose="020B0604030504040204" pitchFamily="34" charset="0"/>
              </a:rPr>
              <a:t>A straight </a:t>
            </a:r>
            <a:r>
              <a:rPr lang="en-GB" altLang="en-US" sz="2400" dirty="0">
                <a:solidFill>
                  <a:schemeClr val="bg1"/>
                </a:solidFill>
                <a:latin typeface="Tahoma" panose="020B0604030504040204" pitchFamily="34" charset="0"/>
                <a:ea typeface="Calibri" panose="020F0502020204030204" pitchFamily="34" charset="0"/>
                <a:cs typeface="Tahoma" panose="020B0604030504040204" pitchFamily="34" charset="0"/>
              </a:rPr>
              <a:t>section</a:t>
            </a:r>
            <a:r>
              <a:rPr lang="en-GB" altLang="en-US" sz="2000" dirty="0">
                <a:solidFill>
                  <a:schemeClr val="bg1"/>
                </a:solidFill>
                <a:latin typeface="Tahoma" panose="020B0604030504040204" pitchFamily="34" charset="0"/>
                <a:ea typeface="Calibri" panose="020F0502020204030204" pitchFamily="34" charset="0"/>
                <a:cs typeface="Tahoma" panose="020B0604030504040204" pitchFamily="34" charset="0"/>
              </a:rPr>
              <a:t> PQ of a circuit lies along the X-axis from x=-</a:t>
            </a:r>
            <a:endParaRPr lang="en-GB" altLang="en-US" sz="3600" dirty="0">
              <a:solidFill>
                <a:schemeClr val="bg1"/>
              </a:solidFill>
              <a:latin typeface="Arial" panose="020B0604020202020204" pitchFamily="34" charset="0"/>
            </a:endParaRPr>
          </a:p>
        </p:txBody>
      </p:sp>
      <p:graphicFrame>
        <p:nvGraphicFramePr>
          <p:cNvPr id="3" name="Object 2">
            <a:extLst>
              <a:ext uri="{FF2B5EF4-FFF2-40B4-BE49-F238E27FC236}">
                <a16:creationId xmlns:a16="http://schemas.microsoft.com/office/drawing/2014/main" id="{2EF1564A-8FAA-E801-35CD-B1DB2770AFE9}"/>
              </a:ext>
            </a:extLst>
          </p:cNvPr>
          <p:cNvGraphicFramePr>
            <a:graphicFrameLocks noChangeAspect="1"/>
          </p:cNvGraphicFramePr>
          <p:nvPr>
            <p:extLst>
              <p:ext uri="{D42A27DB-BD31-4B8C-83A1-F6EECF244321}">
                <p14:modId xmlns:p14="http://schemas.microsoft.com/office/powerpoint/2010/main" val="1055095626"/>
              </p:ext>
            </p:extLst>
          </p:nvPr>
        </p:nvGraphicFramePr>
        <p:xfrm>
          <a:off x="8808679" y="872294"/>
          <a:ext cx="949411" cy="650280"/>
        </p:xfrm>
        <a:graphic>
          <a:graphicData uri="http://schemas.openxmlformats.org/presentationml/2006/ole">
            <mc:AlternateContent xmlns:mc="http://schemas.openxmlformats.org/markup-compatibility/2006">
              <mc:Choice xmlns:v="urn:schemas-microsoft-com:vml" Requires="v">
                <p:oleObj name="Equation" r:id="rId2" imgW="469800" imgH="317160" progId="Equation.DSMT4">
                  <p:embed/>
                </p:oleObj>
              </mc:Choice>
              <mc:Fallback>
                <p:oleObj name="Equation" r:id="rId2" imgW="469800" imgH="317160" progId="Equation.DSMT4">
                  <p:embed/>
                  <p:pic>
                    <p:nvPicPr>
                      <p:cNvPr id="3" name="Object 2">
                        <a:extLst>
                          <a:ext uri="{FF2B5EF4-FFF2-40B4-BE49-F238E27FC236}">
                            <a16:creationId xmlns:a16="http://schemas.microsoft.com/office/drawing/2014/main" id="{2EF1564A-8FAA-E801-35CD-B1DB2770AFE9}"/>
                          </a:ext>
                        </a:extLst>
                      </p:cNvPr>
                      <p:cNvPicPr>
                        <a:picLocks noChangeAspect="1" noChangeArrowheads="1"/>
                      </p:cNvPicPr>
                      <p:nvPr/>
                    </p:nvPicPr>
                    <p:blipFill>
                      <a:blip r:embed="rId3"/>
                      <a:srcRect/>
                      <a:stretch>
                        <a:fillRect/>
                      </a:stretch>
                    </p:blipFill>
                    <p:spPr bwMode="auto">
                      <a:xfrm>
                        <a:off x="8808679" y="872294"/>
                        <a:ext cx="949411" cy="650280"/>
                      </a:xfrm>
                      <a:prstGeom prst="rect">
                        <a:avLst/>
                      </a:prstGeom>
                      <a:noFill/>
                    </p:spPr>
                  </p:pic>
                </p:oleObj>
              </mc:Fallback>
            </mc:AlternateContent>
          </a:graphicData>
        </a:graphic>
      </p:graphicFrame>
      <p:sp>
        <p:nvSpPr>
          <p:cNvPr id="4" name="Rectangle 3">
            <a:extLst>
              <a:ext uri="{FF2B5EF4-FFF2-40B4-BE49-F238E27FC236}">
                <a16:creationId xmlns:a16="http://schemas.microsoft.com/office/drawing/2014/main" id="{7B46664A-940E-F152-8435-114C6AB35B40}"/>
              </a:ext>
            </a:extLst>
          </p:cNvPr>
          <p:cNvSpPr>
            <a:spLocks noChangeArrowheads="1"/>
          </p:cNvSpPr>
          <p:nvPr/>
        </p:nvSpPr>
        <p:spPr bwMode="auto">
          <a:xfrm>
            <a:off x="1496908" y="1328317"/>
            <a:ext cx="9395723" cy="7355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18793" tIns="59396" rIns="118793" bIns="59396" numCol="1" anchor="ctr" anchorCtr="0" compatLnSpc="1">
            <a:prstTxWarp prst="textNoShape">
              <a:avLst/>
            </a:prstTxWarp>
            <a:spAutoFit/>
          </a:bodyPr>
          <a:lstStyle/>
          <a:p>
            <a:pPr algn="just" defTabSz="1187700" eaLnBrk="0" fontAlgn="base" hangingPunct="0">
              <a:spcBef>
                <a:spcPct val="0"/>
              </a:spcBef>
              <a:spcAft>
                <a:spcPct val="0"/>
              </a:spcAft>
            </a:pPr>
            <a:r>
              <a:rPr lang="en-US" altLang="en-US" sz="2000" dirty="0">
                <a:solidFill>
                  <a:schemeClr val="bg1"/>
                </a:solidFill>
                <a:latin typeface="Tahoma" panose="020B0604030504040204" pitchFamily="34" charset="0"/>
                <a:ea typeface="Calibri" panose="020F0502020204030204" pitchFamily="34" charset="0"/>
                <a:cs typeface="Tahoma" panose="020B0604030504040204" pitchFamily="34" charset="0"/>
              </a:rPr>
              <a:t>and carries a steady current </a:t>
            </a:r>
            <a:r>
              <a:rPr lang="en-US" altLang="en-US" sz="2000" dirty="0" err="1">
                <a:solidFill>
                  <a:schemeClr val="bg1"/>
                </a:solidFill>
                <a:latin typeface="Tahoma" panose="020B0604030504040204" pitchFamily="34" charset="0"/>
                <a:ea typeface="Calibri" panose="020F0502020204030204" pitchFamily="34" charset="0"/>
                <a:cs typeface="Tahoma" panose="020B0604030504040204" pitchFamily="34" charset="0"/>
              </a:rPr>
              <a:t>i</a:t>
            </a:r>
            <a:r>
              <a:rPr lang="en-US" altLang="en-US" sz="2000" dirty="0">
                <a:solidFill>
                  <a:schemeClr val="bg1"/>
                </a:solidFill>
                <a:latin typeface="Tahoma" panose="020B0604030504040204" pitchFamily="34" charset="0"/>
                <a:ea typeface="Calibri" panose="020F0502020204030204" pitchFamily="34" charset="0"/>
                <a:cs typeface="Tahoma" panose="020B0604030504040204" pitchFamily="34" charset="0"/>
              </a:rPr>
              <a:t>.  The magnetic field due to the section PQ at a point  X=+a will be</a:t>
            </a:r>
            <a:endParaRPr lang="en-US" altLang="en-US" sz="3600" dirty="0">
              <a:solidFill>
                <a:schemeClr val="bg1"/>
              </a:solidFill>
              <a:latin typeface="Arial" panose="020B0604020202020204" pitchFamily="34" charset="0"/>
            </a:endParaRPr>
          </a:p>
        </p:txBody>
      </p:sp>
      <p:sp>
        <p:nvSpPr>
          <p:cNvPr id="6" name="TextBox 5">
            <a:extLst>
              <a:ext uri="{FF2B5EF4-FFF2-40B4-BE49-F238E27FC236}">
                <a16:creationId xmlns:a16="http://schemas.microsoft.com/office/drawing/2014/main" id="{82497A4D-027B-C5A3-79CA-352B04F07066}"/>
              </a:ext>
            </a:extLst>
          </p:cNvPr>
          <p:cNvSpPr txBox="1"/>
          <p:nvPr/>
        </p:nvSpPr>
        <p:spPr>
          <a:xfrm>
            <a:off x="494969" y="2034355"/>
            <a:ext cx="10702462" cy="1848198"/>
          </a:xfrm>
          <a:prstGeom prst="rect">
            <a:avLst/>
          </a:prstGeom>
          <a:noFill/>
        </p:spPr>
        <p:txBody>
          <a:bodyPr wrap="square">
            <a:spAutoFit/>
          </a:bodyPr>
          <a:lstStyle/>
          <a:p>
            <a:pPr marL="320019">
              <a:lnSpc>
                <a:spcPct val="107000"/>
              </a:lnSpc>
            </a:pP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	1. Proportional to a			2. Proportional to a</a:t>
            </a:r>
            <a:r>
              <a:rPr lang="en-GB" sz="2079" baseline="30000" dirty="0">
                <a:solidFill>
                  <a:schemeClr val="bg1"/>
                </a:solidFill>
                <a:latin typeface="Tahoma" panose="020B0604030504040204" pitchFamily="34" charset="0"/>
                <a:ea typeface="Calibri" panose="020F0502020204030204" pitchFamily="34" charset="0"/>
                <a:cs typeface="Tahoma" panose="020B0604030504040204" pitchFamily="34" charset="0"/>
              </a:rPr>
              <a:t>2</a:t>
            </a:r>
            <a:endParaRPr lang="en-IN" sz="2079" dirty="0">
              <a:solidFill>
                <a:schemeClr val="bg1"/>
              </a:solidFill>
              <a:latin typeface="Tahoma" panose="020B0604030504040204" pitchFamily="34" charset="0"/>
              <a:ea typeface="Calibri" panose="020F0502020204030204" pitchFamily="34" charset="0"/>
              <a:cs typeface="Arial" panose="020B0604020202020204" pitchFamily="34" charset="0"/>
            </a:endParaRPr>
          </a:p>
          <a:p>
            <a:pPr marL="320019">
              <a:lnSpc>
                <a:spcPct val="150000"/>
              </a:lnSpc>
              <a:spcAft>
                <a:spcPts val="1039"/>
              </a:spcAft>
            </a:pP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	3. Proportional to 1/a			4. Zero</a:t>
            </a:r>
          </a:p>
          <a:p>
            <a:pPr>
              <a:spcAft>
                <a:spcPts val="1039"/>
              </a:spcAft>
            </a:pPr>
            <a:r>
              <a:rPr lang="en-GB" altLang="en-US" sz="2400" b="1" dirty="0">
                <a:solidFill>
                  <a:srgbClr val="FFFF00"/>
                </a:solidFill>
                <a:latin typeface="Tahoma" panose="020B0604030504040204" pitchFamily="34" charset="0"/>
                <a:ea typeface="Calibri" panose="020F0502020204030204" pitchFamily="34" charset="0"/>
                <a:cs typeface="Tahoma" panose="020B0604030504040204" pitchFamily="34" charset="0"/>
              </a:rPr>
              <a:t>Qn 2: </a:t>
            </a:r>
            <a:r>
              <a:rPr lang="en-GB" altLang="en-US" sz="2400" b="1" dirty="0">
                <a:solidFill>
                  <a:schemeClr val="bg1"/>
                </a:solidFill>
                <a:latin typeface="Tahoma" panose="020B0604030504040204" pitchFamily="34" charset="0"/>
                <a:ea typeface="Calibri" panose="020F0502020204030204" pitchFamily="34" charset="0"/>
                <a:cs typeface="Tahoma" panose="020B0604030504040204" pitchFamily="34" charset="0"/>
              </a:rPr>
              <a:t>	</a:t>
            </a:r>
            <a:r>
              <a:rPr lang="en-GB" sz="2079" dirty="0">
                <a:solidFill>
                  <a:schemeClr val="bg1"/>
                </a:solidFill>
                <a:latin typeface="Tahoma" panose="020B0604030504040204" pitchFamily="34" charset="0"/>
                <a:ea typeface="Calibri" panose="020F0502020204030204" pitchFamily="34" charset="0"/>
              </a:rPr>
              <a:t>The magnetic field dB due to a small current element         </a:t>
            </a:r>
            <a:r>
              <a:rPr lang="en-IN" sz="2000" dirty="0">
                <a:solidFill>
                  <a:schemeClr val="bg1"/>
                </a:solidFill>
                <a:latin typeface="Tahoma" panose="020B0604030504040204" pitchFamily="34" charset="0"/>
                <a:ea typeface="Calibri" panose="020F0502020204030204" pitchFamily="34" charset="0"/>
                <a:cs typeface="Arial" panose="020B0604020202020204" pitchFamily="34" charset="0"/>
              </a:rPr>
              <a:t>at a distance       </a:t>
            </a:r>
          </a:p>
          <a:p>
            <a:pPr marL="320019">
              <a:spcAft>
                <a:spcPts val="1039"/>
              </a:spcAft>
            </a:pPr>
            <a:r>
              <a:rPr lang="en-IN" sz="2000" dirty="0">
                <a:solidFill>
                  <a:schemeClr val="bg1"/>
                </a:solidFill>
                <a:latin typeface="Tahoma" panose="020B0604030504040204" pitchFamily="34" charset="0"/>
                <a:ea typeface="Calibri" panose="020F0502020204030204" pitchFamily="34" charset="0"/>
                <a:cs typeface="Arial" panose="020B0604020202020204" pitchFamily="34" charset="0"/>
              </a:rPr>
              <a:t>	and element carrying I is</a:t>
            </a:r>
            <a:endParaRPr lang="en-IN" sz="2400" dirty="0">
              <a:solidFill>
                <a:schemeClr val="bg1"/>
              </a:solidFill>
            </a:endParaRPr>
          </a:p>
        </p:txBody>
      </p:sp>
      <p:graphicFrame>
        <p:nvGraphicFramePr>
          <p:cNvPr id="7" name="Object 6">
            <a:extLst>
              <a:ext uri="{FF2B5EF4-FFF2-40B4-BE49-F238E27FC236}">
                <a16:creationId xmlns:a16="http://schemas.microsoft.com/office/drawing/2014/main" id="{37E2B467-5EEE-5637-86DA-B8E111F17AE8}"/>
              </a:ext>
            </a:extLst>
          </p:cNvPr>
          <p:cNvGraphicFramePr>
            <a:graphicFrameLocks noChangeAspect="1"/>
          </p:cNvGraphicFramePr>
          <p:nvPr>
            <p:extLst>
              <p:ext uri="{D42A27DB-BD31-4B8C-83A1-F6EECF244321}">
                <p14:modId xmlns:p14="http://schemas.microsoft.com/office/powerpoint/2010/main" val="2955866972"/>
              </p:ext>
            </p:extLst>
          </p:nvPr>
        </p:nvGraphicFramePr>
        <p:xfrm>
          <a:off x="7760364" y="2705481"/>
          <a:ext cx="1071334" cy="736543"/>
        </p:xfrm>
        <a:graphic>
          <a:graphicData uri="http://schemas.openxmlformats.org/presentationml/2006/ole">
            <mc:AlternateContent xmlns:mc="http://schemas.openxmlformats.org/markup-compatibility/2006">
              <mc:Choice xmlns:v="urn:schemas-microsoft-com:vml" Requires="v">
                <p:oleObj name="Equation" r:id="rId4" imgW="114120" imgH="190440" progId="Equation.DSMT4">
                  <p:embed/>
                </p:oleObj>
              </mc:Choice>
              <mc:Fallback>
                <p:oleObj name="Equation" r:id="rId4" imgW="114120" imgH="190440" progId="Equation.DSMT4">
                  <p:embed/>
                  <p:pic>
                    <p:nvPicPr>
                      <p:cNvPr id="5" name="Object 4">
                        <a:extLst>
                          <a:ext uri="{FF2B5EF4-FFF2-40B4-BE49-F238E27FC236}">
                            <a16:creationId xmlns:a16="http://schemas.microsoft.com/office/drawing/2014/main" id="{DC7A3630-C414-CD57-B7C1-D4B23B2834CB}"/>
                          </a:ext>
                        </a:extLst>
                      </p:cNvPr>
                      <p:cNvPicPr>
                        <a:picLocks noChangeAspect="1" noChangeArrowheads="1"/>
                      </p:cNvPicPr>
                      <p:nvPr/>
                    </p:nvPicPr>
                    <p:blipFill>
                      <a:blip r:embed="rId5"/>
                      <a:srcRect/>
                      <a:stretch>
                        <a:fillRect/>
                      </a:stretch>
                    </p:blipFill>
                    <p:spPr bwMode="auto">
                      <a:xfrm>
                        <a:off x="7760364" y="2705481"/>
                        <a:ext cx="1071334" cy="736543"/>
                      </a:xfrm>
                      <a:prstGeom prst="rect">
                        <a:avLst/>
                      </a:prstGeom>
                      <a:noFill/>
                    </p:spPr>
                  </p:pic>
                </p:oleObj>
              </mc:Fallback>
            </mc:AlternateContent>
          </a:graphicData>
        </a:graphic>
      </p:graphicFrame>
      <p:pic>
        <p:nvPicPr>
          <p:cNvPr id="9" name="Picture 8">
            <a:extLst>
              <a:ext uri="{FF2B5EF4-FFF2-40B4-BE49-F238E27FC236}">
                <a16:creationId xmlns:a16="http://schemas.microsoft.com/office/drawing/2014/main" id="{ECD68CBD-E306-89FB-C7E1-7892676E056F}"/>
              </a:ext>
            </a:extLst>
          </p:cNvPr>
          <p:cNvPicPr>
            <a:picLocks noChangeAspect="1"/>
          </p:cNvPicPr>
          <p:nvPr/>
        </p:nvPicPr>
        <p:blipFill>
          <a:blip r:embed="rId6"/>
          <a:stretch>
            <a:fillRect/>
          </a:stretch>
        </p:blipFill>
        <p:spPr>
          <a:xfrm>
            <a:off x="1672431" y="3882553"/>
            <a:ext cx="5846416" cy="2527357"/>
          </a:xfrm>
          <a:prstGeom prst="rect">
            <a:avLst/>
          </a:prstGeom>
        </p:spPr>
      </p:pic>
      <p:graphicFrame>
        <p:nvGraphicFramePr>
          <p:cNvPr id="10" name="Object 9">
            <a:extLst>
              <a:ext uri="{FF2B5EF4-FFF2-40B4-BE49-F238E27FC236}">
                <a16:creationId xmlns:a16="http://schemas.microsoft.com/office/drawing/2014/main" id="{7F47D2C8-D4B6-8EA1-383D-E7807F8E4F1D}"/>
              </a:ext>
            </a:extLst>
          </p:cNvPr>
          <p:cNvGraphicFramePr>
            <a:graphicFrameLocks noChangeAspect="1"/>
          </p:cNvGraphicFramePr>
          <p:nvPr>
            <p:extLst>
              <p:ext uri="{D42A27DB-BD31-4B8C-83A1-F6EECF244321}">
                <p14:modId xmlns:p14="http://schemas.microsoft.com/office/powerpoint/2010/main" val="444192744"/>
              </p:ext>
            </p:extLst>
          </p:nvPr>
        </p:nvGraphicFramePr>
        <p:xfrm>
          <a:off x="10054431" y="2599741"/>
          <a:ext cx="533400" cy="896728"/>
        </p:xfrm>
        <a:graphic>
          <a:graphicData uri="http://schemas.openxmlformats.org/presentationml/2006/ole">
            <mc:AlternateContent xmlns:mc="http://schemas.openxmlformats.org/markup-compatibility/2006">
              <mc:Choice xmlns:v="urn:schemas-microsoft-com:vml" Requires="v">
                <p:oleObj name="Equation" r:id="rId7" imgW="110006" imgH="183845" progId="Equation.DSMT4">
                  <p:embed/>
                </p:oleObj>
              </mc:Choice>
              <mc:Fallback>
                <p:oleObj name="Equation" r:id="rId7" imgW="110006" imgH="183845" progId="Equation.DSMT4">
                  <p:embed/>
                  <p:pic>
                    <p:nvPicPr>
                      <p:cNvPr id="0" name=""/>
                      <p:cNvPicPr/>
                      <p:nvPr/>
                    </p:nvPicPr>
                    <p:blipFill>
                      <a:blip r:embed="rId8"/>
                      <a:stretch>
                        <a:fillRect/>
                      </a:stretch>
                    </p:blipFill>
                    <p:spPr>
                      <a:xfrm>
                        <a:off x="10054431" y="2599741"/>
                        <a:ext cx="533400" cy="896728"/>
                      </a:xfrm>
                      <a:prstGeom prst="rect">
                        <a:avLst/>
                      </a:prstGeom>
                    </p:spPr>
                  </p:pic>
                </p:oleObj>
              </mc:Fallback>
            </mc:AlternateContent>
          </a:graphicData>
        </a:graphic>
      </p:graphicFrame>
    </p:spTree>
    <p:extLst>
      <p:ext uri="{BB962C8B-B14F-4D97-AF65-F5344CB8AC3E}">
        <p14:creationId xmlns:p14="http://schemas.microsoft.com/office/powerpoint/2010/main" val="26810889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4"/>
          <p:cNvSpPr/>
          <p:nvPr/>
        </p:nvSpPr>
        <p:spPr>
          <a:xfrm>
            <a:off x="1139031" y="584003"/>
            <a:ext cx="9132720" cy="574353"/>
          </a:xfrm>
          <a:prstGeom prst="rect">
            <a:avLst/>
          </a:prstGeom>
          <a:ln/>
        </p:spPr>
        <p:style>
          <a:lnRef idx="0">
            <a:schemeClr val="accent1"/>
          </a:lnRef>
          <a:fillRef idx="3">
            <a:schemeClr val="accent1"/>
          </a:fillRef>
          <a:effectRef idx="3">
            <a:schemeClr val="accent1"/>
          </a:effectRef>
          <a:fontRef idx="minor">
            <a:schemeClr val="lt1"/>
          </a:fontRef>
        </p:style>
        <p:txBody>
          <a:bodyPr lIns="101235" tIns="50618" rIns="101235" bIns="50618" rtlCol="0" anchor="ctr"/>
          <a:lstStyle/>
          <a:p>
            <a:pPr marL="506080" indent="-506080"/>
            <a:r>
              <a:rPr lang="en-US" sz="3118" b="1" dirty="0">
                <a:solidFill>
                  <a:schemeClr val="bg1"/>
                </a:solidFill>
                <a:latin typeface="Times New Roman" pitchFamily="18" charset="0"/>
                <a:ea typeface="Cambria Math" panose="02040503050406030204" pitchFamily="18" charset="0"/>
              </a:rPr>
              <a:t>Magnetic field on the axis of a circular current loop:</a:t>
            </a:r>
            <a:endParaRPr lang="en-US" sz="3118" dirty="0">
              <a:solidFill>
                <a:schemeClr val="bg1"/>
              </a:solidFill>
              <a:latin typeface="Times New Roman" pitchFamily="18" charset="0"/>
              <a:ea typeface="Cambria Math" panose="02040503050406030204" pitchFamily="18" charset="0"/>
            </a:endParaRPr>
          </a:p>
        </p:txBody>
      </p:sp>
      <p:sp>
        <p:nvSpPr>
          <p:cNvPr id="8" name="Rectangle 7"/>
          <p:cNvSpPr/>
          <p:nvPr/>
        </p:nvSpPr>
        <p:spPr>
          <a:xfrm>
            <a:off x="1062831" y="1418295"/>
            <a:ext cx="10051684" cy="5939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1235" tIns="50618" rIns="101235" bIns="50618" rtlCol="0" anchor="ctr"/>
          <a:lstStyle/>
          <a:p>
            <a:pPr marL="506080" indent="-506080">
              <a:buFont typeface="Wingdings" pitchFamily="2" charset="2"/>
              <a:buChar char="Ø"/>
            </a:pPr>
            <a:r>
              <a:rPr lang="en-US" sz="2338" b="1" dirty="0">
                <a:solidFill>
                  <a:schemeClr val="bg1"/>
                </a:solidFill>
                <a:latin typeface="Times New Roman" pitchFamily="18" charset="0"/>
                <a:ea typeface="Cambria Math" panose="02040503050406030204" pitchFamily="18" charset="0"/>
              </a:rPr>
              <a:t>Consider a conducting element d</a:t>
            </a:r>
            <a:r>
              <a:rPr lang="en-US" sz="2338" b="1" i="1" dirty="0">
                <a:solidFill>
                  <a:schemeClr val="bg1"/>
                </a:solidFill>
                <a:latin typeface="Times New Roman" pitchFamily="18" charset="0"/>
                <a:ea typeface="Cambria Math" panose="02040503050406030204" pitchFamily="18" charset="0"/>
              </a:rPr>
              <a:t>l</a:t>
            </a:r>
            <a:r>
              <a:rPr lang="en-US" sz="2338" b="1" dirty="0">
                <a:solidFill>
                  <a:schemeClr val="bg1"/>
                </a:solidFill>
                <a:latin typeface="Times New Roman" pitchFamily="18" charset="0"/>
                <a:ea typeface="Cambria Math" panose="02040503050406030204" pitchFamily="18" charset="0"/>
              </a:rPr>
              <a:t> of the loop as shown in figure. </a:t>
            </a:r>
          </a:p>
        </p:txBody>
      </p:sp>
      <p:sp>
        <p:nvSpPr>
          <p:cNvPr id="15" name="Rectangle 14"/>
          <p:cNvSpPr/>
          <p:nvPr/>
        </p:nvSpPr>
        <p:spPr>
          <a:xfrm>
            <a:off x="1062831" y="2037008"/>
            <a:ext cx="9982200" cy="86619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1235" tIns="50618" rIns="101235" bIns="50618" rtlCol="0" anchor="ctr"/>
          <a:lstStyle/>
          <a:p>
            <a:pPr marL="506080" indent="-506080" algn="just">
              <a:buFont typeface="Wingdings" pitchFamily="2" charset="2"/>
              <a:buChar char="Ø"/>
            </a:pPr>
            <a:r>
              <a:rPr lang="en-US" sz="2338" b="1" dirty="0">
                <a:solidFill>
                  <a:schemeClr val="bg1"/>
                </a:solidFill>
                <a:latin typeface="Times New Roman" pitchFamily="18" charset="0"/>
                <a:ea typeface="Cambria Math" panose="02040503050406030204" pitchFamily="18" charset="0"/>
              </a:rPr>
              <a:t>The magnitude dB of the magnetic field due to dl is given by the </a:t>
            </a:r>
          </a:p>
          <a:p>
            <a:pPr marL="506080" indent="-506080" algn="just">
              <a:buFont typeface="Wingdings" pitchFamily="2" charset="2"/>
              <a:buChar char="Ø"/>
            </a:pPr>
            <a:r>
              <a:rPr lang="en-US" sz="2338" b="1" dirty="0" err="1">
                <a:solidFill>
                  <a:schemeClr val="bg1"/>
                </a:solidFill>
                <a:latin typeface="Times New Roman" pitchFamily="18" charset="0"/>
                <a:ea typeface="Cambria Math" panose="02040503050406030204" pitchFamily="18" charset="0"/>
              </a:rPr>
              <a:t>Biot</a:t>
            </a:r>
            <a:r>
              <a:rPr lang="en-US" sz="2338" b="1" dirty="0">
                <a:solidFill>
                  <a:schemeClr val="bg1"/>
                </a:solidFill>
                <a:latin typeface="Times New Roman" pitchFamily="18" charset="0"/>
                <a:ea typeface="Cambria Math" panose="02040503050406030204" pitchFamily="18" charset="0"/>
              </a:rPr>
              <a:t>-Savart  law  as</a:t>
            </a:r>
          </a:p>
        </p:txBody>
      </p:sp>
      <mc:AlternateContent xmlns:mc="http://schemas.openxmlformats.org/markup-compatibility/2006" xmlns:a14="http://schemas.microsoft.com/office/drawing/2010/main">
        <mc:Choice Requires="a14">
          <p:sp>
            <p:nvSpPr>
              <p:cNvPr id="9" name="Rectangle 8"/>
              <p:cNvSpPr/>
              <p:nvPr/>
            </p:nvSpPr>
            <p:spPr>
              <a:xfrm>
                <a:off x="1977231" y="3653287"/>
                <a:ext cx="2588154" cy="9549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1235" tIns="50618" rIns="101235" bIns="50618" rtlCol="0" anchor="ctr"/>
              <a:lstStyle/>
              <a:p>
                <a:r>
                  <a:rPr lang="en-US" sz="2598" b="1" dirty="0">
                    <a:solidFill>
                      <a:schemeClr val="bg1"/>
                    </a:solidFill>
                    <a:latin typeface="Times New Roman" pitchFamily="18" charset="0"/>
                    <a:ea typeface="Cambria Math" panose="02040503050406030204" pitchFamily="18" charset="0"/>
                  </a:rPr>
                  <a:t>dB = </a:t>
                </a:r>
                <a14:m>
                  <m:oMath xmlns:m="http://schemas.openxmlformats.org/officeDocument/2006/math">
                    <m:f>
                      <m:fPr>
                        <m:ctrlPr>
                          <a:rPr lang="en-US" sz="2598" b="1" i="1">
                            <a:solidFill>
                              <a:schemeClr val="bg1"/>
                            </a:solidFill>
                            <a:latin typeface="Cambria Math" panose="02040503050406030204" pitchFamily="18" charset="0"/>
                            <a:ea typeface="Cambria Math" panose="02040503050406030204" pitchFamily="18" charset="0"/>
                          </a:rPr>
                        </m:ctrlPr>
                      </m:fPr>
                      <m:num>
                        <m:r>
                          <m:rPr>
                            <m:nor/>
                          </m:rPr>
                          <a:rPr lang="en-US" sz="2598" b="1">
                            <a:solidFill>
                              <a:schemeClr val="bg1"/>
                            </a:solidFill>
                            <a:latin typeface="Cambria Math"/>
                            <a:ea typeface="Cambria Math" panose="02040503050406030204" pitchFamily="18" charset="0"/>
                            <a:sym typeface="Symbol"/>
                          </a:rPr>
                          <m:t></m:t>
                        </m:r>
                        <m:r>
                          <m:rPr>
                            <m:nor/>
                          </m:rPr>
                          <a:rPr lang="en-US" sz="2598" b="1" baseline="-25000">
                            <a:solidFill>
                              <a:schemeClr val="bg1"/>
                            </a:solidFill>
                            <a:latin typeface="Cambria Math"/>
                            <a:ea typeface="Cambria Math" panose="02040503050406030204" pitchFamily="18" charset="0"/>
                            <a:sym typeface="Symbol"/>
                          </a:rPr>
                          <m:t>0</m:t>
                        </m:r>
                      </m:num>
                      <m:den>
                        <m:r>
                          <m:rPr>
                            <m:nor/>
                          </m:rPr>
                          <a:rPr lang="en-US" sz="2598" b="1" dirty="0">
                            <a:solidFill>
                              <a:schemeClr val="bg1"/>
                            </a:solidFill>
                            <a:latin typeface="Cambria Math"/>
                            <a:ea typeface="Cambria Math" panose="02040503050406030204" pitchFamily="18" charset="0"/>
                          </a:rPr>
                          <m:t>4</m:t>
                        </m:r>
                        <m:r>
                          <m:rPr>
                            <m:nor/>
                          </m:rPr>
                          <a:rPr lang="el-GR" sz="2598" b="1" dirty="0">
                            <a:solidFill>
                              <a:schemeClr val="bg1"/>
                            </a:solidFill>
                            <a:latin typeface="Cambria Math"/>
                            <a:ea typeface="Cambria Math" panose="02040503050406030204" pitchFamily="18" charset="0"/>
                          </a:rPr>
                          <m:t>π</m:t>
                        </m:r>
                      </m:den>
                    </m:f>
                    <m:r>
                      <m:rPr>
                        <m:nor/>
                      </m:rPr>
                      <a:rPr lang="en-US" sz="2598" b="1" dirty="0">
                        <a:solidFill>
                          <a:schemeClr val="bg1"/>
                        </a:solidFill>
                        <a:latin typeface="Cambria Math"/>
                        <a:ea typeface="Cambria Math" panose="02040503050406030204" pitchFamily="18" charset="0"/>
                      </a:rPr>
                      <m:t>I</m:t>
                    </m:r>
                    <m:r>
                      <m:rPr>
                        <m:nor/>
                      </m:rPr>
                      <a:rPr lang="en-US" sz="2598" b="1" dirty="0">
                        <a:solidFill>
                          <a:schemeClr val="bg1"/>
                        </a:solidFill>
                        <a:latin typeface="Cambria Math"/>
                        <a:ea typeface="Cambria Math" panose="02040503050406030204" pitchFamily="18" charset="0"/>
                      </a:rPr>
                      <m:t> </m:t>
                    </m:r>
                    <m:f>
                      <m:fPr>
                        <m:ctrlPr>
                          <a:rPr lang="en-US" sz="2598" b="1" i="1" dirty="0">
                            <a:solidFill>
                              <a:schemeClr val="bg1"/>
                            </a:solidFill>
                            <a:latin typeface="Cambria Math" panose="02040503050406030204" pitchFamily="18" charset="0"/>
                            <a:ea typeface="Cambria Math" panose="02040503050406030204" pitchFamily="18" charset="0"/>
                          </a:rPr>
                        </m:ctrlPr>
                      </m:fPr>
                      <m:num>
                        <m:r>
                          <m:rPr>
                            <m:nor/>
                          </m:rPr>
                          <a:rPr lang="en-US" sz="2598" b="1" dirty="0">
                            <a:solidFill>
                              <a:schemeClr val="bg1"/>
                            </a:solidFill>
                            <a:latin typeface="Cambria Math"/>
                            <a:ea typeface="Cambria Math" panose="02040503050406030204" pitchFamily="18" charset="0"/>
                          </a:rPr>
                          <m:t>d</m:t>
                        </m:r>
                        <m:r>
                          <m:rPr>
                            <m:nor/>
                          </m:rPr>
                          <a:rPr lang="en-US" sz="2598" b="1" i="1" dirty="0">
                            <a:solidFill>
                              <a:schemeClr val="bg1"/>
                            </a:solidFill>
                            <a:latin typeface="Cambria Math"/>
                            <a:ea typeface="Cambria Math" panose="02040503050406030204" pitchFamily="18" charset="0"/>
                          </a:rPr>
                          <m:t>l</m:t>
                        </m:r>
                        <m:r>
                          <m:rPr>
                            <m:nor/>
                          </m:rPr>
                          <a:rPr lang="en-US" sz="2598" b="1" dirty="0">
                            <a:solidFill>
                              <a:schemeClr val="bg1"/>
                            </a:solidFill>
                            <a:latin typeface="Cambria Math"/>
                            <a:ea typeface="Cambria Math" panose="02040503050406030204" pitchFamily="18" charset="0"/>
                          </a:rPr>
                          <m:t> ×</m:t>
                        </m:r>
                        <m:r>
                          <m:rPr>
                            <m:nor/>
                          </m:rPr>
                          <a:rPr lang="en-US" sz="2598" b="1" dirty="0">
                            <a:solidFill>
                              <a:schemeClr val="bg1"/>
                            </a:solidFill>
                            <a:latin typeface="Cambria Math"/>
                            <a:ea typeface="Cambria Math" panose="02040503050406030204" pitchFamily="18" charset="0"/>
                          </a:rPr>
                          <m:t>r</m:t>
                        </m:r>
                      </m:num>
                      <m:den>
                        <m:sSup>
                          <m:sSupPr>
                            <m:ctrlPr>
                              <a:rPr lang="en-US" sz="2598" b="1" i="1" dirty="0">
                                <a:solidFill>
                                  <a:schemeClr val="bg1"/>
                                </a:solidFill>
                                <a:latin typeface="Cambria Math" panose="02040503050406030204" pitchFamily="18" charset="0"/>
                                <a:ea typeface="Cambria Math" panose="02040503050406030204" pitchFamily="18" charset="0"/>
                              </a:rPr>
                            </m:ctrlPr>
                          </m:sSupPr>
                          <m:e>
                            <m:r>
                              <m:rPr>
                                <m:nor/>
                              </m:rPr>
                              <a:rPr lang="en-US" sz="2598" b="1" dirty="0">
                                <a:solidFill>
                                  <a:schemeClr val="bg1"/>
                                </a:solidFill>
                                <a:latin typeface="Cambria Math"/>
                                <a:ea typeface="Cambria Math" panose="02040503050406030204" pitchFamily="18" charset="0"/>
                              </a:rPr>
                              <m:t>r</m:t>
                            </m:r>
                          </m:e>
                          <m:sup>
                            <m:r>
                              <m:rPr>
                                <m:nor/>
                              </m:rPr>
                              <a:rPr lang="en-US" sz="2598" b="1" dirty="0">
                                <a:solidFill>
                                  <a:schemeClr val="bg1"/>
                                </a:solidFill>
                                <a:latin typeface="Cambria Math"/>
                                <a:ea typeface="Cambria Math" panose="02040503050406030204" pitchFamily="18" charset="0"/>
                              </a:rPr>
                              <m:t>3</m:t>
                            </m:r>
                          </m:sup>
                        </m:sSup>
                      </m:den>
                    </m:f>
                  </m:oMath>
                </a14:m>
                <a:endParaRPr lang="en-US" sz="2598" b="1" dirty="0">
                  <a:solidFill>
                    <a:schemeClr val="bg1"/>
                  </a:solidFill>
                  <a:latin typeface="Times New Roman" pitchFamily="18" charset="0"/>
                  <a:ea typeface="Cambria Math" pitchFamily="18" charset="0"/>
                </a:endParaRPr>
              </a:p>
            </p:txBody>
          </p:sp>
        </mc:Choice>
        <mc:Fallback xmlns="">
          <p:sp>
            <p:nvSpPr>
              <p:cNvPr id="9" name="Rectangle 8"/>
              <p:cNvSpPr>
                <a:spLocks noRot="1" noChangeAspect="1" noMove="1" noResize="1" noEditPoints="1" noAdjustHandles="1" noChangeArrowheads="1" noChangeShapeType="1" noTextEdit="1"/>
              </p:cNvSpPr>
              <p:nvPr/>
            </p:nvSpPr>
            <p:spPr>
              <a:xfrm>
                <a:off x="1977231" y="3653287"/>
                <a:ext cx="2588154" cy="954910"/>
              </a:xfrm>
              <a:prstGeom prst="rect">
                <a:avLst/>
              </a:prstGeom>
              <a:blipFill>
                <a:blip r:embed="rId2"/>
                <a:stretch>
                  <a:fillRect l="-3765"/>
                </a:stretch>
              </a:blipFill>
              <a:ln>
                <a:noFill/>
              </a:ln>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10" name="Rectangle 9"/>
              <p:cNvSpPr/>
              <p:nvPr/>
            </p:nvSpPr>
            <p:spPr>
              <a:xfrm>
                <a:off x="1982787" y="4880825"/>
                <a:ext cx="3083123" cy="9549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1235" tIns="50618" rIns="101235" bIns="50618" rtlCol="0" anchor="ctr"/>
              <a:lstStyle/>
              <a:p>
                <a:r>
                  <a:rPr lang="en-US" sz="2598" b="1" dirty="0">
                    <a:solidFill>
                      <a:schemeClr val="bg1"/>
                    </a:solidFill>
                    <a:latin typeface="Times New Roman" pitchFamily="18" charset="0"/>
                    <a:ea typeface="Cambria Math" pitchFamily="18" charset="0"/>
                  </a:rPr>
                  <a:t>Now, </a:t>
                </a:r>
                <a14:m>
                  <m:oMath xmlns:m="http://schemas.openxmlformats.org/officeDocument/2006/math">
                    <m:sSup>
                      <m:sSupPr>
                        <m:ctrlPr>
                          <a:rPr lang="en-US" sz="2598" b="1" i="1">
                            <a:solidFill>
                              <a:schemeClr val="bg1"/>
                            </a:solidFill>
                            <a:latin typeface="Cambria Math" panose="02040503050406030204" pitchFamily="18" charset="0"/>
                            <a:ea typeface="Cambria Math" pitchFamily="18" charset="0"/>
                          </a:rPr>
                        </m:ctrlPr>
                      </m:sSupPr>
                      <m:e>
                        <m:r>
                          <m:rPr>
                            <m:nor/>
                          </m:rPr>
                          <a:rPr lang="en-US" sz="2598" b="1">
                            <a:solidFill>
                              <a:schemeClr val="bg1"/>
                            </a:solidFill>
                            <a:latin typeface="Cambria Math"/>
                            <a:ea typeface="Cambria Math" pitchFamily="18" charset="0"/>
                          </a:rPr>
                          <m:t>r</m:t>
                        </m:r>
                      </m:e>
                      <m:sup>
                        <m:r>
                          <m:rPr>
                            <m:nor/>
                          </m:rPr>
                          <a:rPr lang="en-US" sz="2598" b="1">
                            <a:solidFill>
                              <a:schemeClr val="bg1"/>
                            </a:solidFill>
                            <a:latin typeface="Cambria Math"/>
                            <a:ea typeface="Cambria Math" pitchFamily="18" charset="0"/>
                          </a:rPr>
                          <m:t>2</m:t>
                        </m:r>
                      </m:sup>
                    </m:sSup>
                    <m:r>
                      <m:rPr>
                        <m:nor/>
                      </m:rPr>
                      <a:rPr lang="en-US" sz="2598" b="1">
                        <a:solidFill>
                          <a:schemeClr val="bg1"/>
                        </a:solidFill>
                        <a:latin typeface="Cambria Math"/>
                        <a:ea typeface="Cambria Math" pitchFamily="18" charset="0"/>
                      </a:rPr>
                      <m:t> = </m:t>
                    </m:r>
                    <m:sSup>
                      <m:sSupPr>
                        <m:ctrlPr>
                          <a:rPr lang="en-US" sz="2598" b="1" i="1">
                            <a:solidFill>
                              <a:schemeClr val="bg1"/>
                            </a:solidFill>
                            <a:latin typeface="Cambria Math" panose="02040503050406030204" pitchFamily="18" charset="0"/>
                            <a:ea typeface="Cambria Math" pitchFamily="18" charset="0"/>
                          </a:rPr>
                        </m:ctrlPr>
                      </m:sSupPr>
                      <m:e>
                        <m:r>
                          <m:rPr>
                            <m:nor/>
                          </m:rPr>
                          <a:rPr lang="en-US" sz="2598" b="1">
                            <a:solidFill>
                              <a:schemeClr val="bg1"/>
                            </a:solidFill>
                            <a:latin typeface="Cambria Math"/>
                            <a:ea typeface="Cambria Math" pitchFamily="18" charset="0"/>
                          </a:rPr>
                          <m:t>X</m:t>
                        </m:r>
                      </m:e>
                      <m:sup>
                        <m:r>
                          <m:rPr>
                            <m:nor/>
                          </m:rPr>
                          <a:rPr lang="en-US" sz="2598" b="1">
                            <a:solidFill>
                              <a:schemeClr val="bg1"/>
                            </a:solidFill>
                            <a:latin typeface="Cambria Math"/>
                            <a:ea typeface="Cambria Math" pitchFamily="18" charset="0"/>
                          </a:rPr>
                          <m:t>2</m:t>
                        </m:r>
                      </m:sup>
                    </m:sSup>
                    <m:r>
                      <m:rPr>
                        <m:nor/>
                      </m:rPr>
                      <a:rPr lang="en-US" sz="2598" b="1">
                        <a:solidFill>
                          <a:schemeClr val="bg1"/>
                        </a:solidFill>
                        <a:latin typeface="Cambria Math"/>
                        <a:ea typeface="Cambria Math" pitchFamily="18" charset="0"/>
                      </a:rPr>
                      <m:t>+ </m:t>
                    </m:r>
                    <m:sSup>
                      <m:sSupPr>
                        <m:ctrlPr>
                          <a:rPr lang="en-US" sz="2598" b="1" i="1">
                            <a:solidFill>
                              <a:schemeClr val="bg1"/>
                            </a:solidFill>
                            <a:latin typeface="Cambria Math" panose="02040503050406030204" pitchFamily="18" charset="0"/>
                            <a:ea typeface="Cambria Math" pitchFamily="18" charset="0"/>
                          </a:rPr>
                        </m:ctrlPr>
                      </m:sSupPr>
                      <m:e>
                        <m:r>
                          <m:rPr>
                            <m:nor/>
                          </m:rPr>
                          <a:rPr lang="en-US" sz="2598" b="1">
                            <a:solidFill>
                              <a:schemeClr val="bg1"/>
                            </a:solidFill>
                            <a:latin typeface="Cambria Math"/>
                            <a:ea typeface="Cambria Math" pitchFamily="18" charset="0"/>
                          </a:rPr>
                          <m:t>R</m:t>
                        </m:r>
                      </m:e>
                      <m:sup>
                        <m:r>
                          <m:rPr>
                            <m:nor/>
                          </m:rPr>
                          <a:rPr lang="en-US" sz="2598" b="1">
                            <a:solidFill>
                              <a:schemeClr val="bg1"/>
                            </a:solidFill>
                            <a:latin typeface="Cambria Math"/>
                            <a:ea typeface="Cambria Math" pitchFamily="18" charset="0"/>
                          </a:rPr>
                          <m:t>2</m:t>
                        </m:r>
                      </m:sup>
                    </m:sSup>
                  </m:oMath>
                </a14:m>
                <a:endParaRPr lang="en-US" sz="2598" b="1" dirty="0">
                  <a:solidFill>
                    <a:schemeClr val="bg1"/>
                  </a:solidFill>
                  <a:latin typeface="Times New Roman" pitchFamily="18" charset="0"/>
                  <a:ea typeface="Cambria Math" pitchFamily="18" charset="0"/>
                </a:endParaRPr>
              </a:p>
            </p:txBody>
          </p:sp>
        </mc:Choice>
        <mc:Fallback xmlns="">
          <p:sp>
            <p:nvSpPr>
              <p:cNvPr id="10" name="Rectangle 9"/>
              <p:cNvSpPr>
                <a:spLocks noRot="1" noChangeAspect="1" noMove="1" noResize="1" noEditPoints="1" noAdjustHandles="1" noChangeArrowheads="1" noChangeShapeType="1" noTextEdit="1"/>
              </p:cNvSpPr>
              <p:nvPr/>
            </p:nvSpPr>
            <p:spPr>
              <a:xfrm>
                <a:off x="1982787" y="4880825"/>
                <a:ext cx="3083123" cy="954910"/>
              </a:xfrm>
              <a:prstGeom prst="rect">
                <a:avLst/>
              </a:prstGeom>
              <a:blipFill>
                <a:blip r:embed="rId3"/>
                <a:stretch>
                  <a:fillRect l="-3162"/>
                </a:stretch>
              </a:blipFill>
              <a:ln>
                <a:noFill/>
              </a:ln>
            </p:spPr>
            <p:txBody>
              <a:bodyPr/>
              <a:lstStyle/>
              <a:p>
                <a:r>
                  <a:rPr lang="en-IN">
                    <a:noFill/>
                  </a:rPr>
                  <a:t> </a:t>
                </a:r>
              </a:p>
            </p:txBody>
          </p:sp>
        </mc:Fallback>
      </mc:AlternateContent>
      <p:pic>
        <p:nvPicPr>
          <p:cNvPr id="1026" name="Picture 2" descr="C:\Users\CIT5\Desktop\images.png"/>
          <p:cNvPicPr>
            <a:picLocks noChangeAspect="1" noChangeArrowheads="1"/>
          </p:cNvPicPr>
          <p:nvPr/>
        </p:nvPicPr>
        <p:blipFill>
          <a:blip r:embed="rId4" cstate="print">
            <a:extLst>
              <a:ext uri="{BEBA8EAE-BF5A-486C-A8C5-ECC9F3942E4B}">
                <a14:imgProps xmlns:a14="http://schemas.microsoft.com/office/drawing/2010/main">
                  <a14:imgLayer r:embed="rId5">
                    <a14:imgEffect>
                      <a14:saturation sat="300000"/>
                    </a14:imgEffect>
                  </a14:imgLayer>
                </a14:imgProps>
              </a:ext>
              <a:ext uri="{28A0092B-C50C-407E-A947-70E740481C1C}">
                <a14:useLocalDpi xmlns:a14="http://schemas.microsoft.com/office/drawing/2010/main" val="0"/>
              </a:ext>
            </a:extLst>
          </a:blip>
          <a:srcRect/>
          <a:stretch>
            <a:fillRect/>
          </a:stretch>
        </p:blipFill>
        <p:spPr bwMode="auto">
          <a:xfrm>
            <a:off x="5561096" y="2981292"/>
            <a:ext cx="3928821" cy="34545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5811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wipe(left)">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iterate type="lt">
                                    <p:tmPct val="10000"/>
                                  </p:iterate>
                                  <p:childTnLst>
                                    <p:set>
                                      <p:cBhvr>
                                        <p:cTn id="16" dur="1" fill="hold">
                                          <p:stCondLst>
                                            <p:cond delay="0"/>
                                          </p:stCondLst>
                                        </p:cTn>
                                        <p:tgtEl>
                                          <p:spTgt spid="8"/>
                                        </p:tgtEl>
                                        <p:attrNameLst>
                                          <p:attrName>style.visibility</p:attrName>
                                        </p:attrNameLst>
                                      </p:cBhvr>
                                      <p:to>
                                        <p:strVal val="visible"/>
                                      </p:to>
                                    </p:set>
                                    <p:animEffect transition="in" filter="wipe(left)">
                                      <p:cBhvr>
                                        <p:cTn id="17" dur="20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iterate type="lt">
                                    <p:tmPct val="10000"/>
                                  </p:iterate>
                                  <p:childTnLst>
                                    <p:set>
                                      <p:cBhvr>
                                        <p:cTn id="21" dur="1" fill="hold">
                                          <p:stCondLst>
                                            <p:cond delay="0"/>
                                          </p:stCondLst>
                                        </p:cTn>
                                        <p:tgtEl>
                                          <p:spTgt spid="15"/>
                                        </p:tgtEl>
                                        <p:attrNameLst>
                                          <p:attrName>style.visibility</p:attrName>
                                        </p:attrNameLst>
                                      </p:cBhvr>
                                      <p:to>
                                        <p:strVal val="visible"/>
                                      </p:to>
                                    </p:set>
                                    <p:animEffect transition="in" filter="wipe(left)">
                                      <p:cBhvr>
                                        <p:cTn id="22" dur="20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iterate type="lt">
                                    <p:tmPct val="10000"/>
                                  </p:iterate>
                                  <p:childTnLst>
                                    <p:set>
                                      <p:cBhvr>
                                        <p:cTn id="26" dur="1" fill="hold">
                                          <p:stCondLst>
                                            <p:cond delay="0"/>
                                          </p:stCondLst>
                                        </p:cTn>
                                        <p:tgtEl>
                                          <p:spTgt spid="9"/>
                                        </p:tgtEl>
                                        <p:attrNameLst>
                                          <p:attrName>style.visibility</p:attrName>
                                        </p:attrNameLst>
                                      </p:cBhvr>
                                      <p:to>
                                        <p:strVal val="visible"/>
                                      </p:to>
                                    </p:set>
                                    <p:animEffect transition="in" filter="wipe(left)">
                                      <p:cBhvr>
                                        <p:cTn id="27" dur="20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iterate type="lt">
                                    <p:tmPct val="10000"/>
                                  </p:iterate>
                                  <p:childTnLst>
                                    <p:set>
                                      <p:cBhvr>
                                        <p:cTn id="31" dur="1" fill="hold">
                                          <p:stCondLst>
                                            <p:cond delay="0"/>
                                          </p:stCondLst>
                                        </p:cTn>
                                        <p:tgtEl>
                                          <p:spTgt spid="10"/>
                                        </p:tgtEl>
                                        <p:attrNameLst>
                                          <p:attrName>style.visibility</p:attrName>
                                        </p:attrNameLst>
                                      </p:cBhvr>
                                      <p:to>
                                        <p:strVal val="visible"/>
                                      </p:to>
                                    </p:set>
                                    <p:animEffect transition="in" filter="wipe(left)">
                                      <p:cBhvr>
                                        <p:cTn id="32"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p:bldP spid="15" grpId="0"/>
      <p:bldP spid="9" grpId="0" animBg="1"/>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Rectangle 7"/>
          <p:cNvSpPr/>
          <p:nvPr/>
        </p:nvSpPr>
        <p:spPr>
          <a:xfrm>
            <a:off x="1139031" y="449155"/>
            <a:ext cx="8529521" cy="8166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1235" tIns="50618" rIns="101235" bIns="50618" rtlCol="0" anchor="ctr"/>
          <a:lstStyle/>
          <a:p>
            <a:pPr marL="506080" indent="-506080">
              <a:buFont typeface="Wingdings" pitchFamily="2" charset="2"/>
              <a:buChar char="Ø"/>
            </a:pPr>
            <a:r>
              <a:rPr lang="en-US" sz="2598" b="1" dirty="0">
                <a:solidFill>
                  <a:schemeClr val="bg1"/>
                </a:solidFill>
                <a:latin typeface="Times New Roman" pitchFamily="18" charset="0"/>
                <a:ea typeface="Cambria Math" panose="02040503050406030204" pitchFamily="18" charset="0"/>
              </a:rPr>
              <a:t>Since dl  and  r are perpendicular to each other ,</a:t>
            </a:r>
          </a:p>
        </p:txBody>
      </p:sp>
      <p:sp>
        <p:nvSpPr>
          <p:cNvPr id="16" name="Rectangle 15"/>
          <p:cNvSpPr/>
          <p:nvPr/>
        </p:nvSpPr>
        <p:spPr>
          <a:xfrm>
            <a:off x="1139031" y="2473388"/>
            <a:ext cx="3746537" cy="4454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1235" tIns="50618" rIns="101235" bIns="50618" rtlCol="0" anchor="ctr"/>
          <a:lstStyle/>
          <a:p>
            <a:pPr marL="506080" indent="-506080">
              <a:buFont typeface="Wingdings" pitchFamily="2" charset="2"/>
              <a:buChar char="Ø"/>
            </a:pPr>
            <a:r>
              <a:rPr lang="en-US" sz="2598" b="1" dirty="0">
                <a:solidFill>
                  <a:schemeClr val="bg1"/>
                </a:solidFill>
                <a:latin typeface="Times New Roman" pitchFamily="18" charset="0"/>
                <a:ea typeface="Cambria Math" panose="02040503050406030204" pitchFamily="18" charset="0"/>
              </a:rPr>
              <a:t>From figure, </a:t>
            </a:r>
          </a:p>
        </p:txBody>
      </p:sp>
      <mc:AlternateContent xmlns:mc="http://schemas.openxmlformats.org/markup-compatibility/2006" xmlns:a14="http://schemas.microsoft.com/office/drawing/2010/main">
        <mc:Choice Requires="a14">
          <p:sp>
            <p:nvSpPr>
              <p:cNvPr id="9" name="Rectangle 8"/>
              <p:cNvSpPr/>
              <p:nvPr/>
            </p:nvSpPr>
            <p:spPr>
              <a:xfrm>
                <a:off x="1629841" y="1245450"/>
                <a:ext cx="2588154" cy="9549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1235" tIns="50618" rIns="101235" bIns="50618" rtlCol="0" anchor="ctr"/>
              <a:lstStyle/>
              <a:p>
                <a:r>
                  <a:rPr lang="en-US" sz="2598" b="1" dirty="0">
                    <a:solidFill>
                      <a:schemeClr val="bg1"/>
                    </a:solidFill>
                    <a:latin typeface="Times New Roman" pitchFamily="18" charset="0"/>
                    <a:ea typeface="Cambria Math" panose="02040503050406030204" pitchFamily="18" charset="0"/>
                  </a:rPr>
                  <a:t>dB = </a:t>
                </a:r>
                <a14:m>
                  <m:oMath xmlns:m="http://schemas.openxmlformats.org/officeDocument/2006/math">
                    <m:f>
                      <m:fPr>
                        <m:ctrlPr>
                          <a:rPr lang="en-US" sz="2598" b="1" i="1">
                            <a:solidFill>
                              <a:schemeClr val="bg1"/>
                            </a:solidFill>
                            <a:latin typeface="Cambria Math" panose="02040503050406030204" pitchFamily="18" charset="0"/>
                            <a:ea typeface="Cambria Math" panose="02040503050406030204" pitchFamily="18" charset="0"/>
                          </a:rPr>
                        </m:ctrlPr>
                      </m:fPr>
                      <m:num>
                        <m:r>
                          <m:rPr>
                            <m:nor/>
                          </m:rPr>
                          <a:rPr lang="en-US" sz="2598" b="1">
                            <a:solidFill>
                              <a:schemeClr val="bg1"/>
                            </a:solidFill>
                            <a:latin typeface="Cambria Math"/>
                            <a:ea typeface="Cambria Math" panose="02040503050406030204" pitchFamily="18" charset="0"/>
                            <a:sym typeface="Symbol"/>
                          </a:rPr>
                          <m:t></m:t>
                        </m:r>
                        <m:r>
                          <m:rPr>
                            <m:nor/>
                          </m:rPr>
                          <a:rPr lang="en-US" sz="2598" b="1" baseline="-25000">
                            <a:solidFill>
                              <a:schemeClr val="bg1"/>
                            </a:solidFill>
                            <a:latin typeface="Cambria Math"/>
                            <a:ea typeface="Cambria Math" panose="02040503050406030204" pitchFamily="18" charset="0"/>
                            <a:sym typeface="Symbol"/>
                          </a:rPr>
                          <m:t>0</m:t>
                        </m:r>
                      </m:num>
                      <m:den>
                        <m:r>
                          <m:rPr>
                            <m:nor/>
                          </m:rPr>
                          <a:rPr lang="en-US" sz="2598" b="1" dirty="0">
                            <a:solidFill>
                              <a:schemeClr val="bg1"/>
                            </a:solidFill>
                            <a:latin typeface="Cambria Math"/>
                            <a:ea typeface="Cambria Math" panose="02040503050406030204" pitchFamily="18" charset="0"/>
                          </a:rPr>
                          <m:t>4</m:t>
                        </m:r>
                        <m:r>
                          <m:rPr>
                            <m:nor/>
                          </m:rPr>
                          <a:rPr lang="el-GR" sz="2598" b="1" dirty="0">
                            <a:solidFill>
                              <a:schemeClr val="bg1"/>
                            </a:solidFill>
                            <a:latin typeface="Cambria Math"/>
                            <a:ea typeface="Cambria Math" panose="02040503050406030204" pitchFamily="18" charset="0"/>
                          </a:rPr>
                          <m:t>π</m:t>
                        </m:r>
                      </m:den>
                    </m:f>
                    <m:f>
                      <m:fPr>
                        <m:ctrlPr>
                          <a:rPr lang="en-US" sz="2598" b="1" i="1" dirty="0">
                            <a:solidFill>
                              <a:schemeClr val="bg1"/>
                            </a:solidFill>
                            <a:latin typeface="Cambria Math" panose="02040503050406030204" pitchFamily="18" charset="0"/>
                            <a:ea typeface="Cambria Math" panose="02040503050406030204" pitchFamily="18" charset="0"/>
                          </a:rPr>
                        </m:ctrlPr>
                      </m:fPr>
                      <m:num>
                        <m:d>
                          <m:dPr>
                            <m:begChr m:val="|"/>
                            <m:endChr m:val="|"/>
                            <m:ctrlPr>
                              <a:rPr lang="en-US" sz="2598" b="1" i="1" dirty="0">
                                <a:solidFill>
                                  <a:schemeClr val="bg1"/>
                                </a:solidFill>
                                <a:latin typeface="Cambria Math" panose="02040503050406030204" pitchFamily="18" charset="0"/>
                                <a:ea typeface="Cambria Math" panose="02040503050406030204" pitchFamily="18" charset="0"/>
                              </a:rPr>
                            </m:ctrlPr>
                          </m:dPr>
                          <m:e>
                            <m:r>
                              <m:rPr>
                                <m:nor/>
                              </m:rPr>
                              <a:rPr lang="en-US" sz="2598" b="1" dirty="0">
                                <a:solidFill>
                                  <a:schemeClr val="bg1"/>
                                </a:solidFill>
                                <a:latin typeface="Cambria Math"/>
                                <a:ea typeface="Cambria Math" panose="02040503050406030204" pitchFamily="18" charset="0"/>
                              </a:rPr>
                              <m:t>d</m:t>
                            </m:r>
                            <m:r>
                              <a:rPr lang="en-US" sz="2598" b="1" i="1">
                                <a:solidFill>
                                  <a:schemeClr val="bg1"/>
                                </a:solidFill>
                                <a:latin typeface="Cambria Math"/>
                                <a:ea typeface="Cambria Math" panose="02040503050406030204" pitchFamily="18" charset="0"/>
                              </a:rPr>
                              <m:t>𝒍</m:t>
                            </m:r>
                          </m:e>
                        </m:d>
                      </m:num>
                      <m:den>
                        <m:d>
                          <m:dPr>
                            <m:ctrlPr>
                              <a:rPr lang="en-US" sz="2598" b="1" i="1" dirty="0">
                                <a:solidFill>
                                  <a:schemeClr val="bg1"/>
                                </a:solidFill>
                                <a:latin typeface="Cambria Math" panose="02040503050406030204" pitchFamily="18" charset="0"/>
                                <a:ea typeface="Cambria Math" panose="02040503050406030204" pitchFamily="18" charset="0"/>
                              </a:rPr>
                            </m:ctrlPr>
                          </m:dPr>
                          <m:e>
                            <m:sSup>
                              <m:sSupPr>
                                <m:ctrlPr>
                                  <a:rPr lang="en-US" sz="2598" b="1" i="1" dirty="0">
                                    <a:solidFill>
                                      <a:schemeClr val="bg1"/>
                                    </a:solidFill>
                                    <a:latin typeface="Cambria Math" panose="02040503050406030204" pitchFamily="18" charset="0"/>
                                    <a:ea typeface="Cambria Math" panose="02040503050406030204" pitchFamily="18" charset="0"/>
                                  </a:rPr>
                                </m:ctrlPr>
                              </m:sSupPr>
                              <m:e>
                                <m:r>
                                  <m:rPr>
                                    <m:nor/>
                                  </m:rPr>
                                  <a:rPr lang="en-US" sz="2598" b="1" dirty="0">
                                    <a:solidFill>
                                      <a:schemeClr val="bg1"/>
                                    </a:solidFill>
                                    <a:latin typeface="Cambria Math"/>
                                    <a:ea typeface="Cambria Math" panose="02040503050406030204" pitchFamily="18" charset="0"/>
                                  </a:rPr>
                                  <m:t>x</m:t>
                                </m:r>
                              </m:e>
                              <m:sup>
                                <m:r>
                                  <m:rPr>
                                    <m:nor/>
                                  </m:rPr>
                                  <a:rPr lang="en-US" sz="2598" b="1" dirty="0">
                                    <a:solidFill>
                                      <a:schemeClr val="bg1"/>
                                    </a:solidFill>
                                    <a:latin typeface="Cambria Math"/>
                                    <a:ea typeface="Cambria Math" panose="02040503050406030204" pitchFamily="18" charset="0"/>
                                  </a:rPr>
                                  <m:t>2</m:t>
                                </m:r>
                              </m:sup>
                            </m:sSup>
                            <m:r>
                              <m:rPr>
                                <m:nor/>
                              </m:rPr>
                              <a:rPr lang="en-US" sz="2598" b="1" dirty="0">
                                <a:solidFill>
                                  <a:schemeClr val="bg1"/>
                                </a:solidFill>
                                <a:latin typeface="Cambria Math"/>
                                <a:ea typeface="Cambria Math" panose="02040503050406030204" pitchFamily="18" charset="0"/>
                              </a:rPr>
                              <m:t>+</m:t>
                            </m:r>
                            <m:sSup>
                              <m:sSupPr>
                                <m:ctrlPr>
                                  <a:rPr lang="en-US" sz="2598" b="1" i="1" dirty="0">
                                    <a:solidFill>
                                      <a:schemeClr val="bg1"/>
                                    </a:solidFill>
                                    <a:latin typeface="Cambria Math" panose="02040503050406030204" pitchFamily="18" charset="0"/>
                                    <a:ea typeface="Cambria Math" panose="02040503050406030204" pitchFamily="18" charset="0"/>
                                  </a:rPr>
                                </m:ctrlPr>
                              </m:sSupPr>
                              <m:e>
                                <m:r>
                                  <m:rPr>
                                    <m:nor/>
                                  </m:rPr>
                                  <a:rPr lang="en-US" sz="2598" b="1" dirty="0">
                                    <a:solidFill>
                                      <a:schemeClr val="bg1"/>
                                    </a:solidFill>
                                    <a:latin typeface="Cambria Math"/>
                                    <a:ea typeface="Cambria Math" panose="02040503050406030204" pitchFamily="18" charset="0"/>
                                  </a:rPr>
                                  <m:t>r</m:t>
                                </m:r>
                              </m:e>
                              <m:sup>
                                <m:r>
                                  <m:rPr>
                                    <m:nor/>
                                  </m:rPr>
                                  <a:rPr lang="en-US" sz="2598" b="1" dirty="0">
                                    <a:solidFill>
                                      <a:schemeClr val="bg1"/>
                                    </a:solidFill>
                                    <a:latin typeface="Cambria Math"/>
                                    <a:ea typeface="Cambria Math" panose="02040503050406030204" pitchFamily="18" charset="0"/>
                                  </a:rPr>
                                  <m:t>2</m:t>
                                </m:r>
                              </m:sup>
                            </m:sSup>
                          </m:e>
                        </m:d>
                      </m:den>
                    </m:f>
                  </m:oMath>
                </a14:m>
                <a:endParaRPr lang="en-US" sz="2598" b="1" dirty="0">
                  <a:solidFill>
                    <a:schemeClr val="bg1"/>
                  </a:solidFill>
                  <a:latin typeface="Times New Roman" pitchFamily="18" charset="0"/>
                  <a:ea typeface="Cambria Math" pitchFamily="18" charset="0"/>
                </a:endParaRPr>
              </a:p>
            </p:txBody>
          </p:sp>
        </mc:Choice>
        <mc:Fallback xmlns="">
          <p:sp>
            <p:nvSpPr>
              <p:cNvPr id="9" name="Rectangle 8"/>
              <p:cNvSpPr>
                <a:spLocks noRot="1" noChangeAspect="1" noMove="1" noResize="1" noEditPoints="1" noAdjustHandles="1" noChangeArrowheads="1" noChangeShapeType="1" noTextEdit="1"/>
              </p:cNvSpPr>
              <p:nvPr/>
            </p:nvSpPr>
            <p:spPr>
              <a:xfrm>
                <a:off x="1629841" y="1245450"/>
                <a:ext cx="2588154" cy="954910"/>
              </a:xfrm>
              <a:prstGeom prst="rect">
                <a:avLst/>
              </a:prstGeom>
              <a:blipFill>
                <a:blip r:embed="rId2"/>
                <a:stretch>
                  <a:fillRect l="-3765"/>
                </a:stretch>
              </a:blipFill>
              <a:ln>
                <a:noFill/>
              </a:ln>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11" name="Rectangle 10"/>
              <p:cNvSpPr/>
              <p:nvPr/>
            </p:nvSpPr>
            <p:spPr>
              <a:xfrm>
                <a:off x="1622806" y="3006974"/>
                <a:ext cx="2778985" cy="12577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1235" tIns="50618" rIns="101235" bIns="50618" rtlCol="0" anchor="ctr"/>
              <a:lstStyle/>
              <a:p>
                <a:r>
                  <a:rPr lang="en-US" sz="2598" b="1" dirty="0">
                    <a:solidFill>
                      <a:schemeClr val="bg1"/>
                    </a:solidFill>
                    <a:latin typeface="Times New Roman" pitchFamily="18" charset="0"/>
                    <a:ea typeface="Cambria Math" panose="02040503050406030204" pitchFamily="18" charset="0"/>
                  </a:rPr>
                  <a:t>cos</a:t>
                </a:r>
                <a:r>
                  <a:rPr lang="en-US" sz="2598" b="1" dirty="0">
                    <a:solidFill>
                      <a:schemeClr val="bg1"/>
                    </a:solidFill>
                    <a:latin typeface="Times New Roman" pitchFamily="18" charset="0"/>
                    <a:ea typeface="Cambria Math" panose="02040503050406030204" pitchFamily="18" charset="0"/>
                    <a:sym typeface="Symbol"/>
                  </a:rPr>
                  <a:t> = </a:t>
                </a:r>
                <a14:m>
                  <m:oMath xmlns:m="http://schemas.openxmlformats.org/officeDocument/2006/math">
                    <m:f>
                      <m:fPr>
                        <m:ctrlPr>
                          <a:rPr lang="en-US" sz="2598" b="1" i="1">
                            <a:solidFill>
                              <a:schemeClr val="bg1"/>
                            </a:solidFill>
                            <a:latin typeface="Cambria Math" panose="02040503050406030204" pitchFamily="18" charset="0"/>
                            <a:ea typeface="Cambria Math" panose="02040503050406030204" pitchFamily="18" charset="0"/>
                            <a:sym typeface="Symbol"/>
                          </a:rPr>
                        </m:ctrlPr>
                      </m:fPr>
                      <m:num>
                        <m:r>
                          <m:rPr>
                            <m:nor/>
                          </m:rPr>
                          <a:rPr lang="en-US" sz="2598" b="1">
                            <a:solidFill>
                              <a:schemeClr val="bg1"/>
                            </a:solidFill>
                            <a:latin typeface="Cambria Math"/>
                            <a:ea typeface="Cambria Math" panose="02040503050406030204" pitchFamily="18" charset="0"/>
                            <a:sym typeface="Symbol"/>
                          </a:rPr>
                          <m:t>R</m:t>
                        </m:r>
                      </m:num>
                      <m:den>
                        <m:sSup>
                          <m:sSupPr>
                            <m:ctrlPr>
                              <a:rPr lang="en-US" sz="2598" b="1" i="1">
                                <a:solidFill>
                                  <a:schemeClr val="bg1"/>
                                </a:solidFill>
                                <a:latin typeface="Cambria Math" panose="02040503050406030204" pitchFamily="18" charset="0"/>
                                <a:ea typeface="Cambria Math" panose="02040503050406030204" pitchFamily="18" charset="0"/>
                                <a:sym typeface="Symbol"/>
                              </a:rPr>
                            </m:ctrlPr>
                          </m:sSupPr>
                          <m:e>
                            <m:d>
                              <m:dPr>
                                <m:ctrlPr>
                                  <a:rPr lang="en-US" sz="2598" b="1" i="1">
                                    <a:solidFill>
                                      <a:schemeClr val="bg1"/>
                                    </a:solidFill>
                                    <a:latin typeface="Cambria Math" panose="02040503050406030204" pitchFamily="18" charset="0"/>
                                    <a:ea typeface="Cambria Math" panose="02040503050406030204" pitchFamily="18" charset="0"/>
                                    <a:sym typeface="Symbol"/>
                                  </a:rPr>
                                </m:ctrlPr>
                              </m:dPr>
                              <m:e>
                                <m:sSup>
                                  <m:sSupPr>
                                    <m:ctrlPr>
                                      <a:rPr lang="en-US" sz="2598" b="1" i="1">
                                        <a:solidFill>
                                          <a:schemeClr val="bg1"/>
                                        </a:solidFill>
                                        <a:latin typeface="Cambria Math" panose="02040503050406030204" pitchFamily="18" charset="0"/>
                                        <a:ea typeface="Cambria Math" panose="02040503050406030204" pitchFamily="18" charset="0"/>
                                        <a:sym typeface="Symbol"/>
                                      </a:rPr>
                                    </m:ctrlPr>
                                  </m:sSupPr>
                                  <m:e>
                                    <m:r>
                                      <m:rPr>
                                        <m:nor/>
                                      </m:rPr>
                                      <a:rPr lang="en-US" sz="2598" b="1">
                                        <a:solidFill>
                                          <a:schemeClr val="bg1"/>
                                        </a:solidFill>
                                        <a:latin typeface="Cambria Math"/>
                                        <a:ea typeface="Cambria Math" panose="02040503050406030204" pitchFamily="18" charset="0"/>
                                        <a:sym typeface="Symbol"/>
                                      </a:rPr>
                                      <m:t>x</m:t>
                                    </m:r>
                                  </m:e>
                                  <m:sup>
                                    <m:r>
                                      <m:rPr>
                                        <m:nor/>
                                      </m:rPr>
                                      <a:rPr lang="en-US" sz="2598" b="1">
                                        <a:solidFill>
                                          <a:schemeClr val="bg1"/>
                                        </a:solidFill>
                                        <a:latin typeface="Cambria Math"/>
                                        <a:ea typeface="Cambria Math" panose="02040503050406030204" pitchFamily="18" charset="0"/>
                                        <a:sym typeface="Symbol"/>
                                      </a:rPr>
                                      <m:t>2</m:t>
                                    </m:r>
                                  </m:sup>
                                </m:sSup>
                                <m:r>
                                  <m:rPr>
                                    <m:nor/>
                                  </m:rPr>
                                  <a:rPr lang="en-US" sz="2598" b="1">
                                    <a:solidFill>
                                      <a:schemeClr val="bg1"/>
                                    </a:solidFill>
                                    <a:latin typeface="Cambria Math"/>
                                    <a:ea typeface="Cambria Math" panose="02040503050406030204" pitchFamily="18" charset="0"/>
                                    <a:sym typeface="Symbol"/>
                                  </a:rPr>
                                  <m:t>+</m:t>
                                </m:r>
                                <m:sSup>
                                  <m:sSupPr>
                                    <m:ctrlPr>
                                      <a:rPr lang="en-US" sz="2598" b="1" i="1">
                                        <a:solidFill>
                                          <a:schemeClr val="bg1"/>
                                        </a:solidFill>
                                        <a:latin typeface="Cambria Math" panose="02040503050406030204" pitchFamily="18" charset="0"/>
                                        <a:ea typeface="Cambria Math" panose="02040503050406030204" pitchFamily="18" charset="0"/>
                                        <a:sym typeface="Symbol"/>
                                      </a:rPr>
                                    </m:ctrlPr>
                                  </m:sSupPr>
                                  <m:e>
                                    <m:r>
                                      <m:rPr>
                                        <m:nor/>
                                      </m:rPr>
                                      <a:rPr lang="en-US" sz="2598" b="1">
                                        <a:solidFill>
                                          <a:schemeClr val="bg1"/>
                                        </a:solidFill>
                                        <a:latin typeface="Cambria Math"/>
                                        <a:ea typeface="Cambria Math" panose="02040503050406030204" pitchFamily="18" charset="0"/>
                                        <a:sym typeface="Symbol"/>
                                      </a:rPr>
                                      <m:t>R</m:t>
                                    </m:r>
                                  </m:e>
                                  <m:sup>
                                    <m:r>
                                      <m:rPr>
                                        <m:nor/>
                                      </m:rPr>
                                      <a:rPr lang="en-US" sz="2598" b="1">
                                        <a:solidFill>
                                          <a:schemeClr val="bg1"/>
                                        </a:solidFill>
                                        <a:latin typeface="Cambria Math"/>
                                        <a:ea typeface="Cambria Math" panose="02040503050406030204" pitchFamily="18" charset="0"/>
                                        <a:sym typeface="Symbol"/>
                                      </a:rPr>
                                      <m:t>2</m:t>
                                    </m:r>
                                  </m:sup>
                                </m:sSup>
                              </m:e>
                            </m:d>
                          </m:e>
                          <m:sup>
                            <m:r>
                              <a:rPr lang="en-US" sz="2598" b="1" i="1">
                                <a:solidFill>
                                  <a:schemeClr val="bg1"/>
                                </a:solidFill>
                                <a:latin typeface="Cambria Math"/>
                                <a:ea typeface="Cambria Math" panose="02040503050406030204" pitchFamily="18" charset="0"/>
                                <a:sym typeface="Symbol"/>
                              </a:rPr>
                              <m:t>𝟏</m:t>
                            </m:r>
                            <m:r>
                              <a:rPr lang="en-US" sz="2598" b="1" i="1">
                                <a:solidFill>
                                  <a:schemeClr val="bg1"/>
                                </a:solidFill>
                                <a:latin typeface="Cambria Math"/>
                                <a:ea typeface="Cambria Math" panose="02040503050406030204" pitchFamily="18" charset="0"/>
                                <a:sym typeface="Symbol"/>
                              </a:rPr>
                              <m:t>/</m:t>
                            </m:r>
                            <m:r>
                              <a:rPr lang="en-US" sz="2598" b="1" i="1">
                                <a:solidFill>
                                  <a:schemeClr val="bg1"/>
                                </a:solidFill>
                                <a:latin typeface="Cambria Math"/>
                                <a:ea typeface="Cambria Math" panose="02040503050406030204" pitchFamily="18" charset="0"/>
                                <a:sym typeface="Symbol"/>
                              </a:rPr>
                              <m:t>𝟐</m:t>
                            </m:r>
                          </m:sup>
                        </m:sSup>
                      </m:den>
                    </m:f>
                  </m:oMath>
                </a14:m>
                <a:endParaRPr lang="en-US" sz="2598" b="1" dirty="0">
                  <a:solidFill>
                    <a:schemeClr val="bg1"/>
                  </a:solidFill>
                  <a:latin typeface="Times New Roman" pitchFamily="18" charset="0"/>
                  <a:ea typeface="Cambria Math" panose="02040503050406030204" pitchFamily="18" charset="0"/>
                </a:endParaRPr>
              </a:p>
            </p:txBody>
          </p:sp>
        </mc:Choice>
        <mc:Fallback xmlns="">
          <p:sp>
            <p:nvSpPr>
              <p:cNvPr id="11" name="Rectangle 10"/>
              <p:cNvSpPr>
                <a:spLocks noRot="1" noChangeAspect="1" noMove="1" noResize="1" noEditPoints="1" noAdjustHandles="1" noChangeArrowheads="1" noChangeShapeType="1" noTextEdit="1"/>
              </p:cNvSpPr>
              <p:nvPr/>
            </p:nvSpPr>
            <p:spPr>
              <a:xfrm>
                <a:off x="1622806" y="3006974"/>
                <a:ext cx="2778985" cy="1257799"/>
              </a:xfrm>
              <a:prstGeom prst="rect">
                <a:avLst/>
              </a:prstGeom>
              <a:blipFill>
                <a:blip r:embed="rId3"/>
                <a:stretch>
                  <a:fillRect l="-3509"/>
                </a:stretch>
              </a:blipFill>
              <a:ln>
                <a:noFill/>
              </a:ln>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12" name="Rectangle 11"/>
              <p:cNvSpPr/>
              <p:nvPr/>
            </p:nvSpPr>
            <p:spPr>
              <a:xfrm>
                <a:off x="1443831" y="4352887"/>
                <a:ext cx="6731582" cy="10504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1235" tIns="50618" rIns="101235" bIns="50618" rtlCol="0" anchor="ctr"/>
              <a:lstStyle/>
              <a:p>
                <a:r>
                  <a:rPr lang="en-US" sz="2598" b="1" dirty="0">
                    <a:solidFill>
                      <a:schemeClr val="bg1"/>
                    </a:solidFill>
                    <a:latin typeface="Times New Roman" pitchFamily="18" charset="0"/>
                    <a:ea typeface="Cambria Math" panose="02040503050406030204" pitchFamily="18" charset="0"/>
                    <a:sym typeface="Symbol"/>
                  </a:rPr>
                  <a:t></a:t>
                </a:r>
                <a:r>
                  <a:rPr lang="en-US" sz="2598" b="1" dirty="0" err="1">
                    <a:solidFill>
                      <a:schemeClr val="bg1"/>
                    </a:solidFill>
                    <a:latin typeface="Times New Roman" pitchFamily="18" charset="0"/>
                    <a:ea typeface="Cambria Math" panose="02040503050406030204" pitchFamily="18" charset="0"/>
                    <a:sym typeface="Symbol"/>
                  </a:rPr>
                  <a:t>dB</a:t>
                </a:r>
                <a:r>
                  <a:rPr lang="en-US" sz="2598" b="1" baseline="-25000" dirty="0" err="1">
                    <a:solidFill>
                      <a:schemeClr val="bg1"/>
                    </a:solidFill>
                    <a:latin typeface="Times New Roman" pitchFamily="18" charset="0"/>
                    <a:ea typeface="Cambria Math" panose="02040503050406030204" pitchFamily="18" charset="0"/>
                    <a:sym typeface="Symbol"/>
                  </a:rPr>
                  <a:t>x</a:t>
                </a:r>
                <a:r>
                  <a:rPr lang="en-US" sz="2598" b="1" dirty="0">
                    <a:solidFill>
                      <a:schemeClr val="bg1"/>
                    </a:solidFill>
                    <a:latin typeface="Times New Roman" pitchFamily="18" charset="0"/>
                    <a:ea typeface="Cambria Math" panose="02040503050406030204" pitchFamily="18" charset="0"/>
                    <a:sym typeface="Symbol"/>
                  </a:rPr>
                  <a:t>= </a:t>
                </a:r>
                <a:r>
                  <a:rPr lang="en-US" sz="2598" b="1" dirty="0" err="1">
                    <a:solidFill>
                      <a:schemeClr val="bg1"/>
                    </a:solidFill>
                    <a:latin typeface="Times New Roman" pitchFamily="18" charset="0"/>
                    <a:ea typeface="Cambria Math" panose="02040503050406030204" pitchFamily="18" charset="0"/>
                    <a:sym typeface="Symbol"/>
                  </a:rPr>
                  <a:t>dBcos</a:t>
                </a:r>
                <a:r>
                  <a:rPr lang="en-US" sz="2598" b="1" dirty="0">
                    <a:solidFill>
                      <a:schemeClr val="bg1"/>
                    </a:solidFill>
                    <a:latin typeface="Times New Roman" pitchFamily="18" charset="0"/>
                    <a:ea typeface="Cambria Math" panose="02040503050406030204" pitchFamily="18" charset="0"/>
                    <a:sym typeface="Symbol"/>
                  </a:rPr>
                  <a:t> = </a:t>
                </a:r>
                <a14:m>
                  <m:oMath xmlns:m="http://schemas.openxmlformats.org/officeDocument/2006/math">
                    <m:f>
                      <m:fPr>
                        <m:ctrlPr>
                          <a:rPr lang="en-US" sz="2598" b="1" i="1">
                            <a:solidFill>
                              <a:schemeClr val="bg1"/>
                            </a:solidFill>
                            <a:latin typeface="Cambria Math" panose="02040503050406030204" pitchFamily="18" charset="0"/>
                            <a:ea typeface="Cambria Math" panose="02040503050406030204" pitchFamily="18" charset="0"/>
                          </a:rPr>
                        </m:ctrlPr>
                      </m:fPr>
                      <m:num>
                        <m:r>
                          <m:rPr>
                            <m:nor/>
                          </m:rPr>
                          <a:rPr lang="en-US" sz="2598" b="1">
                            <a:solidFill>
                              <a:schemeClr val="bg1"/>
                            </a:solidFill>
                            <a:latin typeface="Cambria Math"/>
                            <a:ea typeface="Cambria Math" panose="02040503050406030204" pitchFamily="18" charset="0"/>
                            <a:sym typeface="Symbol"/>
                          </a:rPr>
                          <m:t></m:t>
                        </m:r>
                        <m:r>
                          <m:rPr>
                            <m:nor/>
                          </m:rPr>
                          <a:rPr lang="en-US" sz="2598" b="1" baseline="-25000">
                            <a:solidFill>
                              <a:schemeClr val="bg1"/>
                            </a:solidFill>
                            <a:latin typeface="Cambria Math"/>
                            <a:ea typeface="Cambria Math" panose="02040503050406030204" pitchFamily="18" charset="0"/>
                            <a:sym typeface="Symbol"/>
                          </a:rPr>
                          <m:t>0</m:t>
                        </m:r>
                      </m:num>
                      <m:den>
                        <m:r>
                          <m:rPr>
                            <m:nor/>
                          </m:rPr>
                          <a:rPr lang="en-US" sz="2598" b="1" dirty="0">
                            <a:solidFill>
                              <a:schemeClr val="bg1"/>
                            </a:solidFill>
                            <a:latin typeface="Cambria Math"/>
                            <a:ea typeface="Cambria Math" panose="02040503050406030204" pitchFamily="18" charset="0"/>
                          </a:rPr>
                          <m:t>4</m:t>
                        </m:r>
                        <m:r>
                          <m:rPr>
                            <m:nor/>
                          </m:rPr>
                          <a:rPr lang="el-GR" sz="2598" b="1" dirty="0">
                            <a:solidFill>
                              <a:schemeClr val="bg1"/>
                            </a:solidFill>
                            <a:latin typeface="Cambria Math"/>
                            <a:ea typeface="Cambria Math" panose="02040503050406030204" pitchFamily="18" charset="0"/>
                          </a:rPr>
                          <m:t>π</m:t>
                        </m:r>
                      </m:den>
                    </m:f>
                    <m:f>
                      <m:fPr>
                        <m:ctrlPr>
                          <a:rPr lang="en-US" sz="2598" b="1" i="1" dirty="0">
                            <a:solidFill>
                              <a:schemeClr val="bg1"/>
                            </a:solidFill>
                            <a:latin typeface="Cambria Math" panose="02040503050406030204" pitchFamily="18" charset="0"/>
                            <a:ea typeface="Cambria Math" panose="02040503050406030204" pitchFamily="18" charset="0"/>
                          </a:rPr>
                        </m:ctrlPr>
                      </m:fPr>
                      <m:num>
                        <m:d>
                          <m:dPr>
                            <m:begChr m:val="|"/>
                            <m:endChr m:val="|"/>
                            <m:ctrlPr>
                              <a:rPr lang="en-US" sz="2598" b="1" i="1" dirty="0">
                                <a:solidFill>
                                  <a:schemeClr val="bg1"/>
                                </a:solidFill>
                                <a:latin typeface="Cambria Math" panose="02040503050406030204" pitchFamily="18" charset="0"/>
                                <a:ea typeface="Cambria Math" panose="02040503050406030204" pitchFamily="18" charset="0"/>
                              </a:rPr>
                            </m:ctrlPr>
                          </m:dPr>
                          <m:e>
                            <m:r>
                              <m:rPr>
                                <m:nor/>
                              </m:rPr>
                              <a:rPr lang="en-US" sz="2598" b="1" dirty="0">
                                <a:solidFill>
                                  <a:schemeClr val="bg1"/>
                                </a:solidFill>
                                <a:latin typeface="Cambria Math"/>
                                <a:ea typeface="Cambria Math" panose="02040503050406030204" pitchFamily="18" charset="0"/>
                              </a:rPr>
                              <m:t>d</m:t>
                            </m:r>
                            <m:r>
                              <a:rPr lang="en-US" sz="2598" b="1" i="1">
                                <a:solidFill>
                                  <a:schemeClr val="bg1"/>
                                </a:solidFill>
                                <a:latin typeface="Cambria Math"/>
                                <a:ea typeface="Cambria Math" panose="02040503050406030204" pitchFamily="18" charset="0"/>
                              </a:rPr>
                              <m:t>𝒍</m:t>
                            </m:r>
                          </m:e>
                        </m:d>
                      </m:num>
                      <m:den>
                        <m:d>
                          <m:dPr>
                            <m:ctrlPr>
                              <a:rPr lang="en-US" sz="2598" b="1" i="1" dirty="0">
                                <a:solidFill>
                                  <a:schemeClr val="bg1"/>
                                </a:solidFill>
                                <a:latin typeface="Cambria Math" panose="02040503050406030204" pitchFamily="18" charset="0"/>
                                <a:ea typeface="Cambria Math" panose="02040503050406030204" pitchFamily="18" charset="0"/>
                              </a:rPr>
                            </m:ctrlPr>
                          </m:dPr>
                          <m:e>
                            <m:sSup>
                              <m:sSupPr>
                                <m:ctrlPr>
                                  <a:rPr lang="en-US" sz="2598" b="1" i="1" dirty="0">
                                    <a:solidFill>
                                      <a:schemeClr val="bg1"/>
                                    </a:solidFill>
                                    <a:latin typeface="Cambria Math" panose="02040503050406030204" pitchFamily="18" charset="0"/>
                                    <a:ea typeface="Cambria Math" panose="02040503050406030204" pitchFamily="18" charset="0"/>
                                  </a:rPr>
                                </m:ctrlPr>
                              </m:sSupPr>
                              <m:e>
                                <m:r>
                                  <m:rPr>
                                    <m:nor/>
                                  </m:rPr>
                                  <a:rPr lang="en-US" sz="2598" b="1" dirty="0">
                                    <a:solidFill>
                                      <a:schemeClr val="bg1"/>
                                    </a:solidFill>
                                    <a:latin typeface="Cambria Math"/>
                                    <a:ea typeface="Cambria Math" panose="02040503050406030204" pitchFamily="18" charset="0"/>
                                  </a:rPr>
                                  <m:t>x</m:t>
                                </m:r>
                              </m:e>
                              <m:sup>
                                <m:r>
                                  <m:rPr>
                                    <m:nor/>
                                  </m:rPr>
                                  <a:rPr lang="en-US" sz="2598" b="1" dirty="0">
                                    <a:solidFill>
                                      <a:schemeClr val="bg1"/>
                                    </a:solidFill>
                                    <a:latin typeface="Cambria Math"/>
                                    <a:ea typeface="Cambria Math" panose="02040503050406030204" pitchFamily="18" charset="0"/>
                                  </a:rPr>
                                  <m:t>2</m:t>
                                </m:r>
                              </m:sup>
                            </m:sSup>
                            <m:r>
                              <m:rPr>
                                <m:nor/>
                              </m:rPr>
                              <a:rPr lang="en-US" sz="2598" b="1" dirty="0">
                                <a:solidFill>
                                  <a:schemeClr val="bg1"/>
                                </a:solidFill>
                                <a:latin typeface="Cambria Math"/>
                                <a:ea typeface="Cambria Math" panose="02040503050406030204" pitchFamily="18" charset="0"/>
                              </a:rPr>
                              <m:t>+</m:t>
                            </m:r>
                            <m:sSup>
                              <m:sSupPr>
                                <m:ctrlPr>
                                  <a:rPr lang="en-US" sz="2598" b="1" i="1" dirty="0">
                                    <a:solidFill>
                                      <a:schemeClr val="bg1"/>
                                    </a:solidFill>
                                    <a:latin typeface="Cambria Math" panose="02040503050406030204" pitchFamily="18" charset="0"/>
                                    <a:ea typeface="Cambria Math" panose="02040503050406030204" pitchFamily="18" charset="0"/>
                                  </a:rPr>
                                </m:ctrlPr>
                              </m:sSupPr>
                              <m:e>
                                <m:r>
                                  <m:rPr>
                                    <m:nor/>
                                  </m:rPr>
                                  <a:rPr lang="en-US" sz="2598" b="1" dirty="0">
                                    <a:solidFill>
                                      <a:schemeClr val="bg1"/>
                                    </a:solidFill>
                                    <a:latin typeface="Cambria Math"/>
                                    <a:ea typeface="Cambria Math" panose="02040503050406030204" pitchFamily="18" charset="0"/>
                                  </a:rPr>
                                  <m:t>r</m:t>
                                </m:r>
                              </m:e>
                              <m:sup>
                                <m:r>
                                  <m:rPr>
                                    <m:nor/>
                                  </m:rPr>
                                  <a:rPr lang="en-US" sz="2598" b="1" dirty="0">
                                    <a:solidFill>
                                      <a:schemeClr val="bg1"/>
                                    </a:solidFill>
                                    <a:latin typeface="Cambria Math"/>
                                    <a:ea typeface="Cambria Math" panose="02040503050406030204" pitchFamily="18" charset="0"/>
                                  </a:rPr>
                                  <m:t>2</m:t>
                                </m:r>
                              </m:sup>
                            </m:sSup>
                          </m:e>
                        </m:d>
                      </m:den>
                    </m:f>
                    <m:f>
                      <m:fPr>
                        <m:ctrlPr>
                          <a:rPr lang="en-US" sz="2598" b="1" i="1">
                            <a:solidFill>
                              <a:schemeClr val="bg1"/>
                            </a:solidFill>
                            <a:latin typeface="Cambria Math" panose="02040503050406030204" pitchFamily="18" charset="0"/>
                            <a:ea typeface="Cambria Math" panose="02040503050406030204" pitchFamily="18" charset="0"/>
                            <a:sym typeface="Symbol"/>
                          </a:rPr>
                        </m:ctrlPr>
                      </m:fPr>
                      <m:num>
                        <m:r>
                          <m:rPr>
                            <m:nor/>
                          </m:rPr>
                          <a:rPr lang="en-US" sz="2598" b="1">
                            <a:solidFill>
                              <a:schemeClr val="bg1"/>
                            </a:solidFill>
                            <a:latin typeface="Cambria Math"/>
                            <a:ea typeface="Cambria Math" panose="02040503050406030204" pitchFamily="18" charset="0"/>
                            <a:sym typeface="Symbol"/>
                          </a:rPr>
                          <m:t>R</m:t>
                        </m:r>
                      </m:num>
                      <m:den>
                        <m:sSup>
                          <m:sSupPr>
                            <m:ctrlPr>
                              <a:rPr lang="en-US" sz="2598" b="1" i="1">
                                <a:solidFill>
                                  <a:schemeClr val="bg1"/>
                                </a:solidFill>
                                <a:latin typeface="Cambria Math" panose="02040503050406030204" pitchFamily="18" charset="0"/>
                                <a:ea typeface="Cambria Math" panose="02040503050406030204" pitchFamily="18" charset="0"/>
                                <a:sym typeface="Symbol"/>
                              </a:rPr>
                            </m:ctrlPr>
                          </m:sSupPr>
                          <m:e>
                            <m:d>
                              <m:dPr>
                                <m:ctrlPr>
                                  <a:rPr lang="en-US" sz="2598" b="1" i="1">
                                    <a:solidFill>
                                      <a:schemeClr val="bg1"/>
                                    </a:solidFill>
                                    <a:latin typeface="Cambria Math" panose="02040503050406030204" pitchFamily="18" charset="0"/>
                                    <a:ea typeface="Cambria Math" panose="02040503050406030204" pitchFamily="18" charset="0"/>
                                    <a:sym typeface="Symbol"/>
                                  </a:rPr>
                                </m:ctrlPr>
                              </m:dPr>
                              <m:e>
                                <m:sSup>
                                  <m:sSupPr>
                                    <m:ctrlPr>
                                      <a:rPr lang="en-US" sz="2598" b="1" i="1">
                                        <a:solidFill>
                                          <a:schemeClr val="bg1"/>
                                        </a:solidFill>
                                        <a:latin typeface="Cambria Math" panose="02040503050406030204" pitchFamily="18" charset="0"/>
                                        <a:ea typeface="Cambria Math" panose="02040503050406030204" pitchFamily="18" charset="0"/>
                                        <a:sym typeface="Symbol"/>
                                      </a:rPr>
                                    </m:ctrlPr>
                                  </m:sSupPr>
                                  <m:e>
                                    <m:r>
                                      <m:rPr>
                                        <m:nor/>
                                      </m:rPr>
                                      <a:rPr lang="en-US" sz="2598" b="1">
                                        <a:solidFill>
                                          <a:schemeClr val="bg1"/>
                                        </a:solidFill>
                                        <a:latin typeface="Cambria Math"/>
                                        <a:ea typeface="Cambria Math" panose="02040503050406030204" pitchFamily="18" charset="0"/>
                                        <a:sym typeface="Symbol"/>
                                      </a:rPr>
                                      <m:t>x</m:t>
                                    </m:r>
                                  </m:e>
                                  <m:sup>
                                    <m:r>
                                      <m:rPr>
                                        <m:nor/>
                                      </m:rPr>
                                      <a:rPr lang="en-US" sz="2598" b="1">
                                        <a:solidFill>
                                          <a:schemeClr val="bg1"/>
                                        </a:solidFill>
                                        <a:latin typeface="Cambria Math"/>
                                        <a:ea typeface="Cambria Math" panose="02040503050406030204" pitchFamily="18" charset="0"/>
                                        <a:sym typeface="Symbol"/>
                                      </a:rPr>
                                      <m:t>2</m:t>
                                    </m:r>
                                  </m:sup>
                                </m:sSup>
                                <m:r>
                                  <m:rPr>
                                    <m:nor/>
                                  </m:rPr>
                                  <a:rPr lang="en-US" sz="2598" b="1">
                                    <a:solidFill>
                                      <a:schemeClr val="bg1"/>
                                    </a:solidFill>
                                    <a:latin typeface="Cambria Math"/>
                                    <a:ea typeface="Cambria Math" panose="02040503050406030204" pitchFamily="18" charset="0"/>
                                    <a:sym typeface="Symbol"/>
                                  </a:rPr>
                                  <m:t>+</m:t>
                                </m:r>
                                <m:sSup>
                                  <m:sSupPr>
                                    <m:ctrlPr>
                                      <a:rPr lang="en-US" sz="2598" b="1" i="1">
                                        <a:solidFill>
                                          <a:schemeClr val="bg1"/>
                                        </a:solidFill>
                                        <a:latin typeface="Cambria Math" panose="02040503050406030204" pitchFamily="18" charset="0"/>
                                        <a:ea typeface="Cambria Math" panose="02040503050406030204" pitchFamily="18" charset="0"/>
                                        <a:sym typeface="Symbol"/>
                                      </a:rPr>
                                    </m:ctrlPr>
                                  </m:sSupPr>
                                  <m:e>
                                    <m:r>
                                      <m:rPr>
                                        <m:nor/>
                                      </m:rPr>
                                      <a:rPr lang="en-US" sz="2598" b="1">
                                        <a:solidFill>
                                          <a:schemeClr val="bg1"/>
                                        </a:solidFill>
                                        <a:latin typeface="Cambria Math"/>
                                        <a:ea typeface="Cambria Math" panose="02040503050406030204" pitchFamily="18" charset="0"/>
                                        <a:sym typeface="Symbol"/>
                                      </a:rPr>
                                      <m:t>R</m:t>
                                    </m:r>
                                  </m:e>
                                  <m:sup>
                                    <m:r>
                                      <m:rPr>
                                        <m:nor/>
                                      </m:rPr>
                                      <a:rPr lang="en-US" sz="2598" b="1">
                                        <a:solidFill>
                                          <a:schemeClr val="bg1"/>
                                        </a:solidFill>
                                        <a:latin typeface="Cambria Math"/>
                                        <a:ea typeface="Cambria Math" panose="02040503050406030204" pitchFamily="18" charset="0"/>
                                        <a:sym typeface="Symbol"/>
                                      </a:rPr>
                                      <m:t>2</m:t>
                                    </m:r>
                                  </m:sup>
                                </m:sSup>
                              </m:e>
                            </m:d>
                          </m:e>
                          <m:sup>
                            <m:r>
                              <a:rPr lang="en-US" sz="2598" b="1" i="1">
                                <a:solidFill>
                                  <a:schemeClr val="bg1"/>
                                </a:solidFill>
                                <a:latin typeface="Cambria Math"/>
                                <a:ea typeface="Cambria Math" panose="02040503050406030204" pitchFamily="18" charset="0"/>
                                <a:sym typeface="Symbol"/>
                              </a:rPr>
                              <m:t>𝟏</m:t>
                            </m:r>
                            <m:r>
                              <a:rPr lang="en-US" sz="2598" b="1" i="1">
                                <a:solidFill>
                                  <a:schemeClr val="bg1"/>
                                </a:solidFill>
                                <a:latin typeface="Cambria Math"/>
                                <a:ea typeface="Cambria Math" panose="02040503050406030204" pitchFamily="18" charset="0"/>
                                <a:sym typeface="Symbol"/>
                              </a:rPr>
                              <m:t>/</m:t>
                            </m:r>
                            <m:r>
                              <a:rPr lang="en-US" sz="2598" b="1" i="1">
                                <a:solidFill>
                                  <a:schemeClr val="bg1"/>
                                </a:solidFill>
                                <a:latin typeface="Cambria Math"/>
                                <a:ea typeface="Cambria Math" panose="02040503050406030204" pitchFamily="18" charset="0"/>
                                <a:sym typeface="Symbol"/>
                              </a:rPr>
                              <m:t>𝟐</m:t>
                            </m:r>
                          </m:sup>
                        </m:sSup>
                      </m:den>
                    </m:f>
                  </m:oMath>
                </a14:m>
                <a:endParaRPr lang="en-US" sz="2598" b="1" dirty="0">
                  <a:solidFill>
                    <a:schemeClr val="bg1"/>
                  </a:solidFill>
                  <a:latin typeface="Times New Roman" pitchFamily="18" charset="0"/>
                  <a:ea typeface="Cambria Math" panose="02040503050406030204" pitchFamily="18" charset="0"/>
                </a:endParaRPr>
              </a:p>
            </p:txBody>
          </p:sp>
        </mc:Choice>
        <mc:Fallback xmlns="">
          <p:sp>
            <p:nvSpPr>
              <p:cNvPr id="12" name="Rectangle 11"/>
              <p:cNvSpPr>
                <a:spLocks noRot="1" noChangeAspect="1" noMove="1" noResize="1" noEditPoints="1" noAdjustHandles="1" noChangeArrowheads="1" noChangeShapeType="1" noTextEdit="1"/>
              </p:cNvSpPr>
              <p:nvPr/>
            </p:nvSpPr>
            <p:spPr>
              <a:xfrm>
                <a:off x="1443831" y="4352887"/>
                <a:ext cx="6731582" cy="1050401"/>
              </a:xfrm>
              <a:prstGeom prst="rect">
                <a:avLst/>
              </a:prstGeom>
              <a:blipFill>
                <a:blip r:embed="rId4"/>
                <a:stretch>
                  <a:fillRect l="-1540"/>
                </a:stretch>
              </a:blipFill>
              <a:ln>
                <a:noFill/>
              </a:ln>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14" name="Rectangle 13"/>
              <p:cNvSpPr/>
              <p:nvPr/>
            </p:nvSpPr>
            <p:spPr>
              <a:xfrm>
                <a:off x="1443831" y="5391220"/>
                <a:ext cx="6731582" cy="10504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1235" tIns="50618" rIns="101235" bIns="50618" rtlCol="0" anchor="ctr"/>
              <a:lstStyle/>
              <a:p>
                <a:r>
                  <a:rPr lang="en-US" sz="2598" b="1" dirty="0">
                    <a:solidFill>
                      <a:schemeClr val="bg1"/>
                    </a:solidFill>
                    <a:latin typeface="Times New Roman" pitchFamily="18" charset="0"/>
                    <a:ea typeface="Cambria Math" panose="02040503050406030204" pitchFamily="18" charset="0"/>
                    <a:sym typeface="Symbol"/>
                  </a:rPr>
                  <a:t></a:t>
                </a:r>
                <a:r>
                  <a:rPr lang="en-US" sz="2598" b="1" dirty="0" err="1">
                    <a:solidFill>
                      <a:schemeClr val="bg1"/>
                    </a:solidFill>
                    <a:latin typeface="Times New Roman" pitchFamily="18" charset="0"/>
                    <a:ea typeface="Cambria Math" panose="02040503050406030204" pitchFamily="18" charset="0"/>
                    <a:sym typeface="Symbol"/>
                  </a:rPr>
                  <a:t>dB</a:t>
                </a:r>
                <a:r>
                  <a:rPr lang="en-US" sz="2598" b="1" baseline="-25000" dirty="0" err="1">
                    <a:solidFill>
                      <a:schemeClr val="bg1"/>
                    </a:solidFill>
                    <a:latin typeface="Times New Roman" pitchFamily="18" charset="0"/>
                    <a:ea typeface="Cambria Math" panose="02040503050406030204" pitchFamily="18" charset="0"/>
                    <a:sym typeface="Symbol"/>
                  </a:rPr>
                  <a:t>x</a:t>
                </a:r>
                <a:r>
                  <a:rPr lang="en-US" sz="2598" b="1" dirty="0">
                    <a:solidFill>
                      <a:schemeClr val="bg1"/>
                    </a:solidFill>
                    <a:latin typeface="Times New Roman" pitchFamily="18" charset="0"/>
                    <a:ea typeface="Cambria Math" panose="02040503050406030204" pitchFamily="18" charset="0"/>
                    <a:sym typeface="Symbol"/>
                  </a:rPr>
                  <a:t>= </a:t>
                </a:r>
                <a:r>
                  <a:rPr lang="en-US" sz="2598" b="1" dirty="0" err="1">
                    <a:solidFill>
                      <a:schemeClr val="bg1"/>
                    </a:solidFill>
                    <a:latin typeface="Times New Roman" pitchFamily="18" charset="0"/>
                    <a:ea typeface="Cambria Math" panose="02040503050406030204" pitchFamily="18" charset="0"/>
                    <a:sym typeface="Symbol"/>
                  </a:rPr>
                  <a:t>dBcos</a:t>
                </a:r>
                <a:r>
                  <a:rPr lang="en-US" sz="2598" b="1" dirty="0">
                    <a:solidFill>
                      <a:schemeClr val="bg1"/>
                    </a:solidFill>
                    <a:latin typeface="Times New Roman" pitchFamily="18" charset="0"/>
                    <a:ea typeface="Cambria Math" panose="02040503050406030204" pitchFamily="18" charset="0"/>
                    <a:sym typeface="Symbol"/>
                  </a:rPr>
                  <a:t> = </a:t>
                </a:r>
                <a14:m>
                  <m:oMath xmlns:m="http://schemas.openxmlformats.org/officeDocument/2006/math">
                    <m:f>
                      <m:fPr>
                        <m:ctrlPr>
                          <a:rPr lang="en-US" sz="2598" b="1" i="1">
                            <a:solidFill>
                              <a:schemeClr val="bg1"/>
                            </a:solidFill>
                            <a:latin typeface="Cambria Math" panose="02040503050406030204" pitchFamily="18" charset="0"/>
                            <a:ea typeface="Cambria Math" panose="02040503050406030204" pitchFamily="18" charset="0"/>
                          </a:rPr>
                        </m:ctrlPr>
                      </m:fPr>
                      <m:num>
                        <m:r>
                          <m:rPr>
                            <m:nor/>
                          </m:rPr>
                          <a:rPr lang="en-US" sz="2598" b="1">
                            <a:solidFill>
                              <a:schemeClr val="bg1"/>
                            </a:solidFill>
                            <a:latin typeface="Cambria Math"/>
                            <a:ea typeface="Cambria Math" panose="02040503050406030204" pitchFamily="18" charset="0"/>
                            <a:sym typeface="Symbol"/>
                          </a:rPr>
                          <m:t></m:t>
                        </m:r>
                        <m:r>
                          <m:rPr>
                            <m:nor/>
                          </m:rPr>
                          <a:rPr lang="en-US" sz="2598" b="1" baseline="-25000">
                            <a:solidFill>
                              <a:schemeClr val="bg1"/>
                            </a:solidFill>
                            <a:latin typeface="Cambria Math"/>
                            <a:ea typeface="Cambria Math" panose="02040503050406030204" pitchFamily="18" charset="0"/>
                            <a:sym typeface="Symbol"/>
                          </a:rPr>
                          <m:t>0</m:t>
                        </m:r>
                      </m:num>
                      <m:den>
                        <m:r>
                          <m:rPr>
                            <m:nor/>
                          </m:rPr>
                          <a:rPr lang="en-US" sz="2598" b="1" dirty="0">
                            <a:solidFill>
                              <a:schemeClr val="bg1"/>
                            </a:solidFill>
                            <a:latin typeface="Cambria Math"/>
                            <a:ea typeface="Cambria Math" panose="02040503050406030204" pitchFamily="18" charset="0"/>
                          </a:rPr>
                          <m:t>4</m:t>
                        </m:r>
                        <m:r>
                          <m:rPr>
                            <m:nor/>
                          </m:rPr>
                          <a:rPr lang="el-GR" sz="2598" b="1" dirty="0">
                            <a:solidFill>
                              <a:schemeClr val="bg1"/>
                            </a:solidFill>
                            <a:latin typeface="Cambria Math"/>
                            <a:ea typeface="Cambria Math" panose="02040503050406030204" pitchFamily="18" charset="0"/>
                          </a:rPr>
                          <m:t>π</m:t>
                        </m:r>
                      </m:den>
                    </m:f>
                    <m:r>
                      <m:rPr>
                        <m:nor/>
                      </m:rPr>
                      <a:rPr lang="en-US" sz="2598" b="1" dirty="0">
                        <a:solidFill>
                          <a:schemeClr val="bg1"/>
                        </a:solidFill>
                        <a:latin typeface="Cambria Math"/>
                        <a:ea typeface="Cambria Math" panose="02040503050406030204" pitchFamily="18" charset="0"/>
                      </a:rPr>
                      <m:t> </m:t>
                    </m:r>
                    <m:f>
                      <m:fPr>
                        <m:ctrlPr>
                          <a:rPr lang="en-US" sz="2598" b="1" i="1" dirty="0">
                            <a:solidFill>
                              <a:schemeClr val="bg1"/>
                            </a:solidFill>
                            <a:latin typeface="Cambria Math" panose="02040503050406030204" pitchFamily="18" charset="0"/>
                            <a:ea typeface="Cambria Math" panose="02040503050406030204" pitchFamily="18" charset="0"/>
                          </a:rPr>
                        </m:ctrlPr>
                      </m:fPr>
                      <m:num>
                        <m:d>
                          <m:dPr>
                            <m:begChr m:val="|"/>
                            <m:endChr m:val="|"/>
                            <m:ctrlPr>
                              <a:rPr lang="en-US" sz="2598" b="1" i="1" dirty="0">
                                <a:solidFill>
                                  <a:schemeClr val="bg1"/>
                                </a:solidFill>
                                <a:latin typeface="Cambria Math" panose="02040503050406030204" pitchFamily="18" charset="0"/>
                                <a:ea typeface="Cambria Math" panose="02040503050406030204" pitchFamily="18" charset="0"/>
                              </a:rPr>
                            </m:ctrlPr>
                          </m:dPr>
                          <m:e>
                            <m:r>
                              <m:rPr>
                                <m:nor/>
                              </m:rPr>
                              <a:rPr lang="en-US" sz="2598" b="1" dirty="0">
                                <a:solidFill>
                                  <a:schemeClr val="bg1"/>
                                </a:solidFill>
                                <a:latin typeface="Cambria Math"/>
                                <a:ea typeface="Cambria Math" panose="02040503050406030204" pitchFamily="18" charset="0"/>
                              </a:rPr>
                              <m:t>d</m:t>
                            </m:r>
                            <m:r>
                              <a:rPr lang="en-US" sz="2598" b="1" i="1">
                                <a:solidFill>
                                  <a:schemeClr val="bg1"/>
                                </a:solidFill>
                                <a:latin typeface="Cambria Math"/>
                                <a:ea typeface="Cambria Math" panose="02040503050406030204" pitchFamily="18" charset="0"/>
                              </a:rPr>
                              <m:t>𝒍</m:t>
                            </m:r>
                          </m:e>
                        </m:d>
                        <m:r>
                          <m:rPr>
                            <m:nor/>
                          </m:rPr>
                          <a:rPr lang="en-US" sz="2598" b="1" dirty="0">
                            <a:solidFill>
                              <a:schemeClr val="bg1"/>
                            </a:solidFill>
                            <a:latin typeface="Cambria Math"/>
                            <a:ea typeface="Cambria Math" panose="02040503050406030204" pitchFamily="18" charset="0"/>
                          </a:rPr>
                          <m:t>R</m:t>
                        </m:r>
                      </m:num>
                      <m:den>
                        <m:sSup>
                          <m:sSupPr>
                            <m:ctrlPr>
                              <a:rPr lang="en-US" sz="2598" b="1" i="1">
                                <a:solidFill>
                                  <a:schemeClr val="bg1"/>
                                </a:solidFill>
                                <a:latin typeface="Cambria Math" panose="02040503050406030204" pitchFamily="18" charset="0"/>
                                <a:ea typeface="Cambria Math" panose="02040503050406030204" pitchFamily="18" charset="0"/>
                                <a:sym typeface="Symbol"/>
                              </a:rPr>
                            </m:ctrlPr>
                          </m:sSupPr>
                          <m:e>
                            <m:d>
                              <m:dPr>
                                <m:ctrlPr>
                                  <a:rPr lang="en-US" sz="2598" b="1" i="1">
                                    <a:solidFill>
                                      <a:schemeClr val="bg1"/>
                                    </a:solidFill>
                                    <a:latin typeface="Cambria Math" panose="02040503050406030204" pitchFamily="18" charset="0"/>
                                    <a:ea typeface="Cambria Math" panose="02040503050406030204" pitchFamily="18" charset="0"/>
                                    <a:sym typeface="Symbol"/>
                                  </a:rPr>
                                </m:ctrlPr>
                              </m:dPr>
                              <m:e>
                                <m:sSup>
                                  <m:sSupPr>
                                    <m:ctrlPr>
                                      <a:rPr lang="en-US" sz="2598" b="1" i="1">
                                        <a:solidFill>
                                          <a:schemeClr val="bg1"/>
                                        </a:solidFill>
                                        <a:latin typeface="Cambria Math" panose="02040503050406030204" pitchFamily="18" charset="0"/>
                                        <a:ea typeface="Cambria Math" panose="02040503050406030204" pitchFamily="18" charset="0"/>
                                        <a:sym typeface="Symbol"/>
                                      </a:rPr>
                                    </m:ctrlPr>
                                  </m:sSupPr>
                                  <m:e>
                                    <m:r>
                                      <m:rPr>
                                        <m:nor/>
                                      </m:rPr>
                                      <a:rPr lang="en-US" sz="2598" b="1">
                                        <a:solidFill>
                                          <a:schemeClr val="bg1"/>
                                        </a:solidFill>
                                        <a:latin typeface="Cambria Math"/>
                                        <a:ea typeface="Cambria Math" panose="02040503050406030204" pitchFamily="18" charset="0"/>
                                        <a:sym typeface="Symbol"/>
                                      </a:rPr>
                                      <m:t>x</m:t>
                                    </m:r>
                                  </m:e>
                                  <m:sup>
                                    <m:r>
                                      <a:rPr lang="en-US" sz="2598" b="1" i="1">
                                        <a:solidFill>
                                          <a:schemeClr val="bg1"/>
                                        </a:solidFill>
                                        <a:latin typeface="Cambria Math"/>
                                        <a:ea typeface="Cambria Math" panose="02040503050406030204" pitchFamily="18" charset="0"/>
                                        <a:sym typeface="Symbol"/>
                                      </a:rPr>
                                      <m:t>𝟐</m:t>
                                    </m:r>
                                  </m:sup>
                                </m:sSup>
                                <m:r>
                                  <m:rPr>
                                    <m:nor/>
                                  </m:rPr>
                                  <a:rPr lang="en-US" sz="2598" b="1">
                                    <a:solidFill>
                                      <a:schemeClr val="bg1"/>
                                    </a:solidFill>
                                    <a:latin typeface="Cambria Math"/>
                                    <a:ea typeface="Cambria Math" panose="02040503050406030204" pitchFamily="18" charset="0"/>
                                    <a:sym typeface="Symbol"/>
                                  </a:rPr>
                                  <m:t>+</m:t>
                                </m:r>
                                <m:sSup>
                                  <m:sSupPr>
                                    <m:ctrlPr>
                                      <a:rPr lang="en-US" sz="2598" b="1" i="1">
                                        <a:solidFill>
                                          <a:schemeClr val="bg1"/>
                                        </a:solidFill>
                                        <a:latin typeface="Cambria Math" panose="02040503050406030204" pitchFamily="18" charset="0"/>
                                        <a:ea typeface="Cambria Math" panose="02040503050406030204" pitchFamily="18" charset="0"/>
                                        <a:sym typeface="Symbol"/>
                                      </a:rPr>
                                    </m:ctrlPr>
                                  </m:sSupPr>
                                  <m:e>
                                    <m:r>
                                      <m:rPr>
                                        <m:nor/>
                                      </m:rPr>
                                      <a:rPr lang="en-US" sz="2598" b="1">
                                        <a:solidFill>
                                          <a:schemeClr val="bg1"/>
                                        </a:solidFill>
                                        <a:latin typeface="Cambria Math"/>
                                        <a:ea typeface="Cambria Math" panose="02040503050406030204" pitchFamily="18" charset="0"/>
                                        <a:sym typeface="Symbol"/>
                                      </a:rPr>
                                      <m:t>R</m:t>
                                    </m:r>
                                  </m:e>
                                  <m:sup>
                                    <m:r>
                                      <a:rPr lang="en-US" sz="2598" b="1" i="1">
                                        <a:solidFill>
                                          <a:schemeClr val="bg1"/>
                                        </a:solidFill>
                                        <a:latin typeface="Cambria Math"/>
                                        <a:ea typeface="Cambria Math" panose="02040503050406030204" pitchFamily="18" charset="0"/>
                                        <a:sym typeface="Symbol"/>
                                      </a:rPr>
                                      <m:t>𝟐</m:t>
                                    </m:r>
                                  </m:sup>
                                </m:sSup>
                              </m:e>
                            </m:d>
                          </m:e>
                          <m:sup>
                            <m:r>
                              <a:rPr lang="en-US" sz="2598" b="1" i="1">
                                <a:solidFill>
                                  <a:schemeClr val="bg1"/>
                                </a:solidFill>
                                <a:latin typeface="Cambria Math"/>
                                <a:ea typeface="Cambria Math" panose="02040503050406030204" pitchFamily="18" charset="0"/>
                                <a:sym typeface="Symbol"/>
                              </a:rPr>
                              <m:t>𝟑</m:t>
                            </m:r>
                            <m:r>
                              <a:rPr lang="en-US" sz="2598" b="1" i="1">
                                <a:solidFill>
                                  <a:schemeClr val="bg1"/>
                                </a:solidFill>
                                <a:latin typeface="Cambria Math"/>
                                <a:ea typeface="Cambria Math" panose="02040503050406030204" pitchFamily="18" charset="0"/>
                                <a:sym typeface="Symbol"/>
                              </a:rPr>
                              <m:t>/</m:t>
                            </m:r>
                            <m:r>
                              <a:rPr lang="en-US" sz="2598" b="1" i="1">
                                <a:solidFill>
                                  <a:schemeClr val="bg1"/>
                                </a:solidFill>
                                <a:latin typeface="Cambria Math"/>
                                <a:ea typeface="Cambria Math" panose="02040503050406030204" pitchFamily="18" charset="0"/>
                                <a:sym typeface="Symbol"/>
                              </a:rPr>
                              <m:t>𝟐</m:t>
                            </m:r>
                          </m:sup>
                        </m:sSup>
                      </m:den>
                    </m:f>
                  </m:oMath>
                </a14:m>
                <a:endParaRPr lang="en-US" sz="2598" b="1" dirty="0">
                  <a:solidFill>
                    <a:schemeClr val="bg1"/>
                  </a:solidFill>
                  <a:latin typeface="Times New Roman" pitchFamily="18" charset="0"/>
                  <a:ea typeface="Cambria Math" panose="02040503050406030204" pitchFamily="18" charset="0"/>
                </a:endParaRPr>
              </a:p>
            </p:txBody>
          </p:sp>
        </mc:Choice>
        <mc:Fallback xmlns="">
          <p:sp>
            <p:nvSpPr>
              <p:cNvPr id="14" name="Rectangle 13"/>
              <p:cNvSpPr>
                <a:spLocks noRot="1" noChangeAspect="1" noMove="1" noResize="1" noEditPoints="1" noAdjustHandles="1" noChangeArrowheads="1" noChangeShapeType="1" noTextEdit="1"/>
              </p:cNvSpPr>
              <p:nvPr/>
            </p:nvSpPr>
            <p:spPr>
              <a:xfrm>
                <a:off x="1443831" y="5391220"/>
                <a:ext cx="6731582" cy="1050401"/>
              </a:xfrm>
              <a:prstGeom prst="rect">
                <a:avLst/>
              </a:prstGeom>
              <a:blipFill>
                <a:blip r:embed="rId5"/>
                <a:stretch>
                  <a:fillRect l="-1540"/>
                </a:stretch>
              </a:blipFill>
              <a:ln>
                <a:noFill/>
              </a:ln>
            </p:spPr>
            <p:txBody>
              <a:bodyPr/>
              <a:lstStyle/>
              <a:p>
                <a:r>
                  <a:rPr lang="en-IN">
                    <a:noFill/>
                  </a:rPr>
                  <a:t> </a:t>
                </a:r>
              </a:p>
            </p:txBody>
          </p:sp>
        </mc:Fallback>
      </mc:AlternateContent>
      <p:pic>
        <p:nvPicPr>
          <p:cNvPr id="13" name="Picture 2" descr="C:\Users\CIT5\Desktop\images.png"/>
          <p:cNvPicPr>
            <a:picLocks noChangeAspect="1" noChangeArrowheads="1"/>
          </p:cNvPicPr>
          <p:nvPr/>
        </p:nvPicPr>
        <p:blipFill>
          <a:blip r:embed="rId6" cstate="print">
            <a:extLst>
              <a:ext uri="{BEBA8EAE-BF5A-486C-A8C5-ECC9F3942E4B}">
                <a14:imgProps xmlns:a14="http://schemas.microsoft.com/office/drawing/2010/main">
                  <a14:imgLayer r:embed="rId7">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7424596" y="1390642"/>
            <a:ext cx="3476095" cy="3056435"/>
          </a:xfrm>
          <a:prstGeom prst="rect">
            <a:avLst/>
          </a:prstGeom>
          <a:noFill/>
          <a:ln>
            <a:solidFill>
              <a:srgbClr val="260BC5"/>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4514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iterate type="lt">
                                    <p:tmPct val="10000"/>
                                  </p:iterate>
                                  <p:childTnLst>
                                    <p:set>
                                      <p:cBhvr>
                                        <p:cTn id="11" dur="1" fill="hold">
                                          <p:stCondLst>
                                            <p:cond delay="0"/>
                                          </p:stCondLst>
                                        </p:cTn>
                                        <p:tgtEl>
                                          <p:spTgt spid="8"/>
                                        </p:tgtEl>
                                        <p:attrNameLst>
                                          <p:attrName>style.visibility</p:attrName>
                                        </p:attrNameLst>
                                      </p:cBhvr>
                                      <p:to>
                                        <p:strVal val="visible"/>
                                      </p:to>
                                    </p:set>
                                    <p:animEffect transition="in" filter="wipe(left)">
                                      <p:cBhvr>
                                        <p:cTn id="12" dur="20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iterate type="lt">
                                    <p:tmPct val="10000"/>
                                  </p:iterate>
                                  <p:childTnLst>
                                    <p:set>
                                      <p:cBhvr>
                                        <p:cTn id="16" dur="1" fill="hold">
                                          <p:stCondLst>
                                            <p:cond delay="0"/>
                                          </p:stCondLst>
                                        </p:cTn>
                                        <p:tgtEl>
                                          <p:spTgt spid="9"/>
                                        </p:tgtEl>
                                        <p:attrNameLst>
                                          <p:attrName>style.visibility</p:attrName>
                                        </p:attrNameLst>
                                      </p:cBhvr>
                                      <p:to>
                                        <p:strVal val="visible"/>
                                      </p:to>
                                    </p:set>
                                    <p:animEffect transition="in" filter="wipe(left)">
                                      <p:cBhvr>
                                        <p:cTn id="17" dur="20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iterate type="lt">
                                    <p:tmPct val="10000"/>
                                  </p:iterate>
                                  <p:childTnLst>
                                    <p:set>
                                      <p:cBhvr>
                                        <p:cTn id="21" dur="1" fill="hold">
                                          <p:stCondLst>
                                            <p:cond delay="0"/>
                                          </p:stCondLst>
                                        </p:cTn>
                                        <p:tgtEl>
                                          <p:spTgt spid="16"/>
                                        </p:tgtEl>
                                        <p:attrNameLst>
                                          <p:attrName>style.visibility</p:attrName>
                                        </p:attrNameLst>
                                      </p:cBhvr>
                                      <p:to>
                                        <p:strVal val="visible"/>
                                      </p:to>
                                    </p:set>
                                    <p:animEffect transition="in" filter="wipe(left)">
                                      <p:cBhvr>
                                        <p:cTn id="22" dur="20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iterate type="lt">
                                    <p:tmPct val="10000"/>
                                  </p:iterate>
                                  <p:childTnLst>
                                    <p:set>
                                      <p:cBhvr>
                                        <p:cTn id="26" dur="1" fill="hold">
                                          <p:stCondLst>
                                            <p:cond delay="0"/>
                                          </p:stCondLst>
                                        </p:cTn>
                                        <p:tgtEl>
                                          <p:spTgt spid="11"/>
                                        </p:tgtEl>
                                        <p:attrNameLst>
                                          <p:attrName>style.visibility</p:attrName>
                                        </p:attrNameLst>
                                      </p:cBhvr>
                                      <p:to>
                                        <p:strVal val="visible"/>
                                      </p:to>
                                    </p:set>
                                    <p:animEffect transition="in" filter="wipe(left)">
                                      <p:cBhvr>
                                        <p:cTn id="27" dur="20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iterate type="lt">
                                    <p:tmPct val="10000"/>
                                  </p:iterate>
                                  <p:childTnLst>
                                    <p:set>
                                      <p:cBhvr>
                                        <p:cTn id="31" dur="1" fill="hold">
                                          <p:stCondLst>
                                            <p:cond delay="0"/>
                                          </p:stCondLst>
                                        </p:cTn>
                                        <p:tgtEl>
                                          <p:spTgt spid="12"/>
                                        </p:tgtEl>
                                        <p:attrNameLst>
                                          <p:attrName>style.visibility</p:attrName>
                                        </p:attrNameLst>
                                      </p:cBhvr>
                                      <p:to>
                                        <p:strVal val="visible"/>
                                      </p:to>
                                    </p:set>
                                    <p:animEffect transition="in" filter="wipe(left)">
                                      <p:cBhvr>
                                        <p:cTn id="32" dur="20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iterate type="lt">
                                    <p:tmPct val="10000"/>
                                  </p:iterate>
                                  <p:childTnLst>
                                    <p:set>
                                      <p:cBhvr>
                                        <p:cTn id="36" dur="1" fill="hold">
                                          <p:stCondLst>
                                            <p:cond delay="0"/>
                                          </p:stCondLst>
                                        </p:cTn>
                                        <p:tgtEl>
                                          <p:spTgt spid="14"/>
                                        </p:tgtEl>
                                        <p:attrNameLst>
                                          <p:attrName>style.visibility</p:attrName>
                                        </p:attrNameLst>
                                      </p:cBhvr>
                                      <p:to>
                                        <p:strVal val="visible"/>
                                      </p:to>
                                    </p:set>
                                    <p:animEffect transition="in" filter="wipe(left)">
                                      <p:cBhvr>
                                        <p:cTn id="37"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6" grpId="0"/>
      <p:bldP spid="9" grpId="0" animBg="1"/>
      <p:bldP spid="11" grpId="0" animBg="1"/>
      <p:bldP spid="12" grpId="0"/>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Rectangle 12"/>
          <p:cNvSpPr/>
          <p:nvPr/>
        </p:nvSpPr>
        <p:spPr>
          <a:xfrm>
            <a:off x="1403202" y="1756022"/>
            <a:ext cx="6716352" cy="4454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1235" tIns="50618" rIns="101235" bIns="50618" rtlCol="0" anchor="ctr"/>
          <a:lstStyle/>
          <a:p>
            <a:pPr marL="506080" indent="-506080" algn="just">
              <a:buFont typeface="Wingdings" pitchFamily="2" charset="2"/>
              <a:buChar char="Ø"/>
            </a:pPr>
            <a:r>
              <a:rPr lang="en-US" sz="2598" b="1" dirty="0">
                <a:solidFill>
                  <a:schemeClr val="bg1"/>
                </a:solidFill>
                <a:latin typeface="Times New Roman" pitchFamily="18" charset="0"/>
                <a:ea typeface="Cambria Math" panose="02040503050406030204" pitchFamily="18" charset="0"/>
              </a:rPr>
              <a:t>At the centre of the loop, x=0. Hence, </a:t>
            </a:r>
          </a:p>
        </p:txBody>
      </p:sp>
      <p:sp>
        <p:nvSpPr>
          <p:cNvPr id="15" name="Rectangle 14"/>
          <p:cNvSpPr/>
          <p:nvPr/>
        </p:nvSpPr>
        <p:spPr>
          <a:xfrm>
            <a:off x="1520031" y="3724729"/>
            <a:ext cx="9582256" cy="11554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1235" tIns="50618" rIns="101235" bIns="50618" rtlCol="0" anchor="ctr"/>
          <a:lstStyle/>
          <a:p>
            <a:pPr marL="506080" indent="-506080" algn="just">
              <a:buFont typeface="Wingdings" pitchFamily="2" charset="2"/>
              <a:buChar char="Ø"/>
            </a:pPr>
            <a:r>
              <a:rPr lang="en-US" sz="2598" b="1" dirty="0">
                <a:solidFill>
                  <a:schemeClr val="bg1"/>
                </a:solidFill>
                <a:latin typeface="Times New Roman" pitchFamily="18" charset="0"/>
                <a:ea typeface="Cambria Math" panose="02040503050406030204" pitchFamily="18" charset="0"/>
              </a:rPr>
              <a:t>The magnetic field lines due to a circular wire, form closed loops  as shown in figure. </a:t>
            </a:r>
          </a:p>
        </p:txBody>
      </p:sp>
      <p:sp>
        <p:nvSpPr>
          <p:cNvPr id="18" name="Rectangle 17"/>
          <p:cNvSpPr/>
          <p:nvPr/>
        </p:nvSpPr>
        <p:spPr>
          <a:xfrm>
            <a:off x="1437333" y="4924005"/>
            <a:ext cx="9810856" cy="9044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1235" tIns="50618" rIns="101235" bIns="50618" rtlCol="0" anchor="ctr"/>
          <a:lstStyle/>
          <a:p>
            <a:pPr marL="506080" indent="-506080" algn="just">
              <a:buFont typeface="Wingdings" pitchFamily="2" charset="2"/>
              <a:buChar char="Ø"/>
            </a:pPr>
            <a:r>
              <a:rPr lang="en-US" sz="2598" b="1" dirty="0">
                <a:solidFill>
                  <a:schemeClr val="bg1"/>
                </a:solidFill>
                <a:latin typeface="Times New Roman" pitchFamily="18" charset="0"/>
                <a:ea typeface="Cambria Math" panose="02040503050406030204" pitchFamily="18" charset="0"/>
              </a:rPr>
              <a:t>The direction of magnetic field is given by the right hand thumb rule. </a:t>
            </a:r>
          </a:p>
        </p:txBody>
      </p:sp>
      <p:pic>
        <p:nvPicPr>
          <p:cNvPr id="7" name="Picture 6" descr="160px-Magnetic_field_due_to_current.svg.png"/>
          <p:cNvPicPr>
            <a:picLocks noChangeAspect="1"/>
          </p:cNvPicPr>
          <p:nvPr/>
        </p:nvPicPr>
        <p:blipFill>
          <a:blip r:embed="rId3" cstate="print">
            <a:duotone>
              <a:schemeClr val="accent3">
                <a:shade val="45000"/>
                <a:satMod val="135000"/>
              </a:schemeClr>
              <a:prstClr val="white"/>
            </a:duotone>
            <a:extLst>
              <a:ext uri="{BEBA8EAE-BF5A-486C-A8C5-ECC9F3942E4B}">
                <a14:imgProps xmlns:a14="http://schemas.microsoft.com/office/drawing/2010/main">
                  <a14:imgLayer r:embed="rId4">
                    <a14:imgEffect>
                      <a14:sharpenSoften amount="50000"/>
                    </a14:imgEffect>
                    <a14:imgEffect>
                      <a14:brightnessContrast bright="40000" contrast="20000"/>
                    </a14:imgEffect>
                  </a14:imgLayer>
                </a14:imgProps>
              </a:ext>
            </a:extLst>
          </a:blip>
          <a:stretch>
            <a:fillRect/>
          </a:stretch>
        </p:blipFill>
        <p:spPr>
          <a:xfrm>
            <a:off x="7346279" y="974795"/>
            <a:ext cx="3521813" cy="2521674"/>
          </a:xfrm>
          <a:prstGeom prst="rect">
            <a:avLst/>
          </a:prstGeom>
        </p:spPr>
      </p:pic>
      <mc:AlternateContent xmlns:mc="http://schemas.openxmlformats.org/markup-compatibility/2006" xmlns:a14="http://schemas.microsoft.com/office/drawing/2010/main">
        <mc:Choice Requires="a14">
          <p:sp>
            <p:nvSpPr>
              <p:cNvPr id="8" name="Rectangle 7"/>
              <p:cNvSpPr/>
              <p:nvPr/>
            </p:nvSpPr>
            <p:spPr>
              <a:xfrm>
                <a:off x="1291431" y="480884"/>
                <a:ext cx="4157742" cy="11554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1235" tIns="50618" rIns="101235" bIns="50618" rtlCol="0" anchor="ctr"/>
              <a:lstStyle/>
              <a:p>
                <a:r>
                  <a:rPr lang="en-US" sz="2598" b="1" dirty="0">
                    <a:solidFill>
                      <a:schemeClr val="bg1"/>
                    </a:solidFill>
                    <a:latin typeface="Times New Roman" pitchFamily="18" charset="0"/>
                    <a:ea typeface="Cambria Math" pitchFamily="18" charset="0"/>
                    <a:sym typeface="Symbol"/>
                  </a:rPr>
                  <a:t></a:t>
                </a:r>
                <a14:m>
                  <m:oMath xmlns:m="http://schemas.openxmlformats.org/officeDocument/2006/math">
                    <m:acc>
                      <m:accPr>
                        <m:chr m:val="⃗"/>
                        <m:ctrlPr>
                          <a:rPr lang="en-US" sz="2598" b="1" i="1">
                            <a:solidFill>
                              <a:schemeClr val="bg1"/>
                            </a:solidFill>
                            <a:latin typeface="Cambria Math" panose="02040503050406030204" pitchFamily="18" charset="0"/>
                            <a:ea typeface="Cambria Math" pitchFamily="18" charset="0"/>
                            <a:sym typeface="Symbol"/>
                          </a:rPr>
                        </m:ctrlPr>
                      </m:accPr>
                      <m:e>
                        <m:r>
                          <m:rPr>
                            <m:nor/>
                          </m:rPr>
                          <a:rPr lang="en-US" sz="2598" b="1">
                            <a:solidFill>
                              <a:schemeClr val="bg1"/>
                            </a:solidFill>
                            <a:latin typeface="Cambria Math"/>
                            <a:ea typeface="Cambria Math" pitchFamily="18" charset="0"/>
                            <a:sym typeface="Symbol"/>
                          </a:rPr>
                          <m:t>B</m:t>
                        </m:r>
                      </m:e>
                    </m:acc>
                    <m:r>
                      <m:rPr>
                        <m:nor/>
                      </m:rPr>
                      <a:rPr lang="en-US" sz="2598" b="1">
                        <a:solidFill>
                          <a:schemeClr val="bg1"/>
                        </a:solidFill>
                        <a:latin typeface="Cambria Math"/>
                        <a:ea typeface="Cambria Math" pitchFamily="18" charset="0"/>
                        <a:sym typeface="Symbol"/>
                      </a:rPr>
                      <m:t>=</m:t>
                    </m:r>
                    <m:r>
                      <m:rPr>
                        <m:nor/>
                      </m:rPr>
                      <a:rPr lang="en-US" sz="2598" b="1">
                        <a:solidFill>
                          <a:schemeClr val="bg1"/>
                        </a:solidFill>
                        <a:latin typeface="Cambria Math"/>
                        <a:ea typeface="Cambria Math" pitchFamily="18" charset="0"/>
                        <a:sym typeface="Symbol"/>
                      </a:rPr>
                      <m:t>Bx</m:t>
                    </m:r>
                    <m:r>
                      <m:rPr>
                        <m:nor/>
                      </m:rPr>
                      <a:rPr lang="en-US" sz="2598" b="1">
                        <a:solidFill>
                          <a:schemeClr val="bg1"/>
                        </a:solidFill>
                        <a:latin typeface="Cambria Math"/>
                        <a:ea typeface="Cambria Math" pitchFamily="18" charset="0"/>
                        <a:sym typeface="Symbol"/>
                      </a:rPr>
                      <m:t> </m:t>
                    </m:r>
                    <m:acc>
                      <m:accPr>
                        <m:chr m:val="̂"/>
                        <m:ctrlPr>
                          <a:rPr lang="en-US" sz="2598" b="1" i="1">
                            <a:solidFill>
                              <a:schemeClr val="bg1"/>
                            </a:solidFill>
                            <a:latin typeface="Cambria Math" panose="02040503050406030204" pitchFamily="18" charset="0"/>
                            <a:ea typeface="Cambria Math" pitchFamily="18" charset="0"/>
                            <a:sym typeface="Symbol"/>
                          </a:rPr>
                        </m:ctrlPr>
                      </m:accPr>
                      <m:e>
                        <m:r>
                          <m:rPr>
                            <m:nor/>
                          </m:rPr>
                          <a:rPr lang="en-US" sz="2598" b="1">
                            <a:solidFill>
                              <a:schemeClr val="bg1"/>
                            </a:solidFill>
                            <a:latin typeface="Cambria Math"/>
                            <a:ea typeface="Cambria Math" pitchFamily="18" charset="0"/>
                            <a:sym typeface="Symbol"/>
                          </a:rPr>
                          <m:t>i</m:t>
                        </m:r>
                      </m:e>
                    </m:acc>
                    <m:r>
                      <m:rPr>
                        <m:nor/>
                      </m:rPr>
                      <a:rPr lang="en-US" sz="2598" b="1">
                        <a:solidFill>
                          <a:schemeClr val="bg1"/>
                        </a:solidFill>
                        <a:latin typeface="Cambria Math"/>
                        <a:ea typeface="Cambria Math" pitchFamily="18" charset="0"/>
                        <a:sym typeface="Symbol"/>
                      </a:rPr>
                      <m:t>=</m:t>
                    </m:r>
                    <m:f>
                      <m:fPr>
                        <m:ctrlPr>
                          <a:rPr lang="en-US" sz="2598" b="1" i="1">
                            <a:solidFill>
                              <a:schemeClr val="bg1"/>
                            </a:solidFill>
                            <a:latin typeface="Cambria Math" panose="02040503050406030204" pitchFamily="18" charset="0"/>
                            <a:ea typeface="Cambria Math" pitchFamily="18" charset="0"/>
                            <a:sym typeface="Symbol"/>
                          </a:rPr>
                        </m:ctrlPr>
                      </m:fPr>
                      <m:num>
                        <m:r>
                          <m:rPr>
                            <m:nor/>
                          </m:rPr>
                          <a:rPr lang="en-US" sz="2598" b="1">
                            <a:solidFill>
                              <a:schemeClr val="bg1"/>
                            </a:solidFill>
                            <a:latin typeface="Cambria Math"/>
                            <a:ea typeface="Cambria Math" pitchFamily="18" charset="0"/>
                            <a:sym typeface="Symbol"/>
                          </a:rPr>
                          <m:t></m:t>
                        </m:r>
                        <m:r>
                          <m:rPr>
                            <m:nor/>
                          </m:rPr>
                          <a:rPr lang="en-US" sz="2598" b="1" baseline="-25000">
                            <a:solidFill>
                              <a:schemeClr val="bg1"/>
                            </a:solidFill>
                            <a:latin typeface="Cambria Math"/>
                            <a:ea typeface="Cambria Math" pitchFamily="18" charset="0"/>
                            <a:sym typeface="Symbol"/>
                          </a:rPr>
                          <m:t>0</m:t>
                        </m:r>
                        <m:r>
                          <m:rPr>
                            <m:nor/>
                          </m:rPr>
                          <a:rPr lang="en-US" sz="2598" b="1">
                            <a:solidFill>
                              <a:schemeClr val="bg1"/>
                            </a:solidFill>
                            <a:latin typeface="Cambria Math"/>
                            <a:ea typeface="Cambria Math" pitchFamily="18" charset="0"/>
                            <a:sym typeface="Symbol"/>
                          </a:rPr>
                          <m:t>I</m:t>
                        </m:r>
                        <m:sSup>
                          <m:sSupPr>
                            <m:ctrlPr>
                              <a:rPr lang="en-US" sz="2598" b="1" i="1">
                                <a:solidFill>
                                  <a:schemeClr val="bg1"/>
                                </a:solidFill>
                                <a:latin typeface="Cambria Math" panose="02040503050406030204" pitchFamily="18" charset="0"/>
                                <a:ea typeface="Cambria Math" pitchFamily="18" charset="0"/>
                                <a:sym typeface="Symbol"/>
                              </a:rPr>
                            </m:ctrlPr>
                          </m:sSupPr>
                          <m:e>
                            <m:r>
                              <m:rPr>
                                <m:nor/>
                              </m:rPr>
                              <a:rPr lang="en-US" sz="2598" b="1">
                                <a:solidFill>
                                  <a:schemeClr val="bg1"/>
                                </a:solidFill>
                                <a:latin typeface="Cambria Math"/>
                                <a:ea typeface="Cambria Math" pitchFamily="18" charset="0"/>
                                <a:sym typeface="Symbol"/>
                              </a:rPr>
                              <m:t>R</m:t>
                            </m:r>
                          </m:e>
                          <m:sup>
                            <m:r>
                              <m:rPr>
                                <m:nor/>
                              </m:rPr>
                              <a:rPr lang="en-US" sz="2598" b="1">
                                <a:solidFill>
                                  <a:schemeClr val="bg1"/>
                                </a:solidFill>
                                <a:latin typeface="Cambria Math"/>
                                <a:ea typeface="Cambria Math" pitchFamily="18" charset="0"/>
                                <a:sym typeface="Symbol"/>
                              </a:rPr>
                              <m:t>2</m:t>
                            </m:r>
                          </m:sup>
                        </m:sSup>
                      </m:num>
                      <m:den>
                        <m:r>
                          <m:rPr>
                            <m:nor/>
                          </m:rPr>
                          <a:rPr lang="en-US" sz="2598" b="1">
                            <a:solidFill>
                              <a:schemeClr val="bg1"/>
                            </a:solidFill>
                            <a:latin typeface="Cambria Math"/>
                            <a:ea typeface="Cambria Math" pitchFamily="18" charset="0"/>
                            <a:sym typeface="Symbol"/>
                          </a:rPr>
                          <m:t>2</m:t>
                        </m:r>
                        <m:sSup>
                          <m:sSupPr>
                            <m:ctrlPr>
                              <a:rPr lang="en-US" sz="2598" b="1" i="1">
                                <a:solidFill>
                                  <a:schemeClr val="bg1"/>
                                </a:solidFill>
                                <a:latin typeface="Cambria Math" panose="02040503050406030204" pitchFamily="18" charset="0"/>
                                <a:ea typeface="Cambria Math" pitchFamily="18" charset="0"/>
                                <a:sym typeface="Symbol"/>
                              </a:rPr>
                            </m:ctrlPr>
                          </m:sSupPr>
                          <m:e>
                            <m:d>
                              <m:dPr>
                                <m:ctrlPr>
                                  <a:rPr lang="en-US" sz="2598" b="1" i="1">
                                    <a:solidFill>
                                      <a:schemeClr val="bg1"/>
                                    </a:solidFill>
                                    <a:latin typeface="Cambria Math" panose="02040503050406030204" pitchFamily="18" charset="0"/>
                                    <a:ea typeface="Cambria Math" pitchFamily="18" charset="0"/>
                                    <a:sym typeface="Symbol"/>
                                  </a:rPr>
                                </m:ctrlPr>
                              </m:dPr>
                              <m:e>
                                <m:sSup>
                                  <m:sSupPr>
                                    <m:ctrlPr>
                                      <a:rPr lang="en-US" sz="2598" b="1" i="1">
                                        <a:solidFill>
                                          <a:schemeClr val="bg1"/>
                                        </a:solidFill>
                                        <a:latin typeface="Cambria Math" panose="02040503050406030204" pitchFamily="18" charset="0"/>
                                        <a:ea typeface="Cambria Math" pitchFamily="18" charset="0"/>
                                        <a:sym typeface="Symbol"/>
                                      </a:rPr>
                                    </m:ctrlPr>
                                  </m:sSupPr>
                                  <m:e>
                                    <m:r>
                                      <m:rPr>
                                        <m:nor/>
                                      </m:rPr>
                                      <a:rPr lang="en-US" sz="2598" b="1">
                                        <a:solidFill>
                                          <a:schemeClr val="bg1"/>
                                        </a:solidFill>
                                        <a:latin typeface="Cambria Math"/>
                                        <a:ea typeface="Cambria Math" pitchFamily="18" charset="0"/>
                                        <a:sym typeface="Symbol"/>
                                      </a:rPr>
                                      <m:t>x</m:t>
                                    </m:r>
                                  </m:e>
                                  <m:sup>
                                    <m:r>
                                      <m:rPr>
                                        <m:nor/>
                                      </m:rPr>
                                      <a:rPr lang="en-US" sz="2598" b="1">
                                        <a:solidFill>
                                          <a:schemeClr val="bg1"/>
                                        </a:solidFill>
                                        <a:latin typeface="Cambria Math"/>
                                        <a:ea typeface="Cambria Math" pitchFamily="18" charset="0"/>
                                        <a:sym typeface="Symbol"/>
                                      </a:rPr>
                                      <m:t>2</m:t>
                                    </m:r>
                                  </m:sup>
                                </m:sSup>
                                <m:r>
                                  <m:rPr>
                                    <m:nor/>
                                  </m:rPr>
                                  <a:rPr lang="en-US" sz="2598" b="1">
                                    <a:solidFill>
                                      <a:schemeClr val="bg1"/>
                                    </a:solidFill>
                                    <a:latin typeface="Cambria Math"/>
                                    <a:ea typeface="Cambria Math" pitchFamily="18" charset="0"/>
                                    <a:sym typeface="Symbol"/>
                                  </a:rPr>
                                  <m:t>+</m:t>
                                </m:r>
                                <m:sSup>
                                  <m:sSupPr>
                                    <m:ctrlPr>
                                      <a:rPr lang="en-US" sz="2598" b="1" i="1">
                                        <a:solidFill>
                                          <a:schemeClr val="bg1"/>
                                        </a:solidFill>
                                        <a:latin typeface="Cambria Math" panose="02040503050406030204" pitchFamily="18" charset="0"/>
                                        <a:ea typeface="Cambria Math" pitchFamily="18" charset="0"/>
                                        <a:sym typeface="Symbol"/>
                                      </a:rPr>
                                    </m:ctrlPr>
                                  </m:sSupPr>
                                  <m:e>
                                    <m:r>
                                      <m:rPr>
                                        <m:nor/>
                                      </m:rPr>
                                      <a:rPr lang="en-US" sz="2598" b="1">
                                        <a:solidFill>
                                          <a:schemeClr val="bg1"/>
                                        </a:solidFill>
                                        <a:latin typeface="Cambria Math"/>
                                        <a:ea typeface="Cambria Math" pitchFamily="18" charset="0"/>
                                        <a:sym typeface="Symbol"/>
                                      </a:rPr>
                                      <m:t>R</m:t>
                                    </m:r>
                                  </m:e>
                                  <m:sup>
                                    <m:r>
                                      <m:rPr>
                                        <m:nor/>
                                      </m:rPr>
                                      <a:rPr lang="en-US" sz="2598" b="1">
                                        <a:solidFill>
                                          <a:schemeClr val="bg1"/>
                                        </a:solidFill>
                                        <a:latin typeface="Cambria Math"/>
                                        <a:ea typeface="Cambria Math" pitchFamily="18" charset="0"/>
                                        <a:sym typeface="Symbol"/>
                                      </a:rPr>
                                      <m:t>2</m:t>
                                    </m:r>
                                  </m:sup>
                                </m:sSup>
                              </m:e>
                            </m:d>
                          </m:e>
                          <m:sup>
                            <m:r>
                              <m:rPr>
                                <m:nor/>
                              </m:rPr>
                              <a:rPr lang="en-US" sz="2598" b="1">
                                <a:solidFill>
                                  <a:schemeClr val="bg1"/>
                                </a:solidFill>
                                <a:latin typeface="Cambria Math"/>
                                <a:ea typeface="Cambria Math" pitchFamily="18" charset="0"/>
                                <a:sym typeface="Symbol"/>
                              </a:rPr>
                              <m:t>3/2</m:t>
                            </m:r>
                          </m:sup>
                        </m:sSup>
                      </m:den>
                    </m:f>
                    <m:acc>
                      <m:accPr>
                        <m:chr m:val="̂"/>
                        <m:ctrlPr>
                          <a:rPr lang="en-US" sz="2598" b="1" i="1">
                            <a:solidFill>
                              <a:schemeClr val="bg1"/>
                            </a:solidFill>
                            <a:latin typeface="Cambria Math" panose="02040503050406030204" pitchFamily="18" charset="0"/>
                            <a:ea typeface="Cambria Math" pitchFamily="18" charset="0"/>
                            <a:sym typeface="Symbol"/>
                          </a:rPr>
                        </m:ctrlPr>
                      </m:accPr>
                      <m:e>
                        <m:r>
                          <m:rPr>
                            <m:nor/>
                          </m:rPr>
                          <a:rPr lang="en-US" sz="2598" b="1">
                            <a:solidFill>
                              <a:schemeClr val="bg1"/>
                            </a:solidFill>
                            <a:latin typeface="Cambria Math"/>
                            <a:ea typeface="Cambria Math" pitchFamily="18" charset="0"/>
                            <a:sym typeface="Symbol"/>
                          </a:rPr>
                          <m:t>i</m:t>
                        </m:r>
                      </m:e>
                    </m:acc>
                  </m:oMath>
                </a14:m>
                <a:endParaRPr lang="en-US" sz="2598" b="1" baseline="-25000" dirty="0">
                  <a:solidFill>
                    <a:schemeClr val="bg1"/>
                  </a:solidFill>
                  <a:latin typeface="Times New Roman" pitchFamily="18" charset="0"/>
                  <a:ea typeface="Cambria Math" pitchFamily="18" charset="0"/>
                  <a:sym typeface="Symbol"/>
                </a:endParaRPr>
              </a:p>
            </p:txBody>
          </p:sp>
        </mc:Choice>
        <mc:Fallback xmlns="">
          <p:sp>
            <p:nvSpPr>
              <p:cNvPr id="8" name="Rectangle 7"/>
              <p:cNvSpPr>
                <a:spLocks noRot="1" noChangeAspect="1" noMove="1" noResize="1" noEditPoints="1" noAdjustHandles="1" noChangeArrowheads="1" noChangeShapeType="1" noTextEdit="1"/>
              </p:cNvSpPr>
              <p:nvPr/>
            </p:nvSpPr>
            <p:spPr>
              <a:xfrm>
                <a:off x="1291431" y="480884"/>
                <a:ext cx="4157742" cy="1155441"/>
              </a:xfrm>
              <a:prstGeom prst="rect">
                <a:avLst/>
              </a:prstGeom>
              <a:blipFill>
                <a:blip r:embed="rId5"/>
                <a:stretch>
                  <a:fillRect l="-2493"/>
                </a:stretch>
              </a:blipFill>
              <a:ln>
                <a:noFill/>
              </a:ln>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9" name="Rectangle 8"/>
              <p:cNvSpPr/>
              <p:nvPr/>
            </p:nvSpPr>
            <p:spPr>
              <a:xfrm>
                <a:off x="1824831" y="2429754"/>
                <a:ext cx="2078871" cy="11554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1235" tIns="50618" rIns="101235" bIns="50618" rtlCol="0" anchor="ctr"/>
              <a:lstStyle/>
              <a:p>
                <a:r>
                  <a:rPr lang="en-US" sz="2598" b="1" dirty="0">
                    <a:solidFill>
                      <a:schemeClr val="bg1"/>
                    </a:solidFill>
                    <a:latin typeface="Times New Roman" pitchFamily="18" charset="0"/>
                    <a:ea typeface="Cambria Math" pitchFamily="18" charset="0"/>
                    <a:sym typeface="Symbol"/>
                  </a:rPr>
                  <a:t></a:t>
                </a:r>
                <a14:m>
                  <m:oMath xmlns:m="http://schemas.openxmlformats.org/officeDocument/2006/math">
                    <m:acc>
                      <m:accPr>
                        <m:chr m:val="⃗"/>
                        <m:ctrlPr>
                          <a:rPr lang="en-US" sz="2598" b="1" i="1">
                            <a:solidFill>
                              <a:schemeClr val="bg1"/>
                            </a:solidFill>
                            <a:latin typeface="Cambria Math" panose="02040503050406030204" pitchFamily="18" charset="0"/>
                            <a:ea typeface="Cambria Math" pitchFamily="18" charset="0"/>
                            <a:sym typeface="Symbol"/>
                          </a:rPr>
                        </m:ctrlPr>
                      </m:accPr>
                      <m:e>
                        <m:r>
                          <m:rPr>
                            <m:nor/>
                          </m:rPr>
                          <a:rPr lang="en-US" sz="2598" b="1">
                            <a:solidFill>
                              <a:schemeClr val="bg1"/>
                            </a:solidFill>
                            <a:latin typeface="Cambria Math"/>
                            <a:ea typeface="Cambria Math" pitchFamily="18" charset="0"/>
                            <a:sym typeface="Symbol"/>
                          </a:rPr>
                          <m:t>B</m:t>
                        </m:r>
                        <m:r>
                          <m:rPr>
                            <m:nor/>
                          </m:rPr>
                          <a:rPr lang="en-US" sz="2598" b="1" baseline="-25000">
                            <a:solidFill>
                              <a:schemeClr val="bg1"/>
                            </a:solidFill>
                            <a:latin typeface="Cambria Math"/>
                            <a:ea typeface="Cambria Math" pitchFamily="18" charset="0"/>
                            <a:sym typeface="Symbol"/>
                          </a:rPr>
                          <m:t>0</m:t>
                        </m:r>
                      </m:e>
                    </m:acc>
                    <m:r>
                      <m:rPr>
                        <m:nor/>
                      </m:rPr>
                      <a:rPr lang="en-US" sz="2598" b="1">
                        <a:solidFill>
                          <a:schemeClr val="bg1"/>
                        </a:solidFill>
                        <a:latin typeface="Cambria Math"/>
                        <a:ea typeface="Cambria Math" pitchFamily="18" charset="0"/>
                        <a:sym typeface="Symbol"/>
                      </a:rPr>
                      <m:t>=</m:t>
                    </m:r>
                    <m:f>
                      <m:fPr>
                        <m:ctrlPr>
                          <a:rPr lang="en-US" sz="2598" b="1" i="1">
                            <a:solidFill>
                              <a:schemeClr val="bg1"/>
                            </a:solidFill>
                            <a:latin typeface="Cambria Math" panose="02040503050406030204" pitchFamily="18" charset="0"/>
                            <a:ea typeface="Cambria Math" pitchFamily="18" charset="0"/>
                            <a:sym typeface="Symbol"/>
                          </a:rPr>
                        </m:ctrlPr>
                      </m:fPr>
                      <m:num>
                        <m:r>
                          <m:rPr>
                            <m:nor/>
                          </m:rPr>
                          <a:rPr lang="en-US" sz="2598" b="1">
                            <a:solidFill>
                              <a:schemeClr val="bg1"/>
                            </a:solidFill>
                            <a:latin typeface="Cambria Math"/>
                            <a:ea typeface="Cambria Math" pitchFamily="18" charset="0"/>
                            <a:sym typeface="Symbol"/>
                          </a:rPr>
                          <m:t></m:t>
                        </m:r>
                        <m:r>
                          <m:rPr>
                            <m:nor/>
                          </m:rPr>
                          <a:rPr lang="en-US" sz="2598" b="1" baseline="-25000">
                            <a:solidFill>
                              <a:schemeClr val="bg1"/>
                            </a:solidFill>
                            <a:latin typeface="Cambria Math"/>
                            <a:ea typeface="Cambria Math" pitchFamily="18" charset="0"/>
                            <a:sym typeface="Symbol"/>
                          </a:rPr>
                          <m:t>0</m:t>
                        </m:r>
                        <m:r>
                          <m:rPr>
                            <m:nor/>
                          </m:rPr>
                          <a:rPr lang="en-US" sz="2598" b="1">
                            <a:solidFill>
                              <a:schemeClr val="bg1"/>
                            </a:solidFill>
                            <a:latin typeface="Cambria Math"/>
                            <a:ea typeface="Cambria Math" pitchFamily="18" charset="0"/>
                            <a:sym typeface="Symbol"/>
                          </a:rPr>
                          <m:t>I</m:t>
                        </m:r>
                      </m:num>
                      <m:den>
                        <m:r>
                          <m:rPr>
                            <m:nor/>
                          </m:rPr>
                          <a:rPr lang="en-US" sz="2598" b="1">
                            <a:solidFill>
                              <a:schemeClr val="bg1"/>
                            </a:solidFill>
                            <a:latin typeface="Cambria Math"/>
                            <a:ea typeface="Cambria Math" pitchFamily="18" charset="0"/>
                            <a:sym typeface="Symbol"/>
                          </a:rPr>
                          <m:t>2</m:t>
                        </m:r>
                        <m:r>
                          <m:rPr>
                            <m:nor/>
                          </m:rPr>
                          <a:rPr lang="en-US" sz="2598" b="1">
                            <a:solidFill>
                              <a:schemeClr val="bg1"/>
                            </a:solidFill>
                            <a:latin typeface="Cambria Math"/>
                            <a:ea typeface="Cambria Math" pitchFamily="18" charset="0"/>
                            <a:sym typeface="Symbol"/>
                          </a:rPr>
                          <m:t>R</m:t>
                        </m:r>
                      </m:den>
                    </m:f>
                    <m:acc>
                      <m:accPr>
                        <m:chr m:val="̂"/>
                        <m:ctrlPr>
                          <a:rPr lang="en-US" sz="2598" b="1" i="1">
                            <a:solidFill>
                              <a:schemeClr val="bg1"/>
                            </a:solidFill>
                            <a:latin typeface="Cambria Math" panose="02040503050406030204" pitchFamily="18" charset="0"/>
                            <a:ea typeface="Cambria Math" pitchFamily="18" charset="0"/>
                            <a:sym typeface="Symbol"/>
                          </a:rPr>
                        </m:ctrlPr>
                      </m:accPr>
                      <m:e>
                        <m:r>
                          <m:rPr>
                            <m:nor/>
                          </m:rPr>
                          <a:rPr lang="en-US" sz="2598" b="1">
                            <a:solidFill>
                              <a:schemeClr val="bg1"/>
                            </a:solidFill>
                            <a:latin typeface="Cambria Math"/>
                            <a:ea typeface="Cambria Math" pitchFamily="18" charset="0"/>
                            <a:sym typeface="Symbol"/>
                          </a:rPr>
                          <m:t>i</m:t>
                        </m:r>
                      </m:e>
                    </m:acc>
                  </m:oMath>
                </a14:m>
                <a:endParaRPr lang="en-US" sz="2598" b="1" baseline="-25000" dirty="0">
                  <a:solidFill>
                    <a:schemeClr val="bg1"/>
                  </a:solidFill>
                  <a:latin typeface="Times New Roman" pitchFamily="18" charset="0"/>
                  <a:ea typeface="Cambria Math" pitchFamily="18" charset="0"/>
                  <a:sym typeface="Symbol"/>
                </a:endParaRPr>
              </a:p>
            </p:txBody>
          </p:sp>
        </mc:Choice>
        <mc:Fallback xmlns="">
          <p:sp>
            <p:nvSpPr>
              <p:cNvPr id="9" name="Rectangle 8"/>
              <p:cNvSpPr>
                <a:spLocks noRot="1" noChangeAspect="1" noMove="1" noResize="1" noEditPoints="1" noAdjustHandles="1" noChangeArrowheads="1" noChangeShapeType="1" noTextEdit="1"/>
              </p:cNvSpPr>
              <p:nvPr/>
            </p:nvSpPr>
            <p:spPr>
              <a:xfrm>
                <a:off x="1824831" y="2429754"/>
                <a:ext cx="2078871" cy="1155441"/>
              </a:xfrm>
              <a:prstGeom prst="rect">
                <a:avLst/>
              </a:prstGeom>
              <a:blipFill>
                <a:blip r:embed="rId6"/>
                <a:stretch>
                  <a:fillRect l="-4692"/>
                </a:stretch>
              </a:blipFill>
              <a:ln>
                <a:noFill/>
              </a:ln>
            </p:spPr>
            <p:txBody>
              <a:bodyPr/>
              <a:lstStyle/>
              <a:p>
                <a:r>
                  <a:rPr lang="en-IN">
                    <a:noFill/>
                  </a:rPr>
                  <a:t> </a:t>
                </a:r>
              </a:p>
            </p:txBody>
          </p:sp>
        </mc:Fallback>
      </mc:AlternateContent>
    </p:spTree>
    <p:extLst>
      <p:ext uri="{BB962C8B-B14F-4D97-AF65-F5344CB8AC3E}">
        <p14:creationId xmlns:p14="http://schemas.microsoft.com/office/powerpoint/2010/main" val="2095409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iterate type="lt">
                                    <p:tmPct val="10000"/>
                                  </p:iterate>
                                  <p:childTnLst>
                                    <p:set>
                                      <p:cBhvr>
                                        <p:cTn id="11" dur="1" fill="hold">
                                          <p:stCondLst>
                                            <p:cond delay="0"/>
                                          </p:stCondLst>
                                        </p:cTn>
                                        <p:tgtEl>
                                          <p:spTgt spid="8"/>
                                        </p:tgtEl>
                                        <p:attrNameLst>
                                          <p:attrName>style.visibility</p:attrName>
                                        </p:attrNameLst>
                                      </p:cBhvr>
                                      <p:to>
                                        <p:strVal val="visible"/>
                                      </p:to>
                                    </p:set>
                                    <p:animEffect transition="in" filter="wipe(left)">
                                      <p:cBhvr>
                                        <p:cTn id="12" dur="20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iterate type="lt">
                                    <p:tmPct val="10000"/>
                                  </p:iterate>
                                  <p:childTnLst>
                                    <p:set>
                                      <p:cBhvr>
                                        <p:cTn id="16" dur="1" fill="hold">
                                          <p:stCondLst>
                                            <p:cond delay="0"/>
                                          </p:stCondLst>
                                        </p:cTn>
                                        <p:tgtEl>
                                          <p:spTgt spid="13"/>
                                        </p:tgtEl>
                                        <p:attrNameLst>
                                          <p:attrName>style.visibility</p:attrName>
                                        </p:attrNameLst>
                                      </p:cBhvr>
                                      <p:to>
                                        <p:strVal val="visible"/>
                                      </p:to>
                                    </p:set>
                                    <p:animEffect transition="in" filter="wipe(left)">
                                      <p:cBhvr>
                                        <p:cTn id="17" dur="20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iterate type="lt">
                                    <p:tmPct val="10000"/>
                                  </p:iterate>
                                  <p:childTnLst>
                                    <p:set>
                                      <p:cBhvr>
                                        <p:cTn id="21" dur="1" fill="hold">
                                          <p:stCondLst>
                                            <p:cond delay="0"/>
                                          </p:stCondLst>
                                        </p:cTn>
                                        <p:tgtEl>
                                          <p:spTgt spid="9"/>
                                        </p:tgtEl>
                                        <p:attrNameLst>
                                          <p:attrName>style.visibility</p:attrName>
                                        </p:attrNameLst>
                                      </p:cBhvr>
                                      <p:to>
                                        <p:strVal val="visible"/>
                                      </p:to>
                                    </p:set>
                                    <p:animEffect transition="in" filter="wipe(left)">
                                      <p:cBhvr>
                                        <p:cTn id="22" dur="20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iterate type="lt">
                                    <p:tmPct val="10000"/>
                                  </p:iterate>
                                  <p:childTnLst>
                                    <p:set>
                                      <p:cBhvr>
                                        <p:cTn id="26" dur="1" fill="hold">
                                          <p:stCondLst>
                                            <p:cond delay="0"/>
                                          </p:stCondLst>
                                        </p:cTn>
                                        <p:tgtEl>
                                          <p:spTgt spid="15"/>
                                        </p:tgtEl>
                                        <p:attrNameLst>
                                          <p:attrName>style.visibility</p:attrName>
                                        </p:attrNameLst>
                                      </p:cBhvr>
                                      <p:to>
                                        <p:strVal val="visible"/>
                                      </p:to>
                                    </p:set>
                                    <p:animEffect transition="in" filter="wipe(left)">
                                      <p:cBhvr>
                                        <p:cTn id="27" dur="20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iterate type="lt">
                                    <p:tmPct val="10000"/>
                                  </p:iterate>
                                  <p:childTnLst>
                                    <p:set>
                                      <p:cBhvr>
                                        <p:cTn id="31" dur="1" fill="hold">
                                          <p:stCondLst>
                                            <p:cond delay="0"/>
                                          </p:stCondLst>
                                        </p:cTn>
                                        <p:tgtEl>
                                          <p:spTgt spid="18"/>
                                        </p:tgtEl>
                                        <p:attrNameLst>
                                          <p:attrName>style.visibility</p:attrName>
                                        </p:attrNameLst>
                                      </p:cBhvr>
                                      <p:to>
                                        <p:strVal val="visible"/>
                                      </p:to>
                                    </p:set>
                                    <p:animEffect transition="in" filter="wipe(left)">
                                      <p:cBhvr>
                                        <p:cTn id="32"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p:bldP spid="18" grpId="0"/>
      <p:bldP spid="8" grpId="0" animBg="1"/>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6E471D58-DDDC-214B-77B7-F8C54F750E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591" y="-41088"/>
            <a:ext cx="11926854" cy="6840538"/>
          </a:xfrm>
          <a:prstGeom prst="rect">
            <a:avLst/>
          </a:prstGeom>
        </p:spPr>
      </p:pic>
      <p:sp>
        <p:nvSpPr>
          <p:cNvPr id="2" name="Rectangle 2">
            <a:extLst>
              <a:ext uri="{FF2B5EF4-FFF2-40B4-BE49-F238E27FC236}">
                <a16:creationId xmlns:a16="http://schemas.microsoft.com/office/drawing/2014/main" id="{8178B93E-524D-15EE-77E3-B24C7D4D3403}"/>
              </a:ext>
            </a:extLst>
          </p:cNvPr>
          <p:cNvSpPr>
            <a:spLocks noChangeArrowheads="1"/>
          </p:cNvSpPr>
          <p:nvPr/>
        </p:nvSpPr>
        <p:spPr bwMode="auto">
          <a:xfrm>
            <a:off x="207927" y="881809"/>
            <a:ext cx="10617619" cy="4277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8793" tIns="59396" rIns="118793" bIns="59396" numCol="1" anchor="ctr" anchorCtr="0" compatLnSpc="1">
            <a:prstTxWarp prst="textNoShape">
              <a:avLst/>
            </a:prstTxWarp>
            <a:spAutoFit/>
          </a:bodyPr>
          <a:lstStyle/>
          <a:p>
            <a:pPr algn="justLow" defTabSz="1187700" eaLnBrk="0" fontAlgn="base" hangingPunct="0">
              <a:spcBef>
                <a:spcPct val="0"/>
              </a:spcBef>
              <a:spcAft>
                <a:spcPct val="0"/>
              </a:spcAft>
            </a:pPr>
            <a:r>
              <a:rPr lang="en-GB" altLang="en-US" sz="2000" b="1" dirty="0">
                <a:solidFill>
                  <a:srgbClr val="FFFF00"/>
                </a:solidFill>
                <a:latin typeface="Tahoma" panose="020B0604030504040204" pitchFamily="34" charset="0"/>
                <a:ea typeface="Calibri" panose="020F0502020204030204" pitchFamily="34" charset="0"/>
                <a:cs typeface="Tahoma" panose="020B0604030504040204" pitchFamily="34" charset="0"/>
              </a:rPr>
              <a:t>Qn 3.</a:t>
            </a:r>
            <a:r>
              <a:rPr lang="en-GB" altLang="en-US" sz="2000" dirty="0">
                <a:solidFill>
                  <a:srgbClr val="FFFF00"/>
                </a:solidFill>
                <a:latin typeface="Tahoma" panose="020B0604030504040204" pitchFamily="34" charset="0"/>
                <a:ea typeface="Calibri" panose="020F0502020204030204" pitchFamily="34" charset="0"/>
                <a:cs typeface="Tahoma" panose="020B0604030504040204" pitchFamily="34" charset="0"/>
              </a:rPr>
              <a:t> </a:t>
            </a:r>
            <a:r>
              <a:rPr lang="en-GB" altLang="en-US" sz="1819" dirty="0">
                <a:solidFill>
                  <a:schemeClr val="bg1"/>
                </a:solidFill>
                <a:latin typeface="Tahoma" panose="020B0604030504040204" pitchFamily="34" charset="0"/>
                <a:ea typeface="Calibri" panose="020F0502020204030204" pitchFamily="34" charset="0"/>
                <a:cs typeface="Tahoma" panose="020B0604030504040204" pitchFamily="34" charset="0"/>
              </a:rPr>
              <a:t>A current I ampere flows in a circular arc of wire whose radius is R, which subtend an angle 3</a:t>
            </a:r>
            <a:endParaRPr lang="en-GB" altLang="en-US" sz="4677" dirty="0">
              <a:solidFill>
                <a:schemeClr val="bg1"/>
              </a:solidFill>
              <a:latin typeface="Arial" panose="020B0604020202020204" pitchFamily="34" charset="0"/>
            </a:endParaRPr>
          </a:p>
        </p:txBody>
      </p:sp>
      <p:graphicFrame>
        <p:nvGraphicFramePr>
          <p:cNvPr id="3" name="Object 2">
            <a:extLst>
              <a:ext uri="{FF2B5EF4-FFF2-40B4-BE49-F238E27FC236}">
                <a16:creationId xmlns:a16="http://schemas.microsoft.com/office/drawing/2014/main" id="{F08954AE-5E16-A4A2-4254-8B818493C245}"/>
              </a:ext>
            </a:extLst>
          </p:cNvPr>
          <p:cNvGraphicFramePr>
            <a:graphicFrameLocks noChangeAspect="1"/>
          </p:cNvGraphicFramePr>
          <p:nvPr>
            <p:extLst>
              <p:ext uri="{D42A27DB-BD31-4B8C-83A1-F6EECF244321}">
                <p14:modId xmlns:p14="http://schemas.microsoft.com/office/powerpoint/2010/main" val="2363800311"/>
              </p:ext>
            </p:extLst>
          </p:nvPr>
        </p:nvGraphicFramePr>
        <p:xfrm>
          <a:off x="10575972" y="918388"/>
          <a:ext cx="699832" cy="399901"/>
        </p:xfrm>
        <a:graphic>
          <a:graphicData uri="http://schemas.openxmlformats.org/presentationml/2006/ole">
            <mc:AlternateContent xmlns:mc="http://schemas.openxmlformats.org/markup-compatibility/2006">
              <mc:Choice xmlns:v="urn:schemas-microsoft-com:vml" Requires="v">
                <p:oleObj name="Equation" r:id="rId3" imgW="266400" imgH="152280" progId="Equation.DSMT4">
                  <p:embed/>
                </p:oleObj>
              </mc:Choice>
              <mc:Fallback>
                <p:oleObj name="Equation" r:id="rId3" imgW="266400" imgH="152280" progId="Equation.DSMT4">
                  <p:embed/>
                  <p:pic>
                    <p:nvPicPr>
                      <p:cNvPr id="3" name="Object 2">
                        <a:extLst>
                          <a:ext uri="{FF2B5EF4-FFF2-40B4-BE49-F238E27FC236}">
                            <a16:creationId xmlns:a16="http://schemas.microsoft.com/office/drawing/2014/main" id="{F08954AE-5E16-A4A2-4254-8B818493C245}"/>
                          </a:ext>
                        </a:extLst>
                      </p:cNvPr>
                      <p:cNvPicPr>
                        <a:picLocks noChangeAspect="1" noChangeArrowheads="1"/>
                      </p:cNvPicPr>
                      <p:nvPr/>
                    </p:nvPicPr>
                    <p:blipFill>
                      <a:blip r:embed="rId4"/>
                      <a:srcRect/>
                      <a:stretch>
                        <a:fillRect/>
                      </a:stretch>
                    </p:blipFill>
                    <p:spPr bwMode="auto">
                      <a:xfrm>
                        <a:off x="10575972" y="918388"/>
                        <a:ext cx="699832" cy="399901"/>
                      </a:xfrm>
                      <a:prstGeom prst="rect">
                        <a:avLst/>
                      </a:prstGeom>
                      <a:noFill/>
                    </p:spPr>
                  </p:pic>
                </p:oleObj>
              </mc:Fallback>
            </mc:AlternateContent>
          </a:graphicData>
        </a:graphic>
      </p:graphicFrame>
      <p:sp>
        <p:nvSpPr>
          <p:cNvPr id="4" name="Rectangle 3">
            <a:extLst>
              <a:ext uri="{FF2B5EF4-FFF2-40B4-BE49-F238E27FC236}">
                <a16:creationId xmlns:a16="http://schemas.microsoft.com/office/drawing/2014/main" id="{F848AA7F-10D8-439C-5121-3C29FF731CBD}"/>
              </a:ext>
            </a:extLst>
          </p:cNvPr>
          <p:cNvSpPr>
            <a:spLocks noChangeArrowheads="1"/>
          </p:cNvSpPr>
          <p:nvPr/>
        </p:nvSpPr>
        <p:spPr bwMode="auto">
          <a:xfrm>
            <a:off x="661675" y="1275351"/>
            <a:ext cx="6626847" cy="3999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8793" tIns="59396" rIns="118793" bIns="59396" numCol="1" anchor="ctr" anchorCtr="0" compatLnSpc="1">
            <a:prstTxWarp prst="textNoShape">
              <a:avLst/>
            </a:prstTxWarp>
            <a:spAutoFit/>
          </a:bodyPr>
          <a:lstStyle/>
          <a:p>
            <a:pPr algn="justLow" defTabSz="1187700" eaLnBrk="0" fontAlgn="base" hangingPunct="0">
              <a:spcBef>
                <a:spcPct val="0"/>
              </a:spcBef>
              <a:spcAft>
                <a:spcPct val="0"/>
              </a:spcAft>
            </a:pPr>
            <a:r>
              <a:rPr lang="en-US" altLang="en-US" sz="1819" dirty="0">
                <a:solidFill>
                  <a:schemeClr val="bg1"/>
                </a:solidFill>
                <a:latin typeface="Tahoma" panose="020B0604030504040204" pitchFamily="34" charset="0"/>
                <a:ea typeface="Calibri" panose="020F0502020204030204" pitchFamily="34" charset="0"/>
                <a:cs typeface="Tahoma" panose="020B0604030504040204" pitchFamily="34" charset="0"/>
              </a:rPr>
              <a:t>radian at its </a:t>
            </a:r>
            <a:r>
              <a:rPr lang="en-US" altLang="en-US" sz="1819" dirty="0" err="1">
                <a:solidFill>
                  <a:schemeClr val="bg1"/>
                </a:solidFill>
                <a:latin typeface="Tahoma" panose="020B0604030504040204" pitchFamily="34" charset="0"/>
                <a:ea typeface="Calibri" panose="020F0502020204030204" pitchFamily="34" charset="0"/>
                <a:cs typeface="Tahoma" panose="020B0604030504040204" pitchFamily="34" charset="0"/>
              </a:rPr>
              <a:t>centre</a:t>
            </a:r>
            <a:r>
              <a:rPr lang="en-US" altLang="en-US" sz="1819" dirty="0">
                <a:solidFill>
                  <a:schemeClr val="bg1"/>
                </a:solidFill>
                <a:latin typeface="Tahoma" panose="020B0604030504040204" pitchFamily="34" charset="0"/>
                <a:ea typeface="Calibri" panose="020F0502020204030204" pitchFamily="34" charset="0"/>
                <a:cs typeface="Tahoma" panose="020B0604030504040204" pitchFamily="34" charset="0"/>
              </a:rPr>
              <a:t>.  The magnetic induction B at the </a:t>
            </a:r>
            <a:r>
              <a:rPr lang="en-US" altLang="en-US" sz="1819" dirty="0" err="1">
                <a:solidFill>
                  <a:schemeClr val="bg1"/>
                </a:solidFill>
                <a:latin typeface="Tahoma" panose="020B0604030504040204" pitchFamily="34" charset="0"/>
                <a:ea typeface="Calibri" panose="020F0502020204030204" pitchFamily="34" charset="0"/>
                <a:cs typeface="Tahoma" panose="020B0604030504040204" pitchFamily="34" charset="0"/>
              </a:rPr>
              <a:t>centre</a:t>
            </a:r>
            <a:r>
              <a:rPr lang="en-US" altLang="en-US" sz="1819" dirty="0">
                <a:solidFill>
                  <a:schemeClr val="bg1"/>
                </a:solidFill>
                <a:latin typeface="Tahoma" panose="020B0604030504040204" pitchFamily="34" charset="0"/>
                <a:ea typeface="Calibri" panose="020F0502020204030204" pitchFamily="34" charset="0"/>
                <a:cs typeface="Tahoma" panose="020B0604030504040204" pitchFamily="34" charset="0"/>
              </a:rPr>
              <a:t> is</a:t>
            </a:r>
            <a:endParaRPr lang="en-US" altLang="en-US" sz="2338" dirty="0">
              <a:solidFill>
                <a:schemeClr val="bg1"/>
              </a:solidFill>
              <a:latin typeface="Arial" panose="020B0604020202020204" pitchFamily="34" charset="0"/>
            </a:endParaRPr>
          </a:p>
        </p:txBody>
      </p:sp>
      <p:pic>
        <p:nvPicPr>
          <p:cNvPr id="5" name="Picture 4">
            <a:extLst>
              <a:ext uri="{FF2B5EF4-FFF2-40B4-BE49-F238E27FC236}">
                <a16:creationId xmlns:a16="http://schemas.microsoft.com/office/drawing/2014/main" id="{E2C29674-3239-A020-FB66-6AAAF88F4C8A}"/>
              </a:ext>
            </a:extLst>
          </p:cNvPr>
          <p:cNvPicPr>
            <a:picLocks noChangeAspect="1"/>
          </p:cNvPicPr>
          <p:nvPr/>
        </p:nvPicPr>
        <p:blipFill>
          <a:blip r:embed="rId5">
            <a:extLst>
              <a:ext uri="{BEBA8EAE-BF5A-486C-A8C5-ECC9F3942E4B}">
                <a14:imgProps xmlns:a14="http://schemas.microsoft.com/office/drawing/2010/main">
                  <a14:imgLayer r:embed="rId6">
                    <a14:imgEffect>
                      <a14:saturation sat="400000"/>
                    </a14:imgEffect>
                  </a14:imgLayer>
                </a14:imgProps>
              </a:ext>
            </a:extLst>
          </a:blip>
          <a:stretch>
            <a:fillRect/>
          </a:stretch>
        </p:blipFill>
        <p:spPr>
          <a:xfrm>
            <a:off x="3806031" y="1720266"/>
            <a:ext cx="2566339" cy="2113455"/>
          </a:xfrm>
          <a:prstGeom prst="rect">
            <a:avLst/>
          </a:prstGeom>
        </p:spPr>
      </p:pic>
      <p:graphicFrame>
        <p:nvGraphicFramePr>
          <p:cNvPr id="6" name="Object 5">
            <a:extLst>
              <a:ext uri="{FF2B5EF4-FFF2-40B4-BE49-F238E27FC236}">
                <a16:creationId xmlns:a16="http://schemas.microsoft.com/office/drawing/2014/main" id="{D189F164-CD1F-D0BF-E850-63D8E396FCAD}"/>
              </a:ext>
            </a:extLst>
          </p:cNvPr>
          <p:cNvGraphicFramePr>
            <a:graphicFrameLocks noChangeAspect="1"/>
          </p:cNvGraphicFramePr>
          <p:nvPr>
            <p:extLst>
              <p:ext uri="{D42A27DB-BD31-4B8C-83A1-F6EECF244321}">
                <p14:modId xmlns:p14="http://schemas.microsoft.com/office/powerpoint/2010/main" val="1193013076"/>
              </p:ext>
            </p:extLst>
          </p:nvPr>
        </p:nvGraphicFramePr>
        <p:xfrm>
          <a:off x="1294492" y="4057044"/>
          <a:ext cx="548703" cy="653218"/>
        </p:xfrm>
        <a:graphic>
          <a:graphicData uri="http://schemas.openxmlformats.org/presentationml/2006/ole">
            <mc:AlternateContent xmlns:mc="http://schemas.openxmlformats.org/markup-compatibility/2006">
              <mc:Choice xmlns:v="urn:schemas-microsoft-com:vml" Requires="v">
                <p:oleObj name="Equation" r:id="rId7" imgW="203040" imgH="317160" progId="Equation.DSMT4">
                  <p:embed/>
                </p:oleObj>
              </mc:Choice>
              <mc:Fallback>
                <p:oleObj name="Equation" r:id="rId7" imgW="203040" imgH="317160" progId="Equation.DSMT4">
                  <p:embed/>
                  <p:pic>
                    <p:nvPicPr>
                      <p:cNvPr id="6" name="Object 5">
                        <a:extLst>
                          <a:ext uri="{FF2B5EF4-FFF2-40B4-BE49-F238E27FC236}">
                            <a16:creationId xmlns:a16="http://schemas.microsoft.com/office/drawing/2014/main" id="{D189F164-CD1F-D0BF-E850-63D8E396FCAD}"/>
                          </a:ext>
                        </a:extLst>
                      </p:cNvPr>
                      <p:cNvPicPr>
                        <a:picLocks noChangeAspect="1" noChangeArrowheads="1"/>
                      </p:cNvPicPr>
                      <p:nvPr/>
                    </p:nvPicPr>
                    <p:blipFill>
                      <a:blip r:embed="rId8"/>
                      <a:srcRect/>
                      <a:stretch>
                        <a:fillRect/>
                      </a:stretch>
                    </p:blipFill>
                    <p:spPr bwMode="auto">
                      <a:xfrm>
                        <a:off x="1294492" y="4057044"/>
                        <a:ext cx="548703" cy="653218"/>
                      </a:xfrm>
                      <a:prstGeom prst="rect">
                        <a:avLst/>
                      </a:prstGeom>
                      <a:noFill/>
                    </p:spPr>
                  </p:pic>
                </p:oleObj>
              </mc:Fallback>
            </mc:AlternateContent>
          </a:graphicData>
        </a:graphic>
      </p:graphicFrame>
      <p:graphicFrame>
        <p:nvGraphicFramePr>
          <p:cNvPr id="7" name="Object 6">
            <a:extLst>
              <a:ext uri="{FF2B5EF4-FFF2-40B4-BE49-F238E27FC236}">
                <a16:creationId xmlns:a16="http://schemas.microsoft.com/office/drawing/2014/main" id="{D6DBCF78-2806-7155-B803-B46B3E68ACDC}"/>
              </a:ext>
            </a:extLst>
          </p:cNvPr>
          <p:cNvGraphicFramePr>
            <a:graphicFrameLocks noChangeAspect="1"/>
          </p:cNvGraphicFramePr>
          <p:nvPr>
            <p:extLst>
              <p:ext uri="{D42A27DB-BD31-4B8C-83A1-F6EECF244321}">
                <p14:modId xmlns:p14="http://schemas.microsoft.com/office/powerpoint/2010/main" val="765499320"/>
              </p:ext>
            </p:extLst>
          </p:nvPr>
        </p:nvGraphicFramePr>
        <p:xfrm>
          <a:off x="3000019" y="3985438"/>
          <a:ext cx="474268" cy="764947"/>
        </p:xfrm>
        <a:graphic>
          <a:graphicData uri="http://schemas.openxmlformats.org/presentationml/2006/ole">
            <mc:AlternateContent xmlns:mc="http://schemas.openxmlformats.org/markup-compatibility/2006">
              <mc:Choice xmlns:v="urn:schemas-microsoft-com:vml" Requires="v">
                <p:oleObj name="Equation" r:id="rId9" imgW="203040" imgH="317160" progId="Equation.DSMT4">
                  <p:embed/>
                </p:oleObj>
              </mc:Choice>
              <mc:Fallback>
                <p:oleObj name="Equation" r:id="rId9" imgW="203040" imgH="317160" progId="Equation.DSMT4">
                  <p:embed/>
                  <p:pic>
                    <p:nvPicPr>
                      <p:cNvPr id="7" name="Object 6">
                        <a:extLst>
                          <a:ext uri="{FF2B5EF4-FFF2-40B4-BE49-F238E27FC236}">
                            <a16:creationId xmlns:a16="http://schemas.microsoft.com/office/drawing/2014/main" id="{D6DBCF78-2806-7155-B803-B46B3E68ACDC}"/>
                          </a:ext>
                        </a:extLst>
                      </p:cNvPr>
                      <p:cNvPicPr>
                        <a:picLocks noChangeAspect="1" noChangeArrowheads="1"/>
                      </p:cNvPicPr>
                      <p:nvPr/>
                    </p:nvPicPr>
                    <p:blipFill>
                      <a:blip r:embed="rId10"/>
                      <a:srcRect/>
                      <a:stretch>
                        <a:fillRect/>
                      </a:stretch>
                    </p:blipFill>
                    <p:spPr bwMode="auto">
                      <a:xfrm>
                        <a:off x="3000019" y="3985438"/>
                        <a:ext cx="474268" cy="764947"/>
                      </a:xfrm>
                      <a:prstGeom prst="rect">
                        <a:avLst/>
                      </a:prstGeom>
                      <a:noFill/>
                    </p:spPr>
                  </p:pic>
                </p:oleObj>
              </mc:Fallback>
            </mc:AlternateContent>
          </a:graphicData>
        </a:graphic>
      </p:graphicFrame>
      <p:graphicFrame>
        <p:nvGraphicFramePr>
          <p:cNvPr id="8" name="Object 7">
            <a:extLst>
              <a:ext uri="{FF2B5EF4-FFF2-40B4-BE49-F238E27FC236}">
                <a16:creationId xmlns:a16="http://schemas.microsoft.com/office/drawing/2014/main" id="{D0EAF080-1A90-1653-09AA-3FF79A0A27E9}"/>
              </a:ext>
            </a:extLst>
          </p:cNvPr>
          <p:cNvGraphicFramePr>
            <a:graphicFrameLocks noChangeAspect="1"/>
          </p:cNvGraphicFramePr>
          <p:nvPr>
            <p:extLst>
              <p:ext uri="{D42A27DB-BD31-4B8C-83A1-F6EECF244321}">
                <p14:modId xmlns:p14="http://schemas.microsoft.com/office/powerpoint/2010/main" val="409767744"/>
              </p:ext>
            </p:extLst>
          </p:nvPr>
        </p:nvGraphicFramePr>
        <p:xfrm>
          <a:off x="5220887" y="4057044"/>
          <a:ext cx="591697" cy="704401"/>
        </p:xfrm>
        <a:graphic>
          <a:graphicData uri="http://schemas.openxmlformats.org/presentationml/2006/ole">
            <mc:AlternateContent xmlns:mc="http://schemas.openxmlformats.org/markup-compatibility/2006">
              <mc:Choice xmlns:v="urn:schemas-microsoft-com:vml" Requires="v">
                <p:oleObj name="Equation" r:id="rId11" imgW="266400" imgH="317160" progId="Equation.DSMT4">
                  <p:embed/>
                </p:oleObj>
              </mc:Choice>
              <mc:Fallback>
                <p:oleObj name="Equation" r:id="rId11" imgW="266400" imgH="317160" progId="Equation.DSMT4">
                  <p:embed/>
                  <p:pic>
                    <p:nvPicPr>
                      <p:cNvPr id="8" name="Object 7">
                        <a:extLst>
                          <a:ext uri="{FF2B5EF4-FFF2-40B4-BE49-F238E27FC236}">
                            <a16:creationId xmlns:a16="http://schemas.microsoft.com/office/drawing/2014/main" id="{D0EAF080-1A90-1653-09AA-3FF79A0A27E9}"/>
                          </a:ext>
                        </a:extLst>
                      </p:cNvPr>
                      <p:cNvPicPr>
                        <a:picLocks noChangeAspect="1" noChangeArrowheads="1"/>
                      </p:cNvPicPr>
                      <p:nvPr/>
                    </p:nvPicPr>
                    <p:blipFill>
                      <a:blip r:embed="rId12"/>
                      <a:srcRect/>
                      <a:stretch>
                        <a:fillRect/>
                      </a:stretch>
                    </p:blipFill>
                    <p:spPr bwMode="auto">
                      <a:xfrm>
                        <a:off x="5220887" y="4057044"/>
                        <a:ext cx="591697" cy="704401"/>
                      </a:xfrm>
                      <a:prstGeom prst="rect">
                        <a:avLst/>
                      </a:prstGeom>
                      <a:noFill/>
                    </p:spPr>
                  </p:pic>
                </p:oleObj>
              </mc:Fallback>
            </mc:AlternateContent>
          </a:graphicData>
        </a:graphic>
      </p:graphicFrame>
      <p:graphicFrame>
        <p:nvGraphicFramePr>
          <p:cNvPr id="9" name="Object 8">
            <a:extLst>
              <a:ext uri="{FF2B5EF4-FFF2-40B4-BE49-F238E27FC236}">
                <a16:creationId xmlns:a16="http://schemas.microsoft.com/office/drawing/2014/main" id="{BC471879-147B-C32E-59AC-7E19D61BD44D}"/>
              </a:ext>
            </a:extLst>
          </p:cNvPr>
          <p:cNvGraphicFramePr>
            <a:graphicFrameLocks noChangeAspect="1"/>
          </p:cNvGraphicFramePr>
          <p:nvPr>
            <p:extLst>
              <p:ext uri="{D42A27DB-BD31-4B8C-83A1-F6EECF244321}">
                <p14:modId xmlns:p14="http://schemas.microsoft.com/office/powerpoint/2010/main" val="3103047511"/>
              </p:ext>
            </p:extLst>
          </p:nvPr>
        </p:nvGraphicFramePr>
        <p:xfrm>
          <a:off x="7952415" y="3845240"/>
          <a:ext cx="466173" cy="776955"/>
        </p:xfrm>
        <a:graphic>
          <a:graphicData uri="http://schemas.openxmlformats.org/presentationml/2006/ole">
            <mc:AlternateContent xmlns:mc="http://schemas.openxmlformats.org/markup-compatibility/2006">
              <mc:Choice xmlns:v="urn:schemas-microsoft-com:vml" Requires="v">
                <p:oleObj name="Equation" r:id="rId13" imgW="266400" imgH="317160" progId="Equation.DSMT4">
                  <p:embed/>
                </p:oleObj>
              </mc:Choice>
              <mc:Fallback>
                <p:oleObj name="Equation" r:id="rId13" imgW="266400" imgH="317160" progId="Equation.DSMT4">
                  <p:embed/>
                  <p:pic>
                    <p:nvPicPr>
                      <p:cNvPr id="9" name="Object 8">
                        <a:extLst>
                          <a:ext uri="{FF2B5EF4-FFF2-40B4-BE49-F238E27FC236}">
                            <a16:creationId xmlns:a16="http://schemas.microsoft.com/office/drawing/2014/main" id="{BC471879-147B-C32E-59AC-7E19D61BD44D}"/>
                          </a:ext>
                        </a:extLst>
                      </p:cNvPr>
                      <p:cNvPicPr>
                        <a:picLocks noChangeAspect="1" noChangeArrowheads="1"/>
                      </p:cNvPicPr>
                      <p:nvPr/>
                    </p:nvPicPr>
                    <p:blipFill>
                      <a:blip r:embed="rId14"/>
                      <a:srcRect/>
                      <a:stretch>
                        <a:fillRect/>
                      </a:stretch>
                    </p:blipFill>
                    <p:spPr bwMode="auto">
                      <a:xfrm>
                        <a:off x="7952415" y="3845240"/>
                        <a:ext cx="466173" cy="776955"/>
                      </a:xfrm>
                      <a:prstGeom prst="rect">
                        <a:avLst/>
                      </a:prstGeom>
                      <a:noFill/>
                    </p:spPr>
                  </p:pic>
                </p:oleObj>
              </mc:Fallback>
            </mc:AlternateContent>
          </a:graphicData>
        </a:graphic>
      </p:graphicFrame>
      <p:sp>
        <p:nvSpPr>
          <p:cNvPr id="10" name="Rectangle 8">
            <a:extLst>
              <a:ext uri="{FF2B5EF4-FFF2-40B4-BE49-F238E27FC236}">
                <a16:creationId xmlns:a16="http://schemas.microsoft.com/office/drawing/2014/main" id="{E4726225-6322-88CE-E5E2-58914508A5F4}"/>
              </a:ext>
            </a:extLst>
          </p:cNvPr>
          <p:cNvSpPr>
            <a:spLocks noChangeArrowheads="1"/>
          </p:cNvSpPr>
          <p:nvPr/>
        </p:nvSpPr>
        <p:spPr bwMode="auto">
          <a:xfrm>
            <a:off x="737757" y="4233717"/>
            <a:ext cx="413030" cy="299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8793" tIns="59396" rIns="118793" bIns="59396" numCol="1" anchor="ctr" anchorCtr="0" compatLnSpc="1">
            <a:prstTxWarp prst="textNoShape">
              <a:avLst/>
            </a:prstTxWarp>
            <a:spAutoFit/>
          </a:bodyPr>
          <a:lstStyle/>
          <a:p>
            <a:pPr algn="justLow" defTabSz="1187700" eaLnBrk="0" fontAlgn="base" hangingPunct="0">
              <a:spcBef>
                <a:spcPct val="0"/>
              </a:spcBef>
              <a:spcAft>
                <a:spcPct val="0"/>
              </a:spcAft>
            </a:pPr>
            <a:r>
              <a:rPr lang="en-GB" altLang="en-US" sz="1169" dirty="0">
                <a:solidFill>
                  <a:schemeClr val="bg1"/>
                </a:solidFill>
                <a:latin typeface="Tahoma" panose="020B0604030504040204" pitchFamily="34" charset="0"/>
                <a:ea typeface="Calibri" panose="020F0502020204030204" pitchFamily="34" charset="0"/>
                <a:cs typeface="Tahoma" panose="020B0604030504040204" pitchFamily="34" charset="0"/>
              </a:rPr>
              <a:t>1. </a:t>
            </a:r>
            <a:endParaRPr lang="en-GB" altLang="en-US" sz="2338" dirty="0">
              <a:solidFill>
                <a:schemeClr val="bg1"/>
              </a:solidFill>
              <a:latin typeface="Arial" panose="020B0604020202020204" pitchFamily="34" charset="0"/>
            </a:endParaRPr>
          </a:p>
        </p:txBody>
      </p:sp>
      <p:sp>
        <p:nvSpPr>
          <p:cNvPr id="11" name="Rectangle 9">
            <a:extLst>
              <a:ext uri="{FF2B5EF4-FFF2-40B4-BE49-F238E27FC236}">
                <a16:creationId xmlns:a16="http://schemas.microsoft.com/office/drawing/2014/main" id="{736930AA-BF99-9664-E0BD-D86D5D54EA12}"/>
              </a:ext>
            </a:extLst>
          </p:cNvPr>
          <p:cNvSpPr>
            <a:spLocks noChangeArrowheads="1"/>
          </p:cNvSpPr>
          <p:nvPr/>
        </p:nvSpPr>
        <p:spPr bwMode="auto">
          <a:xfrm>
            <a:off x="1219069" y="4200000"/>
            <a:ext cx="1612077" cy="299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8793" tIns="59396" rIns="118793" bIns="59396" numCol="1" anchor="ctr" anchorCtr="0" compatLnSpc="1">
            <a:prstTxWarp prst="textNoShape">
              <a:avLst/>
            </a:prstTxWarp>
            <a:spAutoFit/>
          </a:bodyPr>
          <a:lstStyle/>
          <a:p>
            <a:pPr algn="justLow" defTabSz="1187700" eaLnBrk="0" fontAlgn="base" hangingPunct="0">
              <a:spcBef>
                <a:spcPct val="0"/>
              </a:spcBef>
              <a:spcAft>
                <a:spcPct val="0"/>
              </a:spcAft>
            </a:pPr>
            <a:r>
              <a:rPr lang="en-US" altLang="en-US" sz="1169" dirty="0">
                <a:solidFill>
                  <a:schemeClr val="bg1"/>
                </a:solidFill>
                <a:latin typeface="Tahoma" panose="020B0604030504040204" pitchFamily="34" charset="0"/>
                <a:ea typeface="Calibri" panose="020F0502020204030204" pitchFamily="34" charset="0"/>
                <a:cs typeface="Tahoma" panose="020B0604030504040204" pitchFamily="34" charset="0"/>
              </a:rPr>
              <a:t>	2. </a:t>
            </a:r>
            <a:endParaRPr lang="en-US" altLang="en-US" sz="2338" dirty="0">
              <a:solidFill>
                <a:schemeClr val="bg1"/>
              </a:solidFill>
              <a:latin typeface="Arial" panose="020B0604020202020204" pitchFamily="34" charset="0"/>
            </a:endParaRPr>
          </a:p>
        </p:txBody>
      </p:sp>
      <p:sp>
        <p:nvSpPr>
          <p:cNvPr id="12" name="Rectangle 10">
            <a:extLst>
              <a:ext uri="{FF2B5EF4-FFF2-40B4-BE49-F238E27FC236}">
                <a16:creationId xmlns:a16="http://schemas.microsoft.com/office/drawing/2014/main" id="{4EB9984A-9608-E2F8-4DB3-1EC89BC185B5}"/>
              </a:ext>
            </a:extLst>
          </p:cNvPr>
          <p:cNvSpPr>
            <a:spLocks noChangeArrowheads="1"/>
          </p:cNvSpPr>
          <p:nvPr/>
        </p:nvSpPr>
        <p:spPr bwMode="auto">
          <a:xfrm>
            <a:off x="3349185" y="4349937"/>
            <a:ext cx="1844513" cy="299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8793" tIns="59396" rIns="118793" bIns="59396" numCol="1" anchor="ctr" anchorCtr="0" compatLnSpc="1">
            <a:prstTxWarp prst="textNoShape">
              <a:avLst/>
            </a:prstTxWarp>
            <a:spAutoFit/>
          </a:bodyPr>
          <a:lstStyle/>
          <a:p>
            <a:pPr algn="justLow" defTabSz="1187700" eaLnBrk="0" fontAlgn="base" hangingPunct="0">
              <a:spcBef>
                <a:spcPct val="0"/>
              </a:spcBef>
              <a:spcAft>
                <a:spcPct val="0"/>
              </a:spcAft>
            </a:pPr>
            <a:r>
              <a:rPr lang="en-US" altLang="en-US" sz="1169" dirty="0">
                <a:solidFill>
                  <a:schemeClr val="bg1"/>
                </a:solidFill>
                <a:latin typeface="Tahoma" panose="020B0604030504040204" pitchFamily="34" charset="0"/>
                <a:ea typeface="Calibri" panose="020F0502020204030204" pitchFamily="34" charset="0"/>
                <a:cs typeface="Tahoma" panose="020B0604030504040204" pitchFamily="34" charset="0"/>
              </a:rPr>
              <a:t>	     3. </a:t>
            </a:r>
            <a:endParaRPr lang="en-US" altLang="en-US" sz="2338" dirty="0">
              <a:solidFill>
                <a:schemeClr val="bg1"/>
              </a:solidFill>
              <a:latin typeface="Arial" panose="020B0604020202020204" pitchFamily="34" charset="0"/>
            </a:endParaRPr>
          </a:p>
        </p:txBody>
      </p:sp>
      <p:sp>
        <p:nvSpPr>
          <p:cNvPr id="13" name="Rectangle 11">
            <a:extLst>
              <a:ext uri="{FF2B5EF4-FFF2-40B4-BE49-F238E27FC236}">
                <a16:creationId xmlns:a16="http://schemas.microsoft.com/office/drawing/2014/main" id="{1F1F0D6C-AAD5-1DFE-5AF2-642B8240D31D}"/>
              </a:ext>
            </a:extLst>
          </p:cNvPr>
          <p:cNvSpPr>
            <a:spLocks noChangeArrowheads="1"/>
          </p:cNvSpPr>
          <p:nvPr/>
        </p:nvSpPr>
        <p:spPr bwMode="auto">
          <a:xfrm>
            <a:off x="5876025" y="4313370"/>
            <a:ext cx="1612077" cy="299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8793" tIns="59396" rIns="118793" bIns="59396" numCol="1" anchor="ctr" anchorCtr="0" compatLnSpc="1">
            <a:prstTxWarp prst="textNoShape">
              <a:avLst/>
            </a:prstTxWarp>
            <a:spAutoFit/>
          </a:bodyPr>
          <a:lstStyle/>
          <a:p>
            <a:pPr algn="justLow" defTabSz="1187700" eaLnBrk="0" fontAlgn="base" hangingPunct="0">
              <a:spcBef>
                <a:spcPct val="0"/>
              </a:spcBef>
              <a:spcAft>
                <a:spcPct val="0"/>
              </a:spcAft>
            </a:pPr>
            <a:r>
              <a:rPr lang="en-US" altLang="en-US" sz="1169" dirty="0">
                <a:solidFill>
                  <a:schemeClr val="bg1"/>
                </a:solidFill>
                <a:latin typeface="Tahoma" panose="020B0604030504040204" pitchFamily="34" charset="0"/>
                <a:ea typeface="Calibri" panose="020F0502020204030204" pitchFamily="34" charset="0"/>
                <a:cs typeface="Tahoma" panose="020B0604030504040204" pitchFamily="34" charset="0"/>
              </a:rPr>
              <a:t>	4. </a:t>
            </a:r>
            <a:endParaRPr lang="en-US" altLang="en-US" sz="2338" dirty="0">
              <a:solidFill>
                <a:schemeClr val="bg1"/>
              </a:solidFill>
              <a:latin typeface="Arial" panose="020B0604020202020204" pitchFamily="34" charset="0"/>
            </a:endParaRPr>
          </a:p>
        </p:txBody>
      </p:sp>
      <p:sp>
        <p:nvSpPr>
          <p:cNvPr id="14" name="Rectangle 12">
            <a:extLst>
              <a:ext uri="{FF2B5EF4-FFF2-40B4-BE49-F238E27FC236}">
                <a16:creationId xmlns:a16="http://schemas.microsoft.com/office/drawing/2014/main" id="{25AE147A-AE5C-4721-3670-14A91860EC86}"/>
              </a:ext>
            </a:extLst>
          </p:cNvPr>
          <p:cNvSpPr>
            <a:spLocks noChangeArrowheads="1"/>
          </p:cNvSpPr>
          <p:nvPr/>
        </p:nvSpPr>
        <p:spPr bwMode="auto">
          <a:xfrm>
            <a:off x="1305171" y="5068905"/>
            <a:ext cx="239971" cy="5128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8793" tIns="59396" rIns="118793" bIns="59396" numCol="1" anchor="ctr" anchorCtr="0" compatLnSpc="1">
            <a:prstTxWarp prst="textNoShape">
              <a:avLst/>
            </a:prstTxWarp>
            <a:spAutoFit/>
          </a:bodyPr>
          <a:lstStyle/>
          <a:p>
            <a:endParaRPr lang="en-IN" sz="2553">
              <a:solidFill>
                <a:schemeClr val="bg1"/>
              </a:solidFill>
            </a:endParaRPr>
          </a:p>
        </p:txBody>
      </p:sp>
      <p:sp>
        <p:nvSpPr>
          <p:cNvPr id="16" name="TextBox 15">
            <a:extLst>
              <a:ext uri="{FF2B5EF4-FFF2-40B4-BE49-F238E27FC236}">
                <a16:creationId xmlns:a16="http://schemas.microsoft.com/office/drawing/2014/main" id="{46BCA331-029B-ECED-585D-1BF731F3185A}"/>
              </a:ext>
            </a:extLst>
          </p:cNvPr>
          <p:cNvSpPr txBox="1"/>
          <p:nvPr/>
        </p:nvSpPr>
        <p:spPr>
          <a:xfrm>
            <a:off x="135558" y="4759374"/>
            <a:ext cx="10790330" cy="1430905"/>
          </a:xfrm>
          <a:prstGeom prst="rect">
            <a:avLst/>
          </a:prstGeom>
          <a:noFill/>
        </p:spPr>
        <p:txBody>
          <a:bodyPr wrap="square">
            <a:spAutoFit/>
          </a:bodyPr>
          <a:lstStyle/>
          <a:p>
            <a:pPr algn="just">
              <a:lnSpc>
                <a:spcPct val="107000"/>
              </a:lnSpc>
              <a:spcAft>
                <a:spcPts val="1039"/>
              </a:spcAft>
            </a:pPr>
            <a:r>
              <a:rPr lang="en-GB" sz="2079" b="1" dirty="0">
                <a:solidFill>
                  <a:srgbClr val="FFFF00"/>
                </a:solidFill>
                <a:latin typeface="Tahoma" panose="020B0604030504040204" pitchFamily="34" charset="0"/>
                <a:ea typeface="Calibri" panose="020F0502020204030204" pitchFamily="34" charset="0"/>
                <a:cs typeface="Tahoma" panose="020B0604030504040204" pitchFamily="34" charset="0"/>
              </a:rPr>
              <a:t>Qn 4.</a:t>
            </a:r>
            <a:r>
              <a:rPr lang="en-GB" sz="2079" b="1" dirty="0">
                <a:solidFill>
                  <a:schemeClr val="bg1"/>
                </a:solidFill>
                <a:latin typeface="Tahoma" panose="020B0604030504040204" pitchFamily="34" charset="0"/>
                <a:ea typeface="Calibri" panose="020F0502020204030204" pitchFamily="34" charset="0"/>
                <a:cs typeface="Tahoma" panose="020B0604030504040204" pitchFamily="34" charset="0"/>
              </a:rPr>
              <a:t>	</a:t>
            </a: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A direct current is passing through a wire.  It is bent to form a coil of one turn.  	Now it is further bent to form a coil of two turns but at smaller radius.  The ration 	of the magnetic induction at the centre of this coil and at the centre of the coil of 	two turn is</a:t>
            </a:r>
            <a:endParaRPr lang="en-IN" sz="2079" dirty="0">
              <a:solidFill>
                <a:schemeClr val="bg1"/>
              </a:solidFill>
              <a:latin typeface="Tahoma" panose="020B0604030504040204" pitchFamily="34" charset="0"/>
              <a:ea typeface="Calibri" panose="020F050202020403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D6A8A38F-F0B8-B532-55D2-C9150918CD36}"/>
              </a:ext>
            </a:extLst>
          </p:cNvPr>
          <p:cNvSpPr txBox="1"/>
          <p:nvPr/>
        </p:nvSpPr>
        <p:spPr>
          <a:xfrm>
            <a:off x="1172890" y="6143907"/>
            <a:ext cx="8612465" cy="507062"/>
          </a:xfrm>
          <a:prstGeom prst="rect">
            <a:avLst/>
          </a:prstGeom>
          <a:noFill/>
        </p:spPr>
        <p:txBody>
          <a:bodyPr wrap="square">
            <a:spAutoFit/>
          </a:bodyPr>
          <a:lstStyle/>
          <a:p>
            <a:pPr marL="320019" algn="just">
              <a:lnSpc>
                <a:spcPct val="150000"/>
              </a:lnSpc>
              <a:spcAft>
                <a:spcPts val="1039"/>
              </a:spcAft>
            </a:pP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1. 1:4	         2. 4:1		3. 2:1		4. 1:1</a:t>
            </a:r>
            <a:endParaRPr lang="en-IN" sz="2079" dirty="0">
              <a:solidFill>
                <a:schemeClr val="bg1"/>
              </a:solidFill>
              <a:latin typeface="Tahoma" panose="020B060403050404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2573403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2200EF4-1D0D-A061-C26E-4FBC4E6891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1926854" cy="6840538"/>
          </a:xfrm>
          <a:prstGeom prst="rect">
            <a:avLst/>
          </a:prstGeom>
        </p:spPr>
      </p:pic>
      <p:sp>
        <p:nvSpPr>
          <p:cNvPr id="3" name="TextBox 2">
            <a:extLst>
              <a:ext uri="{FF2B5EF4-FFF2-40B4-BE49-F238E27FC236}">
                <a16:creationId xmlns:a16="http://schemas.microsoft.com/office/drawing/2014/main" id="{1D312B26-42E7-D7F8-05C6-B8CBDC1C937C}"/>
              </a:ext>
            </a:extLst>
          </p:cNvPr>
          <p:cNvSpPr txBox="1"/>
          <p:nvPr/>
        </p:nvSpPr>
        <p:spPr>
          <a:xfrm>
            <a:off x="593963" y="945422"/>
            <a:ext cx="9601200" cy="1088568"/>
          </a:xfrm>
          <a:prstGeom prst="rect">
            <a:avLst/>
          </a:prstGeom>
          <a:noFill/>
        </p:spPr>
        <p:txBody>
          <a:bodyPr wrap="square">
            <a:spAutoFit/>
          </a:bodyPr>
          <a:lstStyle/>
          <a:p>
            <a:pPr algn="just">
              <a:lnSpc>
                <a:spcPct val="107000"/>
              </a:lnSpc>
              <a:spcAft>
                <a:spcPts val="1039"/>
              </a:spcAft>
            </a:pPr>
            <a:r>
              <a:rPr lang="en-GB" sz="2079" b="1" dirty="0">
                <a:solidFill>
                  <a:srgbClr val="FFFF00"/>
                </a:solidFill>
                <a:latin typeface="Tahoma" panose="020B0604030504040204" pitchFamily="34" charset="0"/>
                <a:ea typeface="Calibri" panose="020F0502020204030204" pitchFamily="34" charset="0"/>
                <a:cs typeface="Tahoma" panose="020B0604030504040204" pitchFamily="34" charset="0"/>
              </a:rPr>
              <a:t>Qn 5 :</a:t>
            </a:r>
            <a:r>
              <a:rPr lang="en-GB" sz="2079" b="1" dirty="0">
                <a:solidFill>
                  <a:schemeClr val="bg1"/>
                </a:solidFill>
                <a:latin typeface="Tahoma" panose="020B0604030504040204" pitchFamily="34" charset="0"/>
                <a:ea typeface="Calibri" panose="020F0502020204030204" pitchFamily="34" charset="0"/>
                <a:cs typeface="Tahoma" panose="020B0604030504040204" pitchFamily="34" charset="0"/>
              </a:rPr>
              <a:t>	</a:t>
            </a: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A helium nucleus makes a full rotation in a circle of radius 0.8 metre in 	two seconds.  The value of the magnetic field B at the centre of the 	circle will be</a:t>
            </a:r>
            <a:endParaRPr lang="en-IN" sz="2079" dirty="0">
              <a:solidFill>
                <a:schemeClr val="bg1"/>
              </a:solidFill>
              <a:latin typeface="Tahoma" panose="020B0604030504040204" pitchFamily="34" charset="0"/>
              <a:ea typeface="Calibri" panose="020F0502020204030204" pitchFamily="34" charset="0"/>
              <a:cs typeface="Arial" panose="020B0604020202020204" pitchFamily="34" charset="0"/>
            </a:endParaRPr>
          </a:p>
        </p:txBody>
      </p:sp>
      <p:graphicFrame>
        <p:nvGraphicFramePr>
          <p:cNvPr id="4" name="Object 3">
            <a:extLst>
              <a:ext uri="{FF2B5EF4-FFF2-40B4-BE49-F238E27FC236}">
                <a16:creationId xmlns:a16="http://schemas.microsoft.com/office/drawing/2014/main" id="{3A7C469C-EEE7-FAE2-1816-D65351FBB7FE}"/>
              </a:ext>
            </a:extLst>
          </p:cNvPr>
          <p:cNvGraphicFramePr>
            <a:graphicFrameLocks noChangeAspect="1"/>
          </p:cNvGraphicFramePr>
          <p:nvPr>
            <p:extLst>
              <p:ext uri="{D42A27DB-BD31-4B8C-83A1-F6EECF244321}">
                <p14:modId xmlns:p14="http://schemas.microsoft.com/office/powerpoint/2010/main" val="1508194820"/>
              </p:ext>
            </p:extLst>
          </p:nvPr>
        </p:nvGraphicFramePr>
        <p:xfrm>
          <a:off x="2032851" y="2056473"/>
          <a:ext cx="593962" cy="695062"/>
        </p:xfrm>
        <a:graphic>
          <a:graphicData uri="http://schemas.openxmlformats.org/presentationml/2006/ole">
            <mc:AlternateContent xmlns:mc="http://schemas.openxmlformats.org/markup-compatibility/2006">
              <mc:Choice xmlns:v="urn:schemas-microsoft-com:vml" Requires="v">
                <p:oleObj name="Equation" r:id="rId3" imgW="291960" imgH="355320" progId="Equation.DSMT4">
                  <p:embed/>
                </p:oleObj>
              </mc:Choice>
              <mc:Fallback>
                <p:oleObj name="Equation" r:id="rId3" imgW="291960" imgH="355320" progId="Equation.DSMT4">
                  <p:embed/>
                  <p:pic>
                    <p:nvPicPr>
                      <p:cNvPr id="4" name="Object 3">
                        <a:extLst>
                          <a:ext uri="{FF2B5EF4-FFF2-40B4-BE49-F238E27FC236}">
                            <a16:creationId xmlns:a16="http://schemas.microsoft.com/office/drawing/2014/main" id="{3A7C469C-EEE7-FAE2-1816-D65351FBB7FE}"/>
                          </a:ext>
                        </a:extLst>
                      </p:cNvPr>
                      <p:cNvPicPr>
                        <a:picLocks noChangeAspect="1" noChangeArrowheads="1"/>
                      </p:cNvPicPr>
                      <p:nvPr/>
                    </p:nvPicPr>
                    <p:blipFill>
                      <a:blip r:embed="rId4"/>
                      <a:srcRect/>
                      <a:stretch>
                        <a:fillRect/>
                      </a:stretch>
                    </p:blipFill>
                    <p:spPr bwMode="auto">
                      <a:xfrm>
                        <a:off x="2032851" y="2056473"/>
                        <a:ext cx="593962" cy="695062"/>
                      </a:xfrm>
                      <a:prstGeom prst="rect">
                        <a:avLst/>
                      </a:prstGeom>
                      <a:noFill/>
                    </p:spPr>
                  </p:pic>
                </p:oleObj>
              </mc:Fallback>
            </mc:AlternateContent>
          </a:graphicData>
        </a:graphic>
      </p:graphicFrame>
      <p:graphicFrame>
        <p:nvGraphicFramePr>
          <p:cNvPr id="5" name="Object 4">
            <a:extLst>
              <a:ext uri="{FF2B5EF4-FFF2-40B4-BE49-F238E27FC236}">
                <a16:creationId xmlns:a16="http://schemas.microsoft.com/office/drawing/2014/main" id="{BB40835F-4FE0-7467-099A-1B366689A639}"/>
              </a:ext>
            </a:extLst>
          </p:cNvPr>
          <p:cNvGraphicFramePr>
            <a:graphicFrameLocks noChangeAspect="1"/>
          </p:cNvGraphicFramePr>
          <p:nvPr>
            <p:extLst>
              <p:ext uri="{D42A27DB-BD31-4B8C-83A1-F6EECF244321}">
                <p14:modId xmlns:p14="http://schemas.microsoft.com/office/powerpoint/2010/main" val="3581869445"/>
              </p:ext>
            </p:extLst>
          </p:nvPr>
        </p:nvGraphicFramePr>
        <p:xfrm>
          <a:off x="3563779" y="2084434"/>
          <a:ext cx="319668" cy="386266"/>
        </p:xfrm>
        <a:graphic>
          <a:graphicData uri="http://schemas.openxmlformats.org/presentationml/2006/ole">
            <mc:AlternateContent xmlns:mc="http://schemas.openxmlformats.org/markup-compatibility/2006">
              <mc:Choice xmlns:v="urn:schemas-microsoft-com:vml" Requires="v">
                <p:oleObj r:id="rId5" imgW="152202" imgH="177569" progId="Equation.DSMT4">
                  <p:embed/>
                </p:oleObj>
              </mc:Choice>
              <mc:Fallback>
                <p:oleObj r:id="rId5" imgW="152202" imgH="177569" progId="Equation.DSMT4">
                  <p:embed/>
                  <p:pic>
                    <p:nvPicPr>
                      <p:cNvPr id="5" name="Object 4">
                        <a:extLst>
                          <a:ext uri="{FF2B5EF4-FFF2-40B4-BE49-F238E27FC236}">
                            <a16:creationId xmlns:a16="http://schemas.microsoft.com/office/drawing/2014/main" id="{BB40835F-4FE0-7467-099A-1B366689A63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63779" y="2084434"/>
                        <a:ext cx="319668" cy="386266"/>
                      </a:xfrm>
                      <a:prstGeom prst="rect">
                        <a:avLst/>
                      </a:prstGeom>
                      <a:noFill/>
                    </p:spPr>
                  </p:pic>
                </p:oleObj>
              </mc:Fallback>
            </mc:AlternateContent>
          </a:graphicData>
        </a:graphic>
      </p:graphicFrame>
      <p:graphicFrame>
        <p:nvGraphicFramePr>
          <p:cNvPr id="6" name="Object 5">
            <a:extLst>
              <a:ext uri="{FF2B5EF4-FFF2-40B4-BE49-F238E27FC236}">
                <a16:creationId xmlns:a16="http://schemas.microsoft.com/office/drawing/2014/main" id="{19765794-E67B-E3F3-EFA0-CFA22AB20E5C}"/>
              </a:ext>
            </a:extLst>
          </p:cNvPr>
          <p:cNvGraphicFramePr>
            <a:graphicFrameLocks noChangeAspect="1"/>
          </p:cNvGraphicFramePr>
          <p:nvPr>
            <p:extLst>
              <p:ext uri="{D42A27DB-BD31-4B8C-83A1-F6EECF244321}">
                <p14:modId xmlns:p14="http://schemas.microsoft.com/office/powerpoint/2010/main" val="1349375767"/>
              </p:ext>
            </p:extLst>
          </p:nvPr>
        </p:nvGraphicFramePr>
        <p:xfrm>
          <a:off x="5680803" y="2084437"/>
          <a:ext cx="418662" cy="505883"/>
        </p:xfrm>
        <a:graphic>
          <a:graphicData uri="http://schemas.openxmlformats.org/presentationml/2006/ole">
            <mc:AlternateContent xmlns:mc="http://schemas.openxmlformats.org/markup-compatibility/2006">
              <mc:Choice xmlns:v="urn:schemas-microsoft-com:vml" Requires="v">
                <p:oleObj r:id="rId7" imgW="152202" imgH="177569" progId="Equation.DSMT4">
                  <p:embed/>
                </p:oleObj>
              </mc:Choice>
              <mc:Fallback>
                <p:oleObj r:id="rId7" imgW="152202" imgH="177569" progId="Equation.DSMT4">
                  <p:embed/>
                  <p:pic>
                    <p:nvPicPr>
                      <p:cNvPr id="6" name="Object 5">
                        <a:extLst>
                          <a:ext uri="{FF2B5EF4-FFF2-40B4-BE49-F238E27FC236}">
                            <a16:creationId xmlns:a16="http://schemas.microsoft.com/office/drawing/2014/main" id="{19765794-E67B-E3F3-EFA0-CFA22AB20E5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80803" y="2084437"/>
                        <a:ext cx="418662" cy="505883"/>
                      </a:xfrm>
                      <a:prstGeom prst="rect">
                        <a:avLst/>
                      </a:prstGeom>
                      <a:noFill/>
                    </p:spPr>
                  </p:pic>
                </p:oleObj>
              </mc:Fallback>
            </mc:AlternateContent>
          </a:graphicData>
        </a:graphic>
      </p:graphicFrame>
      <p:graphicFrame>
        <p:nvGraphicFramePr>
          <p:cNvPr id="7" name="Object 6">
            <a:extLst>
              <a:ext uri="{FF2B5EF4-FFF2-40B4-BE49-F238E27FC236}">
                <a16:creationId xmlns:a16="http://schemas.microsoft.com/office/drawing/2014/main" id="{19D53A32-0250-A15B-6601-542AF3B43443}"/>
              </a:ext>
            </a:extLst>
          </p:cNvPr>
          <p:cNvGraphicFramePr>
            <a:graphicFrameLocks noChangeAspect="1"/>
          </p:cNvGraphicFramePr>
          <p:nvPr>
            <p:extLst>
              <p:ext uri="{D42A27DB-BD31-4B8C-83A1-F6EECF244321}">
                <p14:modId xmlns:p14="http://schemas.microsoft.com/office/powerpoint/2010/main" val="3549317020"/>
              </p:ext>
            </p:extLst>
          </p:nvPr>
        </p:nvGraphicFramePr>
        <p:xfrm>
          <a:off x="7744559" y="2035456"/>
          <a:ext cx="857713" cy="737096"/>
        </p:xfrm>
        <a:graphic>
          <a:graphicData uri="http://schemas.openxmlformats.org/presentationml/2006/ole">
            <mc:AlternateContent xmlns:mc="http://schemas.openxmlformats.org/markup-compatibility/2006">
              <mc:Choice xmlns:v="urn:schemas-microsoft-com:vml" Requires="v">
                <p:oleObj name="Equation" r:id="rId8" imgW="406080" imgH="355320" progId="Equation.DSMT4">
                  <p:embed/>
                </p:oleObj>
              </mc:Choice>
              <mc:Fallback>
                <p:oleObj name="Equation" r:id="rId8" imgW="406080" imgH="355320" progId="Equation.DSMT4">
                  <p:embed/>
                  <p:pic>
                    <p:nvPicPr>
                      <p:cNvPr id="7" name="Object 6">
                        <a:extLst>
                          <a:ext uri="{FF2B5EF4-FFF2-40B4-BE49-F238E27FC236}">
                            <a16:creationId xmlns:a16="http://schemas.microsoft.com/office/drawing/2014/main" id="{19D53A32-0250-A15B-6601-542AF3B43443}"/>
                          </a:ext>
                        </a:extLst>
                      </p:cNvPr>
                      <p:cNvPicPr>
                        <a:picLocks noChangeAspect="1" noChangeArrowheads="1"/>
                      </p:cNvPicPr>
                      <p:nvPr/>
                    </p:nvPicPr>
                    <p:blipFill>
                      <a:blip r:embed="rId9"/>
                      <a:srcRect/>
                      <a:stretch>
                        <a:fillRect/>
                      </a:stretch>
                    </p:blipFill>
                    <p:spPr bwMode="auto">
                      <a:xfrm>
                        <a:off x="7744559" y="2035456"/>
                        <a:ext cx="857713" cy="737096"/>
                      </a:xfrm>
                      <a:prstGeom prst="rect">
                        <a:avLst/>
                      </a:prstGeom>
                      <a:noFill/>
                    </p:spPr>
                  </p:pic>
                </p:oleObj>
              </mc:Fallback>
            </mc:AlternateContent>
          </a:graphicData>
        </a:graphic>
      </p:graphicFrame>
      <p:sp>
        <p:nvSpPr>
          <p:cNvPr id="8" name="Rectangle 5">
            <a:extLst>
              <a:ext uri="{FF2B5EF4-FFF2-40B4-BE49-F238E27FC236}">
                <a16:creationId xmlns:a16="http://schemas.microsoft.com/office/drawing/2014/main" id="{FB7A77BF-399A-3BDB-DFEB-381205344D37}"/>
              </a:ext>
            </a:extLst>
          </p:cNvPr>
          <p:cNvSpPr>
            <a:spLocks noChangeArrowheads="1"/>
          </p:cNvSpPr>
          <p:nvPr/>
        </p:nvSpPr>
        <p:spPr bwMode="auto">
          <a:xfrm>
            <a:off x="1619821" y="2229521"/>
            <a:ext cx="413030" cy="299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8793" tIns="59396" rIns="118793" bIns="59396" numCol="1" anchor="ctr" anchorCtr="0" compatLnSpc="1">
            <a:prstTxWarp prst="textNoShape">
              <a:avLst/>
            </a:prstTxWarp>
            <a:spAutoFit/>
          </a:bodyPr>
          <a:lstStyle/>
          <a:p>
            <a:pPr algn="justLow" defTabSz="1187700" eaLnBrk="0" fontAlgn="base" hangingPunct="0">
              <a:spcBef>
                <a:spcPct val="0"/>
              </a:spcBef>
              <a:spcAft>
                <a:spcPct val="0"/>
              </a:spcAft>
            </a:pPr>
            <a:r>
              <a:rPr lang="en-GB" altLang="en-US" sz="1169" dirty="0">
                <a:solidFill>
                  <a:schemeClr val="bg1"/>
                </a:solidFill>
                <a:latin typeface="Tahoma" panose="020B0604030504040204" pitchFamily="34" charset="0"/>
                <a:ea typeface="Calibri" panose="020F0502020204030204" pitchFamily="34" charset="0"/>
                <a:cs typeface="Tahoma" panose="020B0604030504040204" pitchFamily="34" charset="0"/>
              </a:rPr>
              <a:t>1. </a:t>
            </a:r>
            <a:endParaRPr lang="en-GB" altLang="en-US" sz="2338" dirty="0">
              <a:solidFill>
                <a:schemeClr val="bg1"/>
              </a:solidFill>
              <a:latin typeface="Arial" panose="020B0604020202020204" pitchFamily="34" charset="0"/>
            </a:endParaRPr>
          </a:p>
        </p:txBody>
      </p:sp>
      <p:sp>
        <p:nvSpPr>
          <p:cNvPr id="9" name="Rectangle 6">
            <a:extLst>
              <a:ext uri="{FF2B5EF4-FFF2-40B4-BE49-F238E27FC236}">
                <a16:creationId xmlns:a16="http://schemas.microsoft.com/office/drawing/2014/main" id="{F8B37DA4-8F26-13DC-763C-F271CAE37C0A}"/>
              </a:ext>
            </a:extLst>
          </p:cNvPr>
          <p:cNvSpPr>
            <a:spLocks noChangeArrowheads="1"/>
          </p:cNvSpPr>
          <p:nvPr/>
        </p:nvSpPr>
        <p:spPr bwMode="auto">
          <a:xfrm>
            <a:off x="1622521" y="2151647"/>
            <a:ext cx="2413187" cy="4038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18793" tIns="59396" rIns="118793" bIns="59396" numCol="1" anchor="ctr" anchorCtr="0" compatLnSpc="1">
            <a:prstTxWarp prst="textNoShape">
              <a:avLst/>
            </a:prstTxWarp>
            <a:spAutoFit/>
          </a:bodyPr>
          <a:lstStyle/>
          <a:p>
            <a:pPr algn="justLow" defTabSz="1187700" eaLnBrk="0" fontAlgn="base" hangingPunct="0">
              <a:spcBef>
                <a:spcPct val="0"/>
              </a:spcBef>
              <a:spcAft>
                <a:spcPct val="0"/>
              </a:spcAft>
            </a:pPr>
            <a:r>
              <a:rPr lang="en-US" altLang="en-US" sz="1169" dirty="0">
                <a:solidFill>
                  <a:schemeClr val="bg1"/>
                </a:solidFill>
                <a:latin typeface="Tahoma" panose="020B0604030504040204" pitchFamily="34" charset="0"/>
                <a:ea typeface="Calibri" panose="020F0502020204030204" pitchFamily="34" charset="0"/>
                <a:cs typeface="Tahoma" panose="020B0604030504040204" pitchFamily="34" charset="0"/>
              </a:rPr>
              <a:t>	      2. </a:t>
            </a:r>
            <a:r>
              <a:rPr lang="en-US" altLang="en-US" sz="1819" dirty="0">
                <a:solidFill>
                  <a:schemeClr val="bg1"/>
                </a:solidFill>
                <a:latin typeface="Tahoma" panose="020B0604030504040204" pitchFamily="34" charset="0"/>
                <a:ea typeface="Calibri" panose="020F0502020204030204" pitchFamily="34" charset="0"/>
                <a:cs typeface="Tahoma" panose="020B0604030504040204" pitchFamily="34" charset="0"/>
              </a:rPr>
              <a:t>10</a:t>
            </a:r>
            <a:r>
              <a:rPr lang="en-US" altLang="en-US" sz="1819" baseline="30000" dirty="0">
                <a:solidFill>
                  <a:schemeClr val="bg1"/>
                </a:solidFill>
                <a:latin typeface="Tahoma" panose="020B0604030504040204" pitchFamily="34" charset="0"/>
                <a:ea typeface="Calibri" panose="020F0502020204030204" pitchFamily="34" charset="0"/>
                <a:cs typeface="Tahoma" panose="020B0604030504040204" pitchFamily="34" charset="0"/>
              </a:rPr>
              <a:t>-19</a:t>
            </a:r>
            <a:r>
              <a:rPr lang="en-US" altLang="en-US" sz="1169" dirty="0">
                <a:solidFill>
                  <a:schemeClr val="bg1"/>
                </a:solidFill>
                <a:latin typeface="Tahoma" panose="020B0604030504040204" pitchFamily="34" charset="0"/>
                <a:ea typeface="Calibri" panose="020F0502020204030204" pitchFamily="34" charset="0"/>
                <a:cs typeface="Tahoma" panose="020B0604030504040204" pitchFamily="34" charset="0"/>
              </a:rPr>
              <a:t> </a:t>
            </a:r>
            <a:endParaRPr lang="en-US" altLang="en-US" sz="2338" dirty="0">
              <a:solidFill>
                <a:schemeClr val="bg1"/>
              </a:solidFill>
              <a:latin typeface="Arial" panose="020B0604020202020204" pitchFamily="34" charset="0"/>
            </a:endParaRPr>
          </a:p>
        </p:txBody>
      </p:sp>
      <p:sp>
        <p:nvSpPr>
          <p:cNvPr id="10" name="Rectangle 7">
            <a:extLst>
              <a:ext uri="{FF2B5EF4-FFF2-40B4-BE49-F238E27FC236}">
                <a16:creationId xmlns:a16="http://schemas.microsoft.com/office/drawing/2014/main" id="{0A5EA4A6-0559-4273-22A3-B738E885E3F7}"/>
              </a:ext>
            </a:extLst>
          </p:cNvPr>
          <p:cNvSpPr>
            <a:spLocks noChangeArrowheads="1"/>
          </p:cNvSpPr>
          <p:nvPr/>
        </p:nvSpPr>
        <p:spPr bwMode="auto">
          <a:xfrm>
            <a:off x="4863815" y="2138297"/>
            <a:ext cx="1171251" cy="3598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8793" tIns="59396" rIns="118793" bIns="59396" numCol="1" anchor="ctr" anchorCtr="0" compatLnSpc="1">
            <a:prstTxWarp prst="textNoShape">
              <a:avLst/>
            </a:prstTxWarp>
            <a:spAutoFit/>
          </a:bodyPr>
          <a:lstStyle/>
          <a:p>
            <a:pPr algn="justLow" defTabSz="1187700" eaLnBrk="0" fontAlgn="base" hangingPunct="0">
              <a:spcBef>
                <a:spcPct val="0"/>
              </a:spcBef>
              <a:spcAft>
                <a:spcPct val="0"/>
              </a:spcAft>
            </a:pPr>
            <a:r>
              <a:rPr lang="en-US" altLang="en-US" sz="1169" dirty="0">
                <a:solidFill>
                  <a:schemeClr val="bg1"/>
                </a:solidFill>
                <a:latin typeface="Tahoma" panose="020B0604030504040204" pitchFamily="34" charset="0"/>
                <a:ea typeface="Calibri" panose="020F0502020204030204" pitchFamily="34" charset="0"/>
                <a:cs typeface="Tahoma" panose="020B0604030504040204" pitchFamily="34" charset="0"/>
              </a:rPr>
              <a:t>   3. </a:t>
            </a:r>
            <a:r>
              <a:rPr lang="en-US" altLang="en-US" sz="1559" dirty="0">
                <a:solidFill>
                  <a:schemeClr val="bg1"/>
                </a:solidFill>
                <a:latin typeface="Tahoma" panose="020B0604030504040204" pitchFamily="34" charset="0"/>
                <a:ea typeface="Calibri" panose="020F0502020204030204" pitchFamily="34" charset="0"/>
                <a:cs typeface="Tahoma" panose="020B0604030504040204" pitchFamily="34" charset="0"/>
              </a:rPr>
              <a:t>2x10</a:t>
            </a:r>
            <a:r>
              <a:rPr lang="en-US" altLang="en-US" sz="1559" baseline="30000" dirty="0">
                <a:solidFill>
                  <a:schemeClr val="bg1"/>
                </a:solidFill>
                <a:latin typeface="Tahoma" panose="020B0604030504040204" pitchFamily="34" charset="0"/>
                <a:ea typeface="Calibri" panose="020F0502020204030204" pitchFamily="34" charset="0"/>
                <a:cs typeface="Tahoma" panose="020B0604030504040204" pitchFamily="34" charset="0"/>
              </a:rPr>
              <a:t>-10</a:t>
            </a:r>
            <a:endParaRPr lang="en-US" altLang="en-US" sz="2338" dirty="0">
              <a:solidFill>
                <a:schemeClr val="bg1"/>
              </a:solidFill>
              <a:latin typeface="Arial" panose="020B0604020202020204" pitchFamily="34" charset="0"/>
            </a:endParaRPr>
          </a:p>
        </p:txBody>
      </p:sp>
      <p:sp>
        <p:nvSpPr>
          <p:cNvPr id="12" name="Rectangle 9">
            <a:extLst>
              <a:ext uri="{FF2B5EF4-FFF2-40B4-BE49-F238E27FC236}">
                <a16:creationId xmlns:a16="http://schemas.microsoft.com/office/drawing/2014/main" id="{9F347319-E025-2D33-87A9-C79093469D99}"/>
              </a:ext>
            </a:extLst>
          </p:cNvPr>
          <p:cNvSpPr>
            <a:spLocks noChangeArrowheads="1"/>
          </p:cNvSpPr>
          <p:nvPr/>
        </p:nvSpPr>
        <p:spPr bwMode="auto">
          <a:xfrm>
            <a:off x="1484911" y="3658834"/>
            <a:ext cx="239971" cy="5128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8793" tIns="59396" rIns="118793" bIns="59396" numCol="1" anchor="ctr" anchorCtr="0" compatLnSpc="1">
            <a:prstTxWarp prst="textNoShape">
              <a:avLst/>
            </a:prstTxWarp>
            <a:spAutoFit/>
          </a:bodyPr>
          <a:lstStyle/>
          <a:p>
            <a:endParaRPr lang="en-IN" sz="2553">
              <a:solidFill>
                <a:schemeClr val="bg1"/>
              </a:solidFill>
            </a:endParaRPr>
          </a:p>
        </p:txBody>
      </p:sp>
      <p:sp>
        <p:nvSpPr>
          <p:cNvPr id="13" name="Rectangle 5">
            <a:extLst>
              <a:ext uri="{FF2B5EF4-FFF2-40B4-BE49-F238E27FC236}">
                <a16:creationId xmlns:a16="http://schemas.microsoft.com/office/drawing/2014/main" id="{63DC0E5B-1772-03E1-AED1-553C69E28560}"/>
              </a:ext>
            </a:extLst>
          </p:cNvPr>
          <p:cNvSpPr>
            <a:spLocks noChangeArrowheads="1"/>
          </p:cNvSpPr>
          <p:nvPr/>
        </p:nvSpPr>
        <p:spPr bwMode="auto">
          <a:xfrm>
            <a:off x="7304944" y="2198314"/>
            <a:ext cx="413030" cy="299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8793" tIns="59396" rIns="118793" bIns="59396" numCol="1" anchor="ctr" anchorCtr="0" compatLnSpc="1">
            <a:prstTxWarp prst="textNoShape">
              <a:avLst/>
            </a:prstTxWarp>
            <a:spAutoFit/>
          </a:bodyPr>
          <a:lstStyle/>
          <a:p>
            <a:pPr algn="justLow" defTabSz="1187700" eaLnBrk="0" fontAlgn="base" hangingPunct="0">
              <a:spcBef>
                <a:spcPct val="0"/>
              </a:spcBef>
              <a:spcAft>
                <a:spcPct val="0"/>
              </a:spcAft>
            </a:pPr>
            <a:r>
              <a:rPr lang="en-GB" altLang="en-US" sz="1169" dirty="0">
                <a:solidFill>
                  <a:schemeClr val="bg1"/>
                </a:solidFill>
                <a:latin typeface="Tahoma" panose="020B0604030504040204" pitchFamily="34" charset="0"/>
                <a:ea typeface="Calibri" panose="020F0502020204030204" pitchFamily="34" charset="0"/>
                <a:cs typeface="Tahoma" panose="020B0604030504040204" pitchFamily="34" charset="0"/>
              </a:rPr>
              <a:t>4. </a:t>
            </a:r>
            <a:endParaRPr lang="en-GB" altLang="en-US" sz="2338" dirty="0">
              <a:solidFill>
                <a:schemeClr val="bg1"/>
              </a:solidFill>
              <a:latin typeface="Arial" panose="020B0604020202020204" pitchFamily="34" charset="0"/>
            </a:endParaRPr>
          </a:p>
        </p:txBody>
      </p:sp>
      <p:sp>
        <p:nvSpPr>
          <p:cNvPr id="14" name="TextBox 13">
            <a:extLst>
              <a:ext uri="{FF2B5EF4-FFF2-40B4-BE49-F238E27FC236}">
                <a16:creationId xmlns:a16="http://schemas.microsoft.com/office/drawing/2014/main" id="{7FA4732D-9F70-6B29-22A3-C0171FB766C0}"/>
              </a:ext>
            </a:extLst>
          </p:cNvPr>
          <p:cNvSpPr txBox="1"/>
          <p:nvPr/>
        </p:nvSpPr>
        <p:spPr>
          <a:xfrm>
            <a:off x="593963" y="3067264"/>
            <a:ext cx="8622268" cy="403893"/>
          </a:xfrm>
          <a:prstGeom prst="rect">
            <a:avLst/>
          </a:prstGeom>
          <a:noFill/>
        </p:spPr>
        <p:txBody>
          <a:bodyPr wrap="square">
            <a:spAutoFit/>
          </a:bodyPr>
          <a:lstStyle/>
          <a:p>
            <a:pPr algn="just">
              <a:lnSpc>
                <a:spcPct val="107000"/>
              </a:lnSpc>
              <a:spcAft>
                <a:spcPts val="1039"/>
              </a:spcAft>
            </a:pPr>
            <a:r>
              <a:rPr lang="en-GB" sz="2079" b="1" dirty="0">
                <a:solidFill>
                  <a:srgbClr val="FFFF00"/>
                </a:solidFill>
                <a:latin typeface="Tahoma" panose="020B0604030504040204" pitchFamily="34" charset="0"/>
                <a:ea typeface="Calibri" panose="020F0502020204030204" pitchFamily="34" charset="0"/>
                <a:cs typeface="Tahoma" panose="020B0604030504040204" pitchFamily="34" charset="0"/>
              </a:rPr>
              <a:t>Qn. 6 : </a:t>
            </a: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The magnetic induction at the centre Q in the figure shown is</a:t>
            </a:r>
            <a:endParaRPr lang="en-IN" sz="2079" dirty="0">
              <a:solidFill>
                <a:schemeClr val="bg1"/>
              </a:solidFill>
              <a:latin typeface="Tahoma" panose="020B0604030504040204" pitchFamily="34" charset="0"/>
              <a:ea typeface="Calibri" panose="020F0502020204030204" pitchFamily="34" charset="0"/>
              <a:cs typeface="Arial" panose="020B0604020202020204" pitchFamily="34" charset="0"/>
            </a:endParaRPr>
          </a:p>
        </p:txBody>
      </p:sp>
      <p:pic>
        <p:nvPicPr>
          <p:cNvPr id="15" name="Picture 14">
            <a:extLst>
              <a:ext uri="{FF2B5EF4-FFF2-40B4-BE49-F238E27FC236}">
                <a16:creationId xmlns:a16="http://schemas.microsoft.com/office/drawing/2014/main" id="{4A803A0A-EAAA-6789-A5FC-E348D24FE509}"/>
              </a:ext>
            </a:extLst>
          </p:cNvPr>
          <p:cNvPicPr>
            <a:picLocks noChangeAspect="1"/>
          </p:cNvPicPr>
          <p:nvPr/>
        </p:nvPicPr>
        <p:blipFill>
          <a:blip r:embed="rId10">
            <a:extLst>
              <a:ext uri="{BEBA8EAE-BF5A-486C-A8C5-ECC9F3942E4B}">
                <a14:imgProps xmlns:a14="http://schemas.microsoft.com/office/drawing/2010/main">
                  <a14:imgLayer r:embed="rId11">
                    <a14:imgEffect>
                      <a14:saturation sat="400000"/>
                    </a14:imgEffect>
                  </a14:imgLayer>
                </a14:imgProps>
              </a:ext>
            </a:extLst>
          </a:blip>
          <a:stretch>
            <a:fillRect/>
          </a:stretch>
        </p:blipFill>
        <p:spPr>
          <a:xfrm>
            <a:off x="3653287" y="3494211"/>
            <a:ext cx="2446178" cy="1556001"/>
          </a:xfrm>
          <a:prstGeom prst="rect">
            <a:avLst/>
          </a:prstGeom>
        </p:spPr>
      </p:pic>
      <p:sp>
        <p:nvSpPr>
          <p:cNvPr id="11" name="TextBox 10">
            <a:extLst>
              <a:ext uri="{FF2B5EF4-FFF2-40B4-BE49-F238E27FC236}">
                <a16:creationId xmlns:a16="http://schemas.microsoft.com/office/drawing/2014/main" id="{4F803002-B778-072F-255E-1E3D39A1A565}"/>
              </a:ext>
            </a:extLst>
          </p:cNvPr>
          <p:cNvSpPr txBox="1"/>
          <p:nvPr/>
        </p:nvSpPr>
        <p:spPr>
          <a:xfrm>
            <a:off x="1215231" y="5172869"/>
            <a:ext cx="9601200" cy="394723"/>
          </a:xfrm>
          <a:prstGeom prst="rect">
            <a:avLst/>
          </a:prstGeom>
          <a:noFill/>
        </p:spPr>
        <p:txBody>
          <a:bodyPr wrap="square" rtlCol="0">
            <a:spAutoFit/>
          </a:bodyPr>
          <a:lstStyle/>
          <a:p>
            <a:r>
              <a:rPr lang="en-US" dirty="0">
                <a:solidFill>
                  <a:schemeClr val="bg1"/>
                </a:solidFill>
              </a:rPr>
              <a:t>1.			2.			3.		4. </a:t>
            </a:r>
            <a:endParaRPr lang="en-IN" dirty="0">
              <a:solidFill>
                <a:schemeClr val="bg1"/>
              </a:solidFill>
            </a:endParaRPr>
          </a:p>
        </p:txBody>
      </p:sp>
      <p:graphicFrame>
        <p:nvGraphicFramePr>
          <p:cNvPr id="18" name="Object 17">
            <a:extLst>
              <a:ext uri="{FF2B5EF4-FFF2-40B4-BE49-F238E27FC236}">
                <a16:creationId xmlns:a16="http://schemas.microsoft.com/office/drawing/2014/main" id="{A7900AA6-6904-7DCF-BA27-3443E709438A}"/>
              </a:ext>
            </a:extLst>
          </p:cNvPr>
          <p:cNvGraphicFramePr>
            <a:graphicFrameLocks noChangeAspect="1"/>
          </p:cNvGraphicFramePr>
          <p:nvPr>
            <p:extLst>
              <p:ext uri="{D42A27DB-BD31-4B8C-83A1-F6EECF244321}">
                <p14:modId xmlns:p14="http://schemas.microsoft.com/office/powerpoint/2010/main" val="1365381384"/>
              </p:ext>
            </p:extLst>
          </p:nvPr>
        </p:nvGraphicFramePr>
        <p:xfrm>
          <a:off x="1578781" y="5033023"/>
          <a:ext cx="1502101" cy="781734"/>
        </p:xfrm>
        <a:graphic>
          <a:graphicData uri="http://schemas.openxmlformats.org/presentationml/2006/ole">
            <mc:AlternateContent xmlns:mc="http://schemas.openxmlformats.org/markup-compatibility/2006">
              <mc:Choice xmlns:v="urn:schemas-microsoft-com:vml" Requires="v">
                <p:oleObj name="Equation" r:id="rId12" imgW="893579" imgH="465695" progId="Equation.DSMT4">
                  <p:embed/>
                </p:oleObj>
              </mc:Choice>
              <mc:Fallback>
                <p:oleObj name="Equation" r:id="rId12" imgW="893579" imgH="465695" progId="Equation.DSMT4">
                  <p:embed/>
                  <p:pic>
                    <p:nvPicPr>
                      <p:cNvPr id="0" name=""/>
                      <p:cNvPicPr/>
                      <p:nvPr/>
                    </p:nvPicPr>
                    <p:blipFill>
                      <a:blip r:embed="rId13"/>
                      <a:stretch>
                        <a:fillRect/>
                      </a:stretch>
                    </p:blipFill>
                    <p:spPr>
                      <a:xfrm>
                        <a:off x="1578781" y="5033023"/>
                        <a:ext cx="1502101" cy="781734"/>
                      </a:xfrm>
                      <a:prstGeom prst="rect">
                        <a:avLst/>
                      </a:prstGeom>
                    </p:spPr>
                  </p:pic>
                </p:oleObj>
              </mc:Fallback>
            </mc:AlternateContent>
          </a:graphicData>
        </a:graphic>
      </p:graphicFrame>
      <p:graphicFrame>
        <p:nvGraphicFramePr>
          <p:cNvPr id="19" name="Object 18">
            <a:extLst>
              <a:ext uri="{FF2B5EF4-FFF2-40B4-BE49-F238E27FC236}">
                <a16:creationId xmlns:a16="http://schemas.microsoft.com/office/drawing/2014/main" id="{A147D3AF-566B-6B1B-817F-07EC0FDBDEB4}"/>
              </a:ext>
            </a:extLst>
          </p:cNvPr>
          <p:cNvGraphicFramePr>
            <a:graphicFrameLocks noChangeAspect="1"/>
          </p:cNvGraphicFramePr>
          <p:nvPr>
            <p:extLst>
              <p:ext uri="{D42A27DB-BD31-4B8C-83A1-F6EECF244321}">
                <p14:modId xmlns:p14="http://schemas.microsoft.com/office/powerpoint/2010/main" val="4139441488"/>
              </p:ext>
            </p:extLst>
          </p:nvPr>
        </p:nvGraphicFramePr>
        <p:xfrm>
          <a:off x="4589611" y="5098156"/>
          <a:ext cx="1365101" cy="710436"/>
        </p:xfrm>
        <a:graphic>
          <a:graphicData uri="http://schemas.openxmlformats.org/presentationml/2006/ole">
            <mc:AlternateContent xmlns:mc="http://schemas.openxmlformats.org/markup-compatibility/2006">
              <mc:Choice xmlns:v="urn:schemas-microsoft-com:vml" Requires="v">
                <p:oleObj name="Equation" r:id="rId14" imgW="893579" imgH="465695" progId="Equation.DSMT4">
                  <p:embed/>
                </p:oleObj>
              </mc:Choice>
              <mc:Fallback>
                <p:oleObj name="Equation" r:id="rId14" imgW="893579" imgH="465695" progId="Equation.DSMT4">
                  <p:embed/>
                  <p:pic>
                    <p:nvPicPr>
                      <p:cNvPr id="0" name=""/>
                      <p:cNvPicPr/>
                      <p:nvPr/>
                    </p:nvPicPr>
                    <p:blipFill>
                      <a:blip r:embed="rId15"/>
                      <a:stretch>
                        <a:fillRect/>
                      </a:stretch>
                    </p:blipFill>
                    <p:spPr>
                      <a:xfrm>
                        <a:off x="4589611" y="5098156"/>
                        <a:ext cx="1365101" cy="710436"/>
                      </a:xfrm>
                      <a:prstGeom prst="rect">
                        <a:avLst/>
                      </a:prstGeom>
                    </p:spPr>
                  </p:pic>
                </p:oleObj>
              </mc:Fallback>
            </mc:AlternateContent>
          </a:graphicData>
        </a:graphic>
      </p:graphicFrame>
      <p:graphicFrame>
        <p:nvGraphicFramePr>
          <p:cNvPr id="20" name="Object 19">
            <a:extLst>
              <a:ext uri="{FF2B5EF4-FFF2-40B4-BE49-F238E27FC236}">
                <a16:creationId xmlns:a16="http://schemas.microsoft.com/office/drawing/2014/main" id="{2136912E-E4FA-68A2-D593-85D975679666}"/>
              </a:ext>
            </a:extLst>
          </p:cNvPr>
          <p:cNvGraphicFramePr>
            <a:graphicFrameLocks noChangeAspect="1"/>
          </p:cNvGraphicFramePr>
          <p:nvPr>
            <p:extLst>
              <p:ext uri="{D42A27DB-BD31-4B8C-83A1-F6EECF244321}">
                <p14:modId xmlns:p14="http://schemas.microsoft.com/office/powerpoint/2010/main" val="1062282626"/>
              </p:ext>
            </p:extLst>
          </p:nvPr>
        </p:nvGraphicFramePr>
        <p:xfrm>
          <a:off x="7637543" y="5092673"/>
          <a:ext cx="1365100" cy="662434"/>
        </p:xfrm>
        <a:graphic>
          <a:graphicData uri="http://schemas.openxmlformats.org/presentationml/2006/ole">
            <mc:AlternateContent xmlns:mc="http://schemas.openxmlformats.org/markup-compatibility/2006">
              <mc:Choice xmlns:v="urn:schemas-microsoft-com:vml" Requires="v">
                <p:oleObj name="Equation" r:id="rId16" imgW="807865" imgH="392018" progId="Equation.DSMT4">
                  <p:embed/>
                </p:oleObj>
              </mc:Choice>
              <mc:Fallback>
                <p:oleObj name="Equation" r:id="rId16" imgW="807865" imgH="392018" progId="Equation.DSMT4">
                  <p:embed/>
                  <p:pic>
                    <p:nvPicPr>
                      <p:cNvPr id="0" name=""/>
                      <p:cNvPicPr/>
                      <p:nvPr/>
                    </p:nvPicPr>
                    <p:blipFill>
                      <a:blip r:embed="rId17"/>
                      <a:stretch>
                        <a:fillRect/>
                      </a:stretch>
                    </p:blipFill>
                    <p:spPr>
                      <a:xfrm>
                        <a:off x="7637543" y="5092673"/>
                        <a:ext cx="1365100" cy="662434"/>
                      </a:xfrm>
                      <a:prstGeom prst="rect">
                        <a:avLst/>
                      </a:prstGeom>
                    </p:spPr>
                  </p:pic>
                </p:oleObj>
              </mc:Fallback>
            </mc:AlternateContent>
          </a:graphicData>
        </a:graphic>
      </p:graphicFrame>
      <p:graphicFrame>
        <p:nvGraphicFramePr>
          <p:cNvPr id="21" name="Object 20">
            <a:extLst>
              <a:ext uri="{FF2B5EF4-FFF2-40B4-BE49-F238E27FC236}">
                <a16:creationId xmlns:a16="http://schemas.microsoft.com/office/drawing/2014/main" id="{E063DAFA-BDE0-262B-3EA2-C12CC282939E}"/>
              </a:ext>
            </a:extLst>
          </p:cNvPr>
          <p:cNvGraphicFramePr>
            <a:graphicFrameLocks noChangeAspect="1"/>
          </p:cNvGraphicFramePr>
          <p:nvPr>
            <p:extLst>
              <p:ext uri="{D42A27DB-BD31-4B8C-83A1-F6EECF244321}">
                <p14:modId xmlns:p14="http://schemas.microsoft.com/office/powerpoint/2010/main" val="3082577090"/>
              </p:ext>
            </p:extLst>
          </p:nvPr>
        </p:nvGraphicFramePr>
        <p:xfrm>
          <a:off x="9647665" y="5102923"/>
          <a:ext cx="1365100" cy="652184"/>
        </p:xfrm>
        <a:graphic>
          <a:graphicData uri="http://schemas.openxmlformats.org/presentationml/2006/ole">
            <mc:AlternateContent xmlns:mc="http://schemas.openxmlformats.org/markup-compatibility/2006">
              <mc:Choice xmlns:v="urn:schemas-microsoft-com:vml" Requires="v">
                <p:oleObj name="Equation" r:id="rId18" imgW="820010" imgH="392018" progId="Equation.DSMT4">
                  <p:embed/>
                </p:oleObj>
              </mc:Choice>
              <mc:Fallback>
                <p:oleObj name="Equation" r:id="rId18" imgW="820010" imgH="392018" progId="Equation.DSMT4">
                  <p:embed/>
                  <p:pic>
                    <p:nvPicPr>
                      <p:cNvPr id="0" name=""/>
                      <p:cNvPicPr/>
                      <p:nvPr/>
                    </p:nvPicPr>
                    <p:blipFill>
                      <a:blip r:embed="rId19"/>
                      <a:stretch>
                        <a:fillRect/>
                      </a:stretch>
                    </p:blipFill>
                    <p:spPr>
                      <a:xfrm>
                        <a:off x="9647665" y="5102923"/>
                        <a:ext cx="1365100" cy="652184"/>
                      </a:xfrm>
                      <a:prstGeom prst="rect">
                        <a:avLst/>
                      </a:prstGeom>
                    </p:spPr>
                  </p:pic>
                </p:oleObj>
              </mc:Fallback>
            </mc:AlternateContent>
          </a:graphicData>
        </a:graphic>
      </p:graphicFrame>
    </p:spTree>
    <p:extLst>
      <p:ext uri="{BB962C8B-B14F-4D97-AF65-F5344CB8AC3E}">
        <p14:creationId xmlns:p14="http://schemas.microsoft.com/office/powerpoint/2010/main" val="8623844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AB810AE-8C27-BAB9-C08D-4A9A9CFBC38E}"/>
              </a:ext>
            </a:extLst>
          </p:cNvPr>
          <p:cNvSpPr txBox="1"/>
          <p:nvPr/>
        </p:nvSpPr>
        <p:spPr>
          <a:xfrm>
            <a:off x="1062831" y="682072"/>
            <a:ext cx="9658456" cy="746230"/>
          </a:xfrm>
          <a:prstGeom prst="rect">
            <a:avLst/>
          </a:prstGeom>
          <a:noFill/>
        </p:spPr>
        <p:txBody>
          <a:bodyPr wrap="square">
            <a:spAutoFit/>
          </a:bodyPr>
          <a:lstStyle/>
          <a:p>
            <a:pPr algn="just">
              <a:lnSpc>
                <a:spcPct val="107000"/>
              </a:lnSpc>
              <a:spcAft>
                <a:spcPts val="1039"/>
              </a:spcAft>
            </a:pPr>
            <a:r>
              <a:rPr lang="en-GB" sz="2079" b="1" dirty="0">
                <a:solidFill>
                  <a:srgbClr val="FFFF00"/>
                </a:solidFill>
                <a:latin typeface="Tahoma" panose="020B0604030504040204" pitchFamily="34" charset="0"/>
                <a:ea typeface="Calibri" panose="020F0502020204030204" pitchFamily="34" charset="0"/>
                <a:cs typeface="Tahoma" panose="020B0604030504040204" pitchFamily="34" charset="0"/>
              </a:rPr>
              <a:t>Qn 7. </a:t>
            </a:r>
            <a:r>
              <a:rPr lang="en-GB" sz="2079" b="1" dirty="0">
                <a:solidFill>
                  <a:schemeClr val="bg1"/>
                </a:solidFill>
                <a:latin typeface="Tahoma" panose="020B0604030504040204" pitchFamily="34" charset="0"/>
                <a:ea typeface="Calibri" panose="020F0502020204030204" pitchFamily="34" charset="0"/>
                <a:cs typeface="Tahoma" panose="020B0604030504040204" pitchFamily="34" charset="0"/>
              </a:rPr>
              <a:t>	</a:t>
            </a: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In the figure shown there are two semicircles of radii r</a:t>
            </a:r>
            <a:r>
              <a:rPr lang="en-GB" sz="2079" baseline="-25000" dirty="0">
                <a:solidFill>
                  <a:schemeClr val="bg1"/>
                </a:solidFill>
                <a:latin typeface="Tahoma" panose="020B0604030504040204" pitchFamily="34" charset="0"/>
                <a:ea typeface="Calibri" panose="020F0502020204030204" pitchFamily="34" charset="0"/>
                <a:cs typeface="Tahoma" panose="020B0604030504040204" pitchFamily="34" charset="0"/>
              </a:rPr>
              <a:t>1</a:t>
            </a: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 and r</a:t>
            </a:r>
            <a:r>
              <a:rPr lang="en-GB" sz="2079" baseline="-25000" dirty="0">
                <a:solidFill>
                  <a:schemeClr val="bg1"/>
                </a:solidFill>
                <a:latin typeface="Tahoma" panose="020B0604030504040204" pitchFamily="34" charset="0"/>
                <a:ea typeface="Calibri" panose="020F0502020204030204" pitchFamily="34" charset="0"/>
                <a:cs typeface="Tahoma" panose="020B0604030504040204" pitchFamily="34" charset="0"/>
              </a:rPr>
              <a:t>2 </a:t>
            </a: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in which 	a current I is flowing.  The magnetic induction at the centre O will be</a:t>
            </a:r>
            <a:endParaRPr lang="en-IN" sz="2079" dirty="0">
              <a:solidFill>
                <a:schemeClr val="bg1"/>
              </a:solidFill>
              <a:latin typeface="Tahoma" panose="020B0604030504040204" pitchFamily="34" charset="0"/>
              <a:ea typeface="Calibri" panose="020F050202020403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5CF98EA5-4329-7B93-BBA2-94DA3467120F}"/>
              </a:ext>
            </a:extLst>
          </p:cNvPr>
          <p:cNvPicPr>
            <a:picLocks noChangeAspect="1"/>
          </p:cNvPicPr>
          <p:nvPr/>
        </p:nvPicPr>
        <p:blipFill>
          <a:blip r:embed="rId2">
            <a:extLst>
              <a:ext uri="{BEBA8EAE-BF5A-486C-A8C5-ECC9F3942E4B}">
                <a14:imgProps xmlns:a14="http://schemas.microsoft.com/office/drawing/2010/main">
                  <a14:imgLayer r:embed="rId3">
                    <a14:imgEffect>
                      <a14:saturation sat="300000"/>
                    </a14:imgEffect>
                  </a14:imgLayer>
                </a14:imgProps>
              </a:ext>
              <a:ext uri="{28A0092B-C50C-407E-A947-70E740481C1C}">
                <a14:useLocalDpi xmlns:a14="http://schemas.microsoft.com/office/drawing/2010/main" val="0"/>
              </a:ext>
            </a:extLst>
          </a:blip>
          <a:srcRect/>
          <a:stretch/>
        </p:blipFill>
        <p:spPr>
          <a:xfrm>
            <a:off x="4034631" y="1813358"/>
            <a:ext cx="2971800" cy="2409238"/>
          </a:xfrm>
          <a:prstGeom prst="rect">
            <a:avLst/>
          </a:prstGeom>
          <a:solidFill>
            <a:schemeClr val="bg1"/>
          </a:solidFill>
        </p:spPr>
      </p:pic>
      <p:sp>
        <p:nvSpPr>
          <p:cNvPr id="7" name="TextBox 6">
            <a:extLst>
              <a:ext uri="{FF2B5EF4-FFF2-40B4-BE49-F238E27FC236}">
                <a16:creationId xmlns:a16="http://schemas.microsoft.com/office/drawing/2014/main" id="{8D37369F-1CBB-CFD0-FB84-708461A4CCD7}"/>
              </a:ext>
            </a:extLst>
          </p:cNvPr>
          <p:cNvSpPr txBox="1"/>
          <p:nvPr/>
        </p:nvSpPr>
        <p:spPr>
          <a:xfrm>
            <a:off x="1463856" y="4675319"/>
            <a:ext cx="9410050" cy="394723"/>
          </a:xfrm>
          <a:prstGeom prst="rect">
            <a:avLst/>
          </a:prstGeom>
          <a:noFill/>
        </p:spPr>
        <p:txBody>
          <a:bodyPr wrap="square" rtlCol="0">
            <a:spAutoFit/>
          </a:bodyPr>
          <a:lstStyle/>
          <a:p>
            <a:r>
              <a:rPr lang="en-US" dirty="0">
                <a:solidFill>
                  <a:schemeClr val="bg1"/>
                </a:solidFill>
              </a:rPr>
              <a:t>1. 		      2.		           	3.		      4. </a:t>
            </a:r>
            <a:endParaRPr lang="en-IN" dirty="0">
              <a:solidFill>
                <a:schemeClr val="bg1"/>
              </a:solidFill>
            </a:endParaRPr>
          </a:p>
        </p:txBody>
      </p:sp>
      <p:graphicFrame>
        <p:nvGraphicFramePr>
          <p:cNvPr id="9" name="Object 8">
            <a:extLst>
              <a:ext uri="{FF2B5EF4-FFF2-40B4-BE49-F238E27FC236}">
                <a16:creationId xmlns:a16="http://schemas.microsoft.com/office/drawing/2014/main" id="{56EE8DDF-9C0B-6151-D3C0-B623FCA62F71}"/>
              </a:ext>
            </a:extLst>
          </p:cNvPr>
          <p:cNvGraphicFramePr>
            <a:graphicFrameLocks noChangeAspect="1"/>
          </p:cNvGraphicFramePr>
          <p:nvPr>
            <p:extLst>
              <p:ext uri="{D42A27DB-BD31-4B8C-83A1-F6EECF244321}">
                <p14:modId xmlns:p14="http://schemas.microsoft.com/office/powerpoint/2010/main" val="1424870426"/>
              </p:ext>
            </p:extLst>
          </p:nvPr>
        </p:nvGraphicFramePr>
        <p:xfrm>
          <a:off x="1744663" y="4486275"/>
          <a:ext cx="1377950" cy="842963"/>
        </p:xfrm>
        <a:graphic>
          <a:graphicData uri="http://schemas.openxmlformats.org/presentationml/2006/ole">
            <mc:AlternateContent xmlns:mc="http://schemas.openxmlformats.org/markup-compatibility/2006">
              <mc:Choice xmlns:v="urn:schemas-microsoft-com:vml" Requires="v">
                <p:oleObj name="Equation" r:id="rId4" imgW="787320" imgH="482400" progId="Equation.DSMT4">
                  <p:embed/>
                </p:oleObj>
              </mc:Choice>
              <mc:Fallback>
                <p:oleObj name="Equation" r:id="rId4" imgW="787320" imgH="482400" progId="Equation.DSMT4">
                  <p:embed/>
                  <p:pic>
                    <p:nvPicPr>
                      <p:cNvPr id="0" name=""/>
                      <p:cNvPicPr/>
                      <p:nvPr/>
                    </p:nvPicPr>
                    <p:blipFill>
                      <a:blip r:embed="rId5"/>
                      <a:stretch>
                        <a:fillRect/>
                      </a:stretch>
                    </p:blipFill>
                    <p:spPr>
                      <a:xfrm>
                        <a:off x="1744663" y="4486275"/>
                        <a:ext cx="1377950" cy="842963"/>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B689EAE4-14AC-46BB-4224-63E22DC254AE}"/>
              </a:ext>
            </a:extLst>
          </p:cNvPr>
          <p:cNvGraphicFramePr>
            <a:graphicFrameLocks noChangeAspect="1"/>
          </p:cNvGraphicFramePr>
          <p:nvPr>
            <p:extLst>
              <p:ext uri="{D42A27DB-BD31-4B8C-83A1-F6EECF244321}">
                <p14:modId xmlns:p14="http://schemas.microsoft.com/office/powerpoint/2010/main" val="623151374"/>
              </p:ext>
            </p:extLst>
          </p:nvPr>
        </p:nvGraphicFramePr>
        <p:xfrm>
          <a:off x="4156422" y="4607652"/>
          <a:ext cx="1177165" cy="662323"/>
        </p:xfrm>
        <a:graphic>
          <a:graphicData uri="http://schemas.openxmlformats.org/presentationml/2006/ole">
            <mc:AlternateContent xmlns:mc="http://schemas.openxmlformats.org/markup-compatibility/2006">
              <mc:Choice xmlns:v="urn:schemas-microsoft-com:vml" Requires="v">
                <p:oleObj name="Equation" r:id="rId6" imgW="697512" imgH="392018" progId="Equation.DSMT4">
                  <p:embed/>
                </p:oleObj>
              </mc:Choice>
              <mc:Fallback>
                <p:oleObj name="Equation" r:id="rId6" imgW="697512" imgH="392018" progId="Equation.DSMT4">
                  <p:embed/>
                  <p:pic>
                    <p:nvPicPr>
                      <p:cNvPr id="0" name=""/>
                      <p:cNvPicPr/>
                      <p:nvPr/>
                    </p:nvPicPr>
                    <p:blipFill>
                      <a:blip r:embed="rId7"/>
                      <a:stretch>
                        <a:fillRect/>
                      </a:stretch>
                    </p:blipFill>
                    <p:spPr>
                      <a:xfrm>
                        <a:off x="4156422" y="4607652"/>
                        <a:ext cx="1177165" cy="662323"/>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C371355C-B89F-82E4-F4B9-EAA87E26D5A7}"/>
              </a:ext>
            </a:extLst>
          </p:cNvPr>
          <p:cNvGraphicFramePr>
            <a:graphicFrameLocks noChangeAspect="1"/>
          </p:cNvGraphicFramePr>
          <p:nvPr>
            <p:extLst>
              <p:ext uri="{D42A27DB-BD31-4B8C-83A1-F6EECF244321}">
                <p14:modId xmlns:p14="http://schemas.microsoft.com/office/powerpoint/2010/main" val="296331208"/>
              </p:ext>
            </p:extLst>
          </p:nvPr>
        </p:nvGraphicFramePr>
        <p:xfrm>
          <a:off x="6845034" y="4540994"/>
          <a:ext cx="1266825" cy="776527"/>
        </p:xfrm>
        <a:graphic>
          <a:graphicData uri="http://schemas.openxmlformats.org/presentationml/2006/ole">
            <mc:AlternateContent xmlns:mc="http://schemas.openxmlformats.org/markup-compatibility/2006">
              <mc:Choice xmlns:v="urn:schemas-microsoft-com:vml" Requires="v">
                <p:oleObj name="Equation" r:id="rId8" imgW="758935" imgH="465695" progId="Equation.DSMT4">
                  <p:embed/>
                </p:oleObj>
              </mc:Choice>
              <mc:Fallback>
                <p:oleObj name="Equation" r:id="rId8" imgW="758935" imgH="465695" progId="Equation.DSMT4">
                  <p:embed/>
                  <p:pic>
                    <p:nvPicPr>
                      <p:cNvPr id="0" name=""/>
                      <p:cNvPicPr/>
                      <p:nvPr/>
                    </p:nvPicPr>
                    <p:blipFill>
                      <a:blip r:embed="rId9"/>
                      <a:stretch>
                        <a:fillRect/>
                      </a:stretch>
                    </p:blipFill>
                    <p:spPr>
                      <a:xfrm>
                        <a:off x="6845034" y="4540994"/>
                        <a:ext cx="1266825" cy="776527"/>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C596FAD5-3D43-6E5C-0B40-EA43C1DF7205}"/>
              </a:ext>
            </a:extLst>
          </p:cNvPr>
          <p:cNvGraphicFramePr>
            <a:graphicFrameLocks noChangeAspect="1"/>
          </p:cNvGraphicFramePr>
          <p:nvPr>
            <p:extLst>
              <p:ext uri="{D42A27DB-BD31-4B8C-83A1-F6EECF244321}">
                <p14:modId xmlns:p14="http://schemas.microsoft.com/office/powerpoint/2010/main" val="3780443322"/>
              </p:ext>
            </p:extLst>
          </p:nvPr>
        </p:nvGraphicFramePr>
        <p:xfrm>
          <a:off x="9322439" y="4552950"/>
          <a:ext cx="1266825" cy="776527"/>
        </p:xfrm>
        <a:graphic>
          <a:graphicData uri="http://schemas.openxmlformats.org/presentationml/2006/ole">
            <mc:AlternateContent xmlns:mc="http://schemas.openxmlformats.org/markup-compatibility/2006">
              <mc:Choice xmlns:v="urn:schemas-microsoft-com:vml" Requires="v">
                <p:oleObj name="Equation" r:id="rId10" imgW="758935" imgH="465695" progId="Equation.DSMT4">
                  <p:embed/>
                </p:oleObj>
              </mc:Choice>
              <mc:Fallback>
                <p:oleObj name="Equation" r:id="rId10" imgW="758935" imgH="465695" progId="Equation.DSMT4">
                  <p:embed/>
                  <p:pic>
                    <p:nvPicPr>
                      <p:cNvPr id="0" name=""/>
                      <p:cNvPicPr/>
                      <p:nvPr/>
                    </p:nvPicPr>
                    <p:blipFill>
                      <a:blip r:embed="rId11"/>
                      <a:stretch>
                        <a:fillRect/>
                      </a:stretch>
                    </p:blipFill>
                    <p:spPr>
                      <a:xfrm>
                        <a:off x="9322439" y="4552950"/>
                        <a:ext cx="1266825" cy="776527"/>
                      </a:xfrm>
                      <a:prstGeom prst="rect">
                        <a:avLst/>
                      </a:prstGeom>
                    </p:spPr>
                  </p:pic>
                </p:oleObj>
              </mc:Fallback>
            </mc:AlternateContent>
          </a:graphicData>
        </a:graphic>
      </p:graphicFrame>
    </p:spTree>
    <p:extLst>
      <p:ext uri="{BB962C8B-B14F-4D97-AF65-F5344CB8AC3E}">
        <p14:creationId xmlns:p14="http://schemas.microsoft.com/office/powerpoint/2010/main" val="36570633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4EF42AF-B7C8-F18E-EB49-E81E6F861B67}"/>
              </a:ext>
            </a:extLst>
          </p:cNvPr>
          <p:cNvSpPr txBox="1"/>
          <p:nvPr/>
        </p:nvSpPr>
        <p:spPr>
          <a:xfrm>
            <a:off x="681831" y="403565"/>
            <a:ext cx="9590075" cy="746230"/>
          </a:xfrm>
          <a:prstGeom prst="rect">
            <a:avLst/>
          </a:prstGeom>
          <a:noFill/>
        </p:spPr>
        <p:txBody>
          <a:bodyPr wrap="square">
            <a:spAutoFit/>
          </a:bodyPr>
          <a:lstStyle/>
          <a:p>
            <a:pPr>
              <a:lnSpc>
                <a:spcPct val="107000"/>
              </a:lnSpc>
              <a:spcAft>
                <a:spcPts val="1039"/>
              </a:spcAft>
            </a:pPr>
            <a:r>
              <a:rPr lang="en-GB" sz="2079" b="1" dirty="0">
                <a:solidFill>
                  <a:schemeClr val="bg1"/>
                </a:solidFill>
                <a:latin typeface="Tahoma" panose="020B0604030504040204" pitchFamily="34" charset="0"/>
                <a:ea typeface="Calibri" panose="020F0502020204030204" pitchFamily="34" charset="0"/>
                <a:cs typeface="Tahoma" panose="020B0604030504040204" pitchFamily="34" charset="0"/>
              </a:rPr>
              <a:t>    </a:t>
            </a:r>
            <a:r>
              <a:rPr lang="en-GB" sz="2079" b="1" dirty="0">
                <a:solidFill>
                  <a:srgbClr val="FFFF00"/>
                </a:solidFill>
                <a:latin typeface="Tahoma" panose="020B0604030504040204" pitchFamily="34" charset="0"/>
                <a:ea typeface="Calibri" panose="020F0502020204030204" pitchFamily="34" charset="0"/>
                <a:cs typeface="Tahoma" panose="020B0604030504040204" pitchFamily="34" charset="0"/>
              </a:rPr>
              <a:t>Qn 8.</a:t>
            </a:r>
            <a:r>
              <a:rPr lang="en-GB" sz="2079" b="1" dirty="0">
                <a:solidFill>
                  <a:schemeClr val="bg1"/>
                </a:solidFill>
                <a:latin typeface="Tahoma" panose="020B0604030504040204" pitchFamily="34" charset="0"/>
                <a:ea typeface="Calibri" panose="020F0502020204030204" pitchFamily="34" charset="0"/>
                <a:cs typeface="Tahoma" panose="020B0604030504040204" pitchFamily="34" charset="0"/>
              </a:rPr>
              <a:t>	 </a:t>
            </a: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The magnetic field at the centre of coil of n turn, bent in the form of a 	 square 	of side 2l, carrying current I, is</a:t>
            </a:r>
            <a:endParaRPr lang="en-IN" sz="2079" dirty="0">
              <a:solidFill>
                <a:schemeClr val="bg1"/>
              </a:solidFill>
              <a:latin typeface="Tahoma" panose="020B0604030504040204" pitchFamily="34" charset="0"/>
              <a:ea typeface="Calibri" panose="020F050202020403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7FFA6321-AFA3-9E53-EFE1-048AFC192C50}"/>
              </a:ext>
            </a:extLst>
          </p:cNvPr>
          <p:cNvPicPr>
            <a:picLocks noChangeAspect="1"/>
          </p:cNvPicPr>
          <p:nvPr/>
        </p:nvPicPr>
        <p:blipFill>
          <a:blip r:embed="rId2">
            <a:extLst>
              <a:ext uri="{BEBA8EAE-BF5A-486C-A8C5-ECC9F3942E4B}">
                <a14:imgProps xmlns:a14="http://schemas.microsoft.com/office/drawing/2010/main">
                  <a14:imgLayer r:embed="rId3">
                    <a14:imgEffect>
                      <a14:saturation sat="400000"/>
                    </a14:imgEffect>
                  </a14:imgLayer>
                </a14:imgProps>
              </a:ext>
            </a:extLst>
          </a:blip>
          <a:stretch>
            <a:fillRect/>
          </a:stretch>
        </p:blipFill>
        <p:spPr>
          <a:xfrm>
            <a:off x="3958431" y="3120012"/>
            <a:ext cx="2566194" cy="1972220"/>
          </a:xfrm>
          <a:prstGeom prst="rect">
            <a:avLst/>
          </a:prstGeom>
        </p:spPr>
      </p:pic>
      <p:sp>
        <p:nvSpPr>
          <p:cNvPr id="7" name="TextBox 6">
            <a:extLst>
              <a:ext uri="{FF2B5EF4-FFF2-40B4-BE49-F238E27FC236}">
                <a16:creationId xmlns:a16="http://schemas.microsoft.com/office/drawing/2014/main" id="{BE754397-5F14-A81E-9C7F-0D7AC09276C6}"/>
              </a:ext>
            </a:extLst>
          </p:cNvPr>
          <p:cNvSpPr txBox="1"/>
          <p:nvPr/>
        </p:nvSpPr>
        <p:spPr>
          <a:xfrm>
            <a:off x="834231" y="2262244"/>
            <a:ext cx="10134600" cy="746230"/>
          </a:xfrm>
          <a:prstGeom prst="rect">
            <a:avLst/>
          </a:prstGeom>
          <a:noFill/>
        </p:spPr>
        <p:txBody>
          <a:bodyPr wrap="square">
            <a:spAutoFit/>
          </a:bodyPr>
          <a:lstStyle/>
          <a:p>
            <a:pPr algn="just">
              <a:lnSpc>
                <a:spcPct val="107000"/>
              </a:lnSpc>
              <a:spcAft>
                <a:spcPts val="1039"/>
              </a:spcAft>
              <a:tabLst>
                <a:tab pos="714375" algn="l"/>
              </a:tabLst>
            </a:pPr>
            <a:r>
              <a:rPr lang="en-GB" sz="2079" b="1" dirty="0">
                <a:solidFill>
                  <a:srgbClr val="FFFF00"/>
                </a:solidFill>
                <a:latin typeface="Tahoma" panose="020B0604030504040204" pitchFamily="34" charset="0"/>
                <a:ea typeface="Calibri" panose="020F0502020204030204" pitchFamily="34" charset="0"/>
                <a:cs typeface="Tahoma" panose="020B0604030504040204" pitchFamily="34" charset="0"/>
              </a:rPr>
              <a:t>Qn 9.  </a:t>
            </a: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PQRS is a square loop made of uniform conducting wire the current enters 	  the  loop at P and leaves at S.  Then the magnetic field will be</a:t>
            </a:r>
            <a:endParaRPr lang="en-IN" sz="2079" dirty="0">
              <a:solidFill>
                <a:schemeClr val="bg1"/>
              </a:solidFill>
              <a:latin typeface="Tahoma" panose="020B0604030504040204" pitchFamily="34" charset="0"/>
              <a:ea typeface="Calibri" panose="020F0502020204030204" pitchFamily="34" charset="0"/>
              <a:cs typeface="Arial" panose="020B0604020202020204" pitchFamily="34" charset="0"/>
            </a:endParaRPr>
          </a:p>
        </p:txBody>
      </p:sp>
      <p:sp>
        <p:nvSpPr>
          <p:cNvPr id="8" name="TextBox 7">
            <a:extLst>
              <a:ext uri="{FF2B5EF4-FFF2-40B4-BE49-F238E27FC236}">
                <a16:creationId xmlns:a16="http://schemas.microsoft.com/office/drawing/2014/main" id="{76EF7C84-13A4-3462-FB8B-F4BF910B4FF3}"/>
              </a:ext>
            </a:extLst>
          </p:cNvPr>
          <p:cNvSpPr txBox="1"/>
          <p:nvPr/>
        </p:nvSpPr>
        <p:spPr>
          <a:xfrm>
            <a:off x="1291431" y="5142977"/>
            <a:ext cx="9677400" cy="1088568"/>
          </a:xfrm>
          <a:prstGeom prst="rect">
            <a:avLst/>
          </a:prstGeom>
          <a:noFill/>
        </p:spPr>
        <p:txBody>
          <a:bodyPr wrap="square">
            <a:spAutoFit/>
          </a:bodyPr>
          <a:lstStyle/>
          <a:p>
            <a:pPr marL="777219" indent="-457200">
              <a:lnSpc>
                <a:spcPct val="107000"/>
              </a:lnSpc>
              <a:buAutoNum type="arabicPeriod"/>
            </a:pP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Maximum at the centre of the loop </a:t>
            </a:r>
          </a:p>
          <a:p>
            <a:pPr marL="777219" indent="-457200">
              <a:lnSpc>
                <a:spcPct val="107000"/>
              </a:lnSpc>
              <a:buAutoNum type="arabicPeriod"/>
            </a:pP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2. Zero at the centre of loop</a:t>
            </a:r>
            <a:endParaRPr lang="en-IN" sz="2079" dirty="0">
              <a:solidFill>
                <a:schemeClr val="bg1"/>
              </a:solidFill>
              <a:latin typeface="Tahoma" panose="020B0604030504040204" pitchFamily="34" charset="0"/>
              <a:ea typeface="Calibri" panose="020F0502020204030204" pitchFamily="34" charset="0"/>
              <a:cs typeface="Arial" panose="020B0604020202020204" pitchFamily="34" charset="0"/>
            </a:endParaRPr>
          </a:p>
          <a:p>
            <a:pPr marL="320019">
              <a:lnSpc>
                <a:spcPct val="107000"/>
              </a:lnSpc>
            </a:pP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3.   Zero at all points inside the loop   4. Zero at all points outside of the loop</a:t>
            </a:r>
            <a:endParaRPr lang="en-IN" sz="2079" dirty="0">
              <a:solidFill>
                <a:schemeClr val="bg1"/>
              </a:solidFill>
              <a:latin typeface="Tahoma" panose="020B0604030504040204" pitchFamily="34" charset="0"/>
              <a:ea typeface="Calibri" panose="020F0502020204030204" pitchFamily="34" charset="0"/>
              <a:cs typeface="Arial" panose="020B0604020202020204" pitchFamily="34" charset="0"/>
            </a:endParaRPr>
          </a:p>
        </p:txBody>
      </p:sp>
      <p:sp>
        <p:nvSpPr>
          <p:cNvPr id="9" name="TextBox 8">
            <a:extLst>
              <a:ext uri="{FF2B5EF4-FFF2-40B4-BE49-F238E27FC236}">
                <a16:creationId xmlns:a16="http://schemas.microsoft.com/office/drawing/2014/main" id="{84B76922-06A2-8DAA-9EB1-C4AD721F3C13}"/>
              </a:ext>
            </a:extLst>
          </p:cNvPr>
          <p:cNvSpPr txBox="1"/>
          <p:nvPr/>
        </p:nvSpPr>
        <p:spPr>
          <a:xfrm>
            <a:off x="1748631" y="1362869"/>
            <a:ext cx="8305800" cy="394723"/>
          </a:xfrm>
          <a:prstGeom prst="rect">
            <a:avLst/>
          </a:prstGeom>
          <a:noFill/>
        </p:spPr>
        <p:txBody>
          <a:bodyPr wrap="square" rtlCol="0">
            <a:spAutoFit/>
          </a:bodyPr>
          <a:lstStyle/>
          <a:p>
            <a:r>
              <a:rPr lang="en-US" dirty="0">
                <a:solidFill>
                  <a:schemeClr val="bg1"/>
                </a:solidFill>
              </a:rPr>
              <a:t>1. 		2.		   3.		4.  </a:t>
            </a:r>
            <a:endParaRPr lang="en-IN" dirty="0">
              <a:solidFill>
                <a:schemeClr val="bg1"/>
              </a:solidFill>
            </a:endParaRPr>
          </a:p>
        </p:txBody>
      </p:sp>
      <p:graphicFrame>
        <p:nvGraphicFramePr>
          <p:cNvPr id="10" name="Object 9">
            <a:extLst>
              <a:ext uri="{FF2B5EF4-FFF2-40B4-BE49-F238E27FC236}">
                <a16:creationId xmlns:a16="http://schemas.microsoft.com/office/drawing/2014/main" id="{1276957C-51B5-3858-A337-1CE58B271B6B}"/>
              </a:ext>
            </a:extLst>
          </p:cNvPr>
          <p:cNvGraphicFramePr>
            <a:graphicFrameLocks noChangeAspect="1"/>
          </p:cNvGraphicFramePr>
          <p:nvPr>
            <p:extLst>
              <p:ext uri="{D42A27DB-BD31-4B8C-83A1-F6EECF244321}">
                <p14:modId xmlns:p14="http://schemas.microsoft.com/office/powerpoint/2010/main" val="3609102019"/>
              </p:ext>
            </p:extLst>
          </p:nvPr>
        </p:nvGraphicFramePr>
        <p:xfrm>
          <a:off x="2098235" y="1227344"/>
          <a:ext cx="936626" cy="800282"/>
        </p:xfrm>
        <a:graphic>
          <a:graphicData uri="http://schemas.openxmlformats.org/presentationml/2006/ole">
            <mc:AlternateContent xmlns:mc="http://schemas.openxmlformats.org/markup-compatibility/2006">
              <mc:Choice xmlns:v="urn:schemas-microsoft-com:vml" Requires="v">
                <p:oleObj name="Equation" r:id="rId4" imgW="501792" imgH="428857" progId="Equation.DSMT4">
                  <p:embed/>
                </p:oleObj>
              </mc:Choice>
              <mc:Fallback>
                <p:oleObj name="Equation" r:id="rId4" imgW="501792" imgH="428857" progId="Equation.DSMT4">
                  <p:embed/>
                  <p:pic>
                    <p:nvPicPr>
                      <p:cNvPr id="0" name=""/>
                      <p:cNvPicPr/>
                      <p:nvPr/>
                    </p:nvPicPr>
                    <p:blipFill>
                      <a:blip r:embed="rId5"/>
                      <a:stretch>
                        <a:fillRect/>
                      </a:stretch>
                    </p:blipFill>
                    <p:spPr>
                      <a:xfrm>
                        <a:off x="2098235" y="1227344"/>
                        <a:ext cx="936626" cy="800282"/>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1EE153EB-86F5-515A-7738-A365C0F6E6CD}"/>
              </a:ext>
            </a:extLst>
          </p:cNvPr>
          <p:cNvGraphicFramePr>
            <a:graphicFrameLocks noChangeAspect="1"/>
          </p:cNvGraphicFramePr>
          <p:nvPr>
            <p:extLst>
              <p:ext uri="{D42A27DB-BD31-4B8C-83A1-F6EECF244321}">
                <p14:modId xmlns:p14="http://schemas.microsoft.com/office/powerpoint/2010/main" val="3594971083"/>
              </p:ext>
            </p:extLst>
          </p:nvPr>
        </p:nvGraphicFramePr>
        <p:xfrm>
          <a:off x="4111151" y="1236975"/>
          <a:ext cx="838201" cy="716185"/>
        </p:xfrm>
        <a:graphic>
          <a:graphicData uri="http://schemas.openxmlformats.org/presentationml/2006/ole">
            <mc:AlternateContent xmlns:mc="http://schemas.openxmlformats.org/markup-compatibility/2006">
              <mc:Choice xmlns:v="urn:schemas-microsoft-com:vml" Requires="v">
                <p:oleObj name="Equation" r:id="rId6" imgW="501792" imgH="428857" progId="Equation.DSMT4">
                  <p:embed/>
                </p:oleObj>
              </mc:Choice>
              <mc:Fallback>
                <p:oleObj name="Equation" r:id="rId6" imgW="501792" imgH="428857" progId="Equation.DSMT4">
                  <p:embed/>
                  <p:pic>
                    <p:nvPicPr>
                      <p:cNvPr id="0" name=""/>
                      <p:cNvPicPr/>
                      <p:nvPr/>
                    </p:nvPicPr>
                    <p:blipFill>
                      <a:blip r:embed="rId7"/>
                      <a:stretch>
                        <a:fillRect/>
                      </a:stretch>
                    </p:blipFill>
                    <p:spPr>
                      <a:xfrm>
                        <a:off x="4111151" y="1236975"/>
                        <a:ext cx="838201" cy="716185"/>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B4645D38-0B7A-F74B-EEDB-493E9B549BEE}"/>
              </a:ext>
            </a:extLst>
          </p:cNvPr>
          <p:cNvGraphicFramePr>
            <a:graphicFrameLocks noChangeAspect="1"/>
          </p:cNvGraphicFramePr>
          <p:nvPr>
            <p:extLst>
              <p:ext uri="{D42A27DB-BD31-4B8C-83A1-F6EECF244321}">
                <p14:modId xmlns:p14="http://schemas.microsoft.com/office/powerpoint/2010/main" val="1642964107"/>
              </p:ext>
            </p:extLst>
          </p:nvPr>
        </p:nvGraphicFramePr>
        <p:xfrm>
          <a:off x="6321865" y="1262049"/>
          <a:ext cx="740765" cy="632932"/>
        </p:xfrm>
        <a:graphic>
          <a:graphicData uri="http://schemas.openxmlformats.org/presentationml/2006/ole">
            <mc:AlternateContent xmlns:mc="http://schemas.openxmlformats.org/markup-compatibility/2006">
              <mc:Choice xmlns:v="urn:schemas-microsoft-com:vml" Requires="v">
                <p:oleObj name="Equation" r:id="rId8" imgW="501792" imgH="428857" progId="Equation.DSMT4">
                  <p:embed/>
                </p:oleObj>
              </mc:Choice>
              <mc:Fallback>
                <p:oleObj name="Equation" r:id="rId8" imgW="501792" imgH="428857" progId="Equation.DSMT4">
                  <p:embed/>
                  <p:pic>
                    <p:nvPicPr>
                      <p:cNvPr id="0" name=""/>
                      <p:cNvPicPr/>
                      <p:nvPr/>
                    </p:nvPicPr>
                    <p:blipFill>
                      <a:blip r:embed="rId9"/>
                      <a:stretch>
                        <a:fillRect/>
                      </a:stretch>
                    </p:blipFill>
                    <p:spPr>
                      <a:xfrm>
                        <a:off x="6321865" y="1262049"/>
                        <a:ext cx="740765" cy="632932"/>
                      </a:xfrm>
                      <a:prstGeom prst="rect">
                        <a:avLst/>
                      </a:prstGeom>
                    </p:spPr>
                  </p:pic>
                </p:oleObj>
              </mc:Fallback>
            </mc:AlternateContent>
          </a:graphicData>
        </a:graphic>
      </p:graphicFrame>
      <p:graphicFrame>
        <p:nvGraphicFramePr>
          <p:cNvPr id="13" name="Object 12">
            <a:extLst>
              <a:ext uri="{FF2B5EF4-FFF2-40B4-BE49-F238E27FC236}">
                <a16:creationId xmlns:a16="http://schemas.microsoft.com/office/drawing/2014/main" id="{C8A021B7-CF6F-E293-F72C-1125477F2B44}"/>
              </a:ext>
            </a:extLst>
          </p:cNvPr>
          <p:cNvGraphicFramePr>
            <a:graphicFrameLocks noChangeAspect="1"/>
          </p:cNvGraphicFramePr>
          <p:nvPr>
            <p:extLst>
              <p:ext uri="{D42A27DB-BD31-4B8C-83A1-F6EECF244321}">
                <p14:modId xmlns:p14="http://schemas.microsoft.com/office/powerpoint/2010/main" val="2527374588"/>
              </p:ext>
            </p:extLst>
          </p:nvPr>
        </p:nvGraphicFramePr>
        <p:xfrm>
          <a:off x="8149431" y="1236975"/>
          <a:ext cx="740765" cy="740765"/>
        </p:xfrm>
        <a:graphic>
          <a:graphicData uri="http://schemas.openxmlformats.org/presentationml/2006/ole">
            <mc:AlternateContent xmlns:mc="http://schemas.openxmlformats.org/markup-compatibility/2006">
              <mc:Choice xmlns:v="urn:schemas-microsoft-com:vml" Requires="v">
                <p:oleObj name="Equation" r:id="rId10" imgW="391440" imgH="392018" progId="Equation.DSMT4">
                  <p:embed/>
                </p:oleObj>
              </mc:Choice>
              <mc:Fallback>
                <p:oleObj name="Equation" r:id="rId10" imgW="391440" imgH="392018" progId="Equation.DSMT4">
                  <p:embed/>
                  <p:pic>
                    <p:nvPicPr>
                      <p:cNvPr id="0" name=""/>
                      <p:cNvPicPr/>
                      <p:nvPr/>
                    </p:nvPicPr>
                    <p:blipFill>
                      <a:blip r:embed="rId11"/>
                      <a:stretch>
                        <a:fillRect/>
                      </a:stretch>
                    </p:blipFill>
                    <p:spPr>
                      <a:xfrm>
                        <a:off x="8149431" y="1236975"/>
                        <a:ext cx="740765" cy="740765"/>
                      </a:xfrm>
                      <a:prstGeom prst="rect">
                        <a:avLst/>
                      </a:prstGeom>
                    </p:spPr>
                  </p:pic>
                </p:oleObj>
              </mc:Fallback>
            </mc:AlternateContent>
          </a:graphicData>
        </a:graphic>
      </p:graphicFrame>
    </p:spTree>
    <p:extLst>
      <p:ext uri="{BB962C8B-B14F-4D97-AF65-F5344CB8AC3E}">
        <p14:creationId xmlns:p14="http://schemas.microsoft.com/office/powerpoint/2010/main" val="29021431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Rectangle 3"/>
              <p:cNvSpPr/>
              <p:nvPr/>
            </p:nvSpPr>
            <p:spPr>
              <a:xfrm>
                <a:off x="681831" y="2315844"/>
                <a:ext cx="10134600" cy="15337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1235" tIns="50618" rIns="101235" bIns="50618" rtlCol="0" anchor="ctr"/>
              <a:lstStyle/>
              <a:p>
                <a:pPr marL="510403" indent="-445387" algn="just">
                  <a:buFont typeface="Wingdings" pitchFamily="2" charset="2"/>
                  <a:buChar char="Ø"/>
                </a:pPr>
                <a:r>
                  <a:rPr lang="en-US" sz="2598" b="1" dirty="0">
                    <a:solidFill>
                      <a:schemeClr val="bg1"/>
                    </a:solidFill>
                    <a:latin typeface="Times New Roman" pitchFamily="18" charset="0"/>
                    <a:ea typeface="Cambria Math" panose="02040503050406030204" pitchFamily="18" charset="0"/>
                  </a:rPr>
                  <a:t>A current carrying conductor produces a magnetic field around the conductor represented by concentric closed magnetic field lines. The direction of </a:t>
                </a:r>
                <a14:m>
                  <m:oMath xmlns:m="http://schemas.openxmlformats.org/officeDocument/2006/math">
                    <m:acc>
                      <m:accPr>
                        <m:chr m:val="⃗"/>
                        <m:ctrlPr>
                          <a:rPr lang="en-US" sz="2598" b="1" i="1">
                            <a:solidFill>
                              <a:schemeClr val="bg1"/>
                            </a:solidFill>
                            <a:latin typeface="Cambria Math" panose="02040503050406030204" pitchFamily="18" charset="0"/>
                            <a:ea typeface="Cambria Math" panose="02040503050406030204" pitchFamily="18" charset="0"/>
                            <a:cs typeface="Calibri" panose="020F0502020204030204" pitchFamily="34" charset="0"/>
                          </a:rPr>
                        </m:ctrlPr>
                      </m:accPr>
                      <m:e>
                        <m:r>
                          <m:rPr>
                            <m:nor/>
                          </m:rPr>
                          <a:rPr lang="en-US" sz="2598" b="1">
                            <a:solidFill>
                              <a:schemeClr val="bg1"/>
                            </a:solidFill>
                            <a:latin typeface="Cambria Math"/>
                            <a:ea typeface="Cambria Math" panose="02040503050406030204" pitchFamily="18" charset="0"/>
                            <a:cs typeface="Calibri" panose="020F0502020204030204" pitchFamily="34" charset="0"/>
                          </a:rPr>
                          <m:t>B</m:t>
                        </m:r>
                      </m:e>
                    </m:acc>
                  </m:oMath>
                </a14:m>
                <a:r>
                  <a:rPr lang="en-US" sz="2598" b="1" dirty="0">
                    <a:solidFill>
                      <a:schemeClr val="bg1"/>
                    </a:solidFill>
                    <a:latin typeface="Times New Roman" pitchFamily="18" charset="0"/>
                    <a:ea typeface="Cambria Math" panose="02040503050406030204" pitchFamily="18" charset="0"/>
                  </a:rPr>
                  <a:t> and direction of flow of current “I” can be founded by the following.</a:t>
                </a:r>
              </a:p>
            </p:txBody>
          </p:sp>
        </mc:Choice>
        <mc:Fallback xmlns="">
          <p:sp>
            <p:nvSpPr>
              <p:cNvPr id="4" name="Rectangle 3"/>
              <p:cNvSpPr>
                <a:spLocks noRot="1" noChangeAspect="1" noMove="1" noResize="1" noEditPoints="1" noAdjustHandles="1" noChangeArrowheads="1" noChangeShapeType="1" noTextEdit="1"/>
              </p:cNvSpPr>
              <p:nvPr/>
            </p:nvSpPr>
            <p:spPr>
              <a:xfrm>
                <a:off x="681831" y="2315844"/>
                <a:ext cx="10134600" cy="1533741"/>
              </a:xfrm>
              <a:prstGeom prst="rect">
                <a:avLst/>
              </a:prstGeom>
              <a:blipFill>
                <a:blip r:embed="rId2"/>
                <a:stretch>
                  <a:fillRect l="-181" t="-9960" r="-963" b="-16733"/>
                </a:stretch>
              </a:blipFill>
              <a:ln>
                <a:noFill/>
              </a:ln>
            </p:spPr>
            <p:txBody>
              <a:bodyPr/>
              <a:lstStyle/>
              <a:p>
                <a:r>
                  <a:rPr lang="en-IN">
                    <a:noFill/>
                  </a:rPr>
                  <a:t> </a:t>
                </a:r>
              </a:p>
            </p:txBody>
          </p:sp>
        </mc:Fallback>
      </mc:AlternateContent>
      <p:sp>
        <p:nvSpPr>
          <p:cNvPr id="7" name="Flowchart: Alternate Process 6"/>
          <p:cNvSpPr/>
          <p:nvPr/>
        </p:nvSpPr>
        <p:spPr>
          <a:xfrm>
            <a:off x="1215231" y="4410869"/>
            <a:ext cx="6348476" cy="692957"/>
          </a:xfrm>
          <a:prstGeom prst="flowChartAlternateProcess">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598" b="1" dirty="0">
                <a:latin typeface="Times New Roman" pitchFamily="18" charset="0"/>
                <a:cs typeface="Times New Roman" pitchFamily="18" charset="0"/>
              </a:rPr>
              <a:t>AMPERE’S RIGHT HAND GRIP  RULE</a:t>
            </a:r>
          </a:p>
        </p:txBody>
      </p:sp>
      <p:sp>
        <p:nvSpPr>
          <p:cNvPr id="8" name="Flowchart: Alternate Process 7"/>
          <p:cNvSpPr/>
          <p:nvPr/>
        </p:nvSpPr>
        <p:spPr>
          <a:xfrm>
            <a:off x="1215231" y="5665110"/>
            <a:ext cx="5771342" cy="692957"/>
          </a:xfrm>
          <a:prstGeom prst="flowChartAlternateProcess">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598" b="1" dirty="0">
                <a:latin typeface="Times New Roman" pitchFamily="18" charset="0"/>
                <a:cs typeface="Times New Roman" pitchFamily="18" charset="0"/>
              </a:rPr>
              <a:t>MAXWELL’S CORK SCREW RULE</a:t>
            </a:r>
          </a:p>
        </p:txBody>
      </p:sp>
      <p:sp>
        <p:nvSpPr>
          <p:cNvPr id="3" name="CONTENT BOX">
            <a:extLst>
              <a:ext uri="{FF2B5EF4-FFF2-40B4-BE49-F238E27FC236}">
                <a16:creationId xmlns:a16="http://schemas.microsoft.com/office/drawing/2014/main" id="{692C2ABD-DC70-77DD-4736-91122EACEC3B}"/>
              </a:ext>
            </a:extLst>
          </p:cNvPr>
          <p:cNvSpPr txBox="1"/>
          <p:nvPr/>
        </p:nvSpPr>
        <p:spPr>
          <a:xfrm>
            <a:off x="1901031" y="219869"/>
            <a:ext cx="7903537" cy="1938992"/>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n-US" sz="4000" b="1" dirty="0">
                <a:ln>
                  <a:solidFill>
                    <a:srgbClr val="92D050"/>
                  </a:solidFill>
                </a:ln>
                <a:solidFill>
                  <a:schemeClr val="accent3"/>
                </a:solidFill>
              </a:rPr>
              <a:t>AMPERE’S RIGHT HAND  GRIP RULE </a:t>
            </a:r>
          </a:p>
          <a:p>
            <a:r>
              <a:rPr lang="en-US" sz="4000" b="1" dirty="0">
                <a:ln>
                  <a:solidFill>
                    <a:srgbClr val="92D050"/>
                  </a:solidFill>
                </a:ln>
                <a:solidFill>
                  <a:schemeClr val="accent3"/>
                </a:solidFill>
              </a:rPr>
              <a:t>			   &amp; </a:t>
            </a:r>
          </a:p>
          <a:p>
            <a:r>
              <a:rPr lang="en-US" sz="4000" b="1" dirty="0">
                <a:ln>
                  <a:solidFill>
                    <a:srgbClr val="92D050"/>
                  </a:solidFill>
                </a:ln>
                <a:solidFill>
                  <a:schemeClr val="accent3"/>
                </a:solidFill>
              </a:rPr>
              <a:t>    MAXWELL’S CORK SCREW RULE</a:t>
            </a:r>
          </a:p>
        </p:txBody>
      </p:sp>
    </p:spTree>
    <p:extLst>
      <p:ext uri="{BB962C8B-B14F-4D97-AF65-F5344CB8AC3E}">
        <p14:creationId xmlns:p14="http://schemas.microsoft.com/office/powerpoint/2010/main" val="606185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iterate type="lt">
                                    <p:tmPct val="10000"/>
                                  </p:iterate>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iterate type="lt">
                                    <p:tmPct val="10000"/>
                                  </p:iterate>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animBg="1"/>
      <p:bldP spid="8" grpId="0" animBg="1"/>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ounded Rectangle 3"/>
          <p:cNvSpPr/>
          <p:nvPr/>
        </p:nvSpPr>
        <p:spPr>
          <a:xfrm>
            <a:off x="1062831" y="448469"/>
            <a:ext cx="6346114" cy="593963"/>
          </a:xfrm>
          <a:prstGeom prst="roundRect">
            <a:avLst/>
          </a:prstGeom>
          <a:ln/>
        </p:spPr>
        <p:style>
          <a:lnRef idx="0">
            <a:schemeClr val="accent1"/>
          </a:lnRef>
          <a:fillRef idx="3">
            <a:schemeClr val="accent1"/>
          </a:fillRef>
          <a:effectRef idx="3">
            <a:schemeClr val="accent1"/>
          </a:effectRef>
          <a:fontRef idx="minor">
            <a:schemeClr val="lt1"/>
          </a:fontRef>
        </p:style>
        <p:txBody>
          <a:bodyPr lIns="101235" tIns="50618" rIns="101235" bIns="50618" rtlCol="0" anchor="ctr"/>
          <a:lstStyle/>
          <a:p>
            <a:pPr marL="65017" algn="just"/>
            <a:r>
              <a:rPr lang="en-US" sz="3118" b="1" dirty="0">
                <a:solidFill>
                  <a:schemeClr val="bg1"/>
                </a:solidFill>
                <a:latin typeface="Times New Roman" pitchFamily="18" charset="0"/>
                <a:ea typeface="Cambria Math" pitchFamily="18" charset="0"/>
              </a:rPr>
              <a:t>Ampere’s Right hand Grip rule:</a:t>
            </a:r>
          </a:p>
        </p:txBody>
      </p:sp>
      <p:sp>
        <p:nvSpPr>
          <p:cNvPr id="5" name="Rectangle 4"/>
          <p:cNvSpPr/>
          <p:nvPr/>
        </p:nvSpPr>
        <p:spPr>
          <a:xfrm>
            <a:off x="948531" y="1305132"/>
            <a:ext cx="9982200" cy="20412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1235" tIns="50618" rIns="101235" bIns="50618" rtlCol="0" anchor="ctr"/>
          <a:lstStyle/>
          <a:p>
            <a:pPr marL="506080" indent="-441063" algn="just">
              <a:lnSpc>
                <a:spcPct val="150000"/>
              </a:lnSpc>
              <a:buFont typeface="Wingdings" pitchFamily="2" charset="2"/>
              <a:buChar char="Ø"/>
            </a:pPr>
            <a:r>
              <a:rPr lang="en-US" sz="2598" b="1" dirty="0">
                <a:solidFill>
                  <a:schemeClr val="bg1"/>
                </a:solidFill>
                <a:latin typeface="Times New Roman" pitchFamily="18" charset="0"/>
                <a:ea typeface="Cambria Math" panose="02040503050406030204" pitchFamily="18" charset="0"/>
              </a:rPr>
              <a:t>If a straight current carrying conductor is held with a right hand with the thumb indicating the direction of flow of current in it, then the curled fingers around it forming the grip indicate the direction of the associated magnetic field lines.</a:t>
            </a:r>
          </a:p>
        </p:txBody>
      </p:sp>
      <p:pic>
        <p:nvPicPr>
          <p:cNvPr id="6" name="irc_mi" descr="http://www.meritnation.com/img/shared/discuss_editlive/3011515/2013_10_15_11_22_01/image1482165881335557990.jpg"/>
          <p:cNvPicPr/>
          <p:nvPr/>
        </p:nvPicPr>
        <p:blipFill rotWithShape="1">
          <a:blip r:embed="rId2" cstate="print">
            <a:extLst>
              <a:ext uri="{BEBA8EAE-BF5A-486C-A8C5-ECC9F3942E4B}">
                <a14:imgProps xmlns:a14="http://schemas.microsoft.com/office/drawing/2010/main">
                  <a14:imgLayer r:embed="rId3">
                    <a14:imgEffect>
                      <a14:saturation sat="300000"/>
                    </a14:imgEffect>
                  </a14:imgLayer>
                </a14:imgProps>
              </a:ext>
              <a:ext uri="{28A0092B-C50C-407E-A947-70E740481C1C}">
                <a14:useLocalDpi xmlns:a14="http://schemas.microsoft.com/office/drawing/2010/main" val="0"/>
              </a:ext>
            </a:extLst>
          </a:blip>
          <a:srcRect l="4757" t="3399" r="6449" b="8431"/>
          <a:stretch/>
        </p:blipFill>
        <p:spPr bwMode="auto">
          <a:xfrm>
            <a:off x="3196431" y="3801269"/>
            <a:ext cx="4343400" cy="2743201"/>
          </a:xfrm>
          <a:prstGeom prst="rect">
            <a:avLst/>
          </a:prstGeom>
          <a:noFill/>
          <a:ln>
            <a:noFill/>
          </a:ln>
        </p:spPr>
      </p:pic>
    </p:spTree>
    <p:extLst>
      <p:ext uri="{BB962C8B-B14F-4D97-AF65-F5344CB8AC3E}">
        <p14:creationId xmlns:p14="http://schemas.microsoft.com/office/powerpoint/2010/main" val="764497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iterate type="lt">
                                    <p:tmPct val="10000"/>
                                  </p:iterate>
                                  <p:childTnLst>
                                    <p:set>
                                      <p:cBhvr>
                                        <p:cTn id="11" dur="1" fill="hold">
                                          <p:stCondLst>
                                            <p:cond delay="0"/>
                                          </p:stCondLst>
                                        </p:cTn>
                                        <p:tgtEl>
                                          <p:spTgt spid="5"/>
                                        </p:tgtEl>
                                        <p:attrNameLst>
                                          <p:attrName>style.visibility</p:attrName>
                                        </p:attrNameLst>
                                      </p:cBhvr>
                                      <p:to>
                                        <p:strVal val="visible"/>
                                      </p:to>
                                    </p:set>
                                    <p:animEffect transition="in" filter="wipe(left)">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a:xfrm>
            <a:off x="976227" y="498757"/>
            <a:ext cx="5041071" cy="668209"/>
          </a:xfrm>
          <a:prstGeom prst="rect">
            <a:avLst/>
          </a:prstGeom>
          <a:ln/>
        </p:spPr>
        <p:style>
          <a:lnRef idx="3">
            <a:schemeClr val="lt1"/>
          </a:lnRef>
          <a:fillRef idx="1">
            <a:schemeClr val="accent3"/>
          </a:fillRef>
          <a:effectRef idx="1">
            <a:schemeClr val="accent3"/>
          </a:effectRef>
          <a:fontRef idx="minor">
            <a:schemeClr val="lt1"/>
          </a:fontRef>
        </p:style>
        <p:txBody>
          <a:bodyPr lIns="101235" tIns="50618" rIns="101235" bIns="50618" rtlCol="0" anchor="ctr"/>
          <a:lstStyle/>
          <a:p>
            <a:pPr marL="65017" algn="just"/>
            <a:r>
              <a:rPr lang="en-US" sz="3118" b="1" dirty="0">
                <a:solidFill>
                  <a:schemeClr val="tx1"/>
                </a:solidFill>
                <a:latin typeface="Times New Roman" pitchFamily="18" charset="0"/>
                <a:ea typeface="Cambria Math" pitchFamily="18" charset="0"/>
              </a:rPr>
              <a:t>Maxwell’s cork screw rule:</a:t>
            </a:r>
          </a:p>
        </p:txBody>
      </p:sp>
      <p:sp>
        <p:nvSpPr>
          <p:cNvPr id="5" name="Rectangle 4"/>
          <p:cNvSpPr/>
          <p:nvPr/>
        </p:nvSpPr>
        <p:spPr>
          <a:xfrm>
            <a:off x="760295" y="1547838"/>
            <a:ext cx="10208536" cy="14974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1235" tIns="50618" rIns="101235" bIns="50618" rtlCol="0" anchor="ctr"/>
          <a:lstStyle/>
          <a:p>
            <a:pPr marL="506080" indent="-441063" algn="just">
              <a:buFont typeface="Wingdings" pitchFamily="2" charset="2"/>
              <a:buChar char="Ø"/>
            </a:pPr>
            <a:r>
              <a:rPr lang="en-US" sz="2598" b="1" dirty="0">
                <a:solidFill>
                  <a:schemeClr val="bg1"/>
                </a:solidFill>
                <a:latin typeface="Times New Roman" pitchFamily="18" charset="0"/>
                <a:ea typeface="Cambria Math" pitchFamily="18" charset="0"/>
              </a:rPr>
              <a:t>If the translational advancement of the screw directs in the direction of the flow of current in a conductor then rotational motion of the screw directs in the direction of magnetic field lines and vice-versa.</a:t>
            </a:r>
          </a:p>
        </p:txBody>
      </p:sp>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5158" r="9189" b="16569"/>
          <a:stretch/>
        </p:blipFill>
        <p:spPr>
          <a:xfrm>
            <a:off x="5069134" y="3482880"/>
            <a:ext cx="1960795" cy="2385692"/>
          </a:xfrm>
          <a:prstGeom prst="rect">
            <a:avLst/>
          </a:prstGeom>
        </p:spPr>
      </p:pic>
      <p:cxnSp>
        <p:nvCxnSpPr>
          <p:cNvPr id="6" name="Straight Arrow Connector 5"/>
          <p:cNvCxnSpPr/>
          <p:nvPr/>
        </p:nvCxnSpPr>
        <p:spPr>
          <a:xfrm>
            <a:off x="6023568" y="5718298"/>
            <a:ext cx="0" cy="374805"/>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7" name="TextBox 6"/>
          <p:cNvSpPr txBox="1"/>
          <p:nvPr/>
        </p:nvSpPr>
        <p:spPr>
          <a:xfrm>
            <a:off x="4458775" y="5935069"/>
            <a:ext cx="3181512" cy="492122"/>
          </a:xfrm>
          <a:prstGeom prst="rect">
            <a:avLst/>
          </a:prstGeom>
          <a:noFill/>
        </p:spPr>
        <p:txBody>
          <a:bodyPr wrap="none" rtlCol="0">
            <a:spAutoFit/>
          </a:bodyPr>
          <a:lstStyle/>
          <a:p>
            <a:r>
              <a:rPr lang="en-US" sz="2598" b="1" dirty="0">
                <a:solidFill>
                  <a:schemeClr val="bg1"/>
                </a:solidFill>
                <a:latin typeface="Times New Roman" pitchFamily="18" charset="0"/>
                <a:cs typeface="Times New Roman" pitchFamily="18" charset="0"/>
              </a:rPr>
              <a:t>Maxwell’s screw rule</a:t>
            </a:r>
          </a:p>
        </p:txBody>
      </p:sp>
      <p:cxnSp>
        <p:nvCxnSpPr>
          <p:cNvPr id="9" name="Straight Connector 8"/>
          <p:cNvCxnSpPr/>
          <p:nvPr/>
        </p:nvCxnSpPr>
        <p:spPr>
          <a:xfrm>
            <a:off x="6109443" y="5796122"/>
            <a:ext cx="980398" cy="0"/>
          </a:xfrm>
          <a:prstGeom prst="line">
            <a:avLst/>
          </a:prstGeom>
          <a:effectLst/>
        </p:spPr>
        <p:style>
          <a:lnRef idx="2">
            <a:schemeClr val="dk1"/>
          </a:lnRef>
          <a:fillRef idx="0">
            <a:schemeClr val="dk1"/>
          </a:fillRef>
          <a:effectRef idx="1">
            <a:schemeClr val="dk1"/>
          </a:effectRef>
          <a:fontRef idx="minor">
            <a:schemeClr val="tx1"/>
          </a:fontRef>
        </p:style>
      </p:cxnSp>
      <p:sp>
        <p:nvSpPr>
          <p:cNvPr id="11" name="TextBox 10"/>
          <p:cNvSpPr txBox="1"/>
          <p:nvPr/>
        </p:nvSpPr>
        <p:spPr>
          <a:xfrm>
            <a:off x="7363758" y="4944269"/>
            <a:ext cx="3021148" cy="492122"/>
          </a:xfrm>
          <a:prstGeom prst="rect">
            <a:avLst/>
          </a:prstGeom>
          <a:noFill/>
        </p:spPr>
        <p:txBody>
          <a:bodyPr wrap="none" rtlCol="0">
            <a:spAutoFit/>
          </a:bodyPr>
          <a:lstStyle/>
          <a:p>
            <a:r>
              <a:rPr lang="en-US" sz="2598" b="1" dirty="0">
                <a:solidFill>
                  <a:schemeClr val="bg1"/>
                </a:solidFill>
                <a:latin typeface="Times New Roman" pitchFamily="18" charset="0"/>
                <a:cs typeface="Times New Roman" pitchFamily="18" charset="0"/>
              </a:rPr>
              <a:t>Direction of current</a:t>
            </a:r>
          </a:p>
        </p:txBody>
      </p:sp>
      <p:sp>
        <p:nvSpPr>
          <p:cNvPr id="12" name="TextBox 11"/>
          <p:cNvSpPr txBox="1"/>
          <p:nvPr/>
        </p:nvSpPr>
        <p:spPr>
          <a:xfrm>
            <a:off x="2053431" y="3828181"/>
            <a:ext cx="2681874" cy="1691489"/>
          </a:xfrm>
          <a:prstGeom prst="rect">
            <a:avLst/>
          </a:prstGeom>
          <a:noFill/>
        </p:spPr>
        <p:txBody>
          <a:bodyPr wrap="square" rtlCol="0">
            <a:spAutoFit/>
          </a:bodyPr>
          <a:lstStyle/>
          <a:p>
            <a:pPr algn="just"/>
            <a:r>
              <a:rPr lang="en-US" sz="2598" b="1" dirty="0">
                <a:solidFill>
                  <a:schemeClr val="bg1"/>
                </a:solidFill>
                <a:latin typeface="Times New Roman" pitchFamily="18" charset="0"/>
                <a:cs typeface="Times New Roman" pitchFamily="18" charset="0"/>
              </a:rPr>
              <a:t>The direction of rotation gives the direction of the magnetic field</a:t>
            </a:r>
          </a:p>
        </p:txBody>
      </p:sp>
    </p:spTree>
    <p:extLst>
      <p:ext uri="{BB962C8B-B14F-4D97-AF65-F5344CB8AC3E}">
        <p14:creationId xmlns:p14="http://schemas.microsoft.com/office/powerpoint/2010/main" val="2624092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iterate type="lt">
                                    <p:tmPct val="10000"/>
                                  </p:iterate>
                                  <p:childTnLst>
                                    <p:set>
                                      <p:cBhvr>
                                        <p:cTn id="11" dur="1" fill="hold">
                                          <p:stCondLst>
                                            <p:cond delay="0"/>
                                          </p:stCondLst>
                                        </p:cTn>
                                        <p:tgtEl>
                                          <p:spTgt spid="5"/>
                                        </p:tgtEl>
                                        <p:attrNameLst>
                                          <p:attrName>style.visibility</p:attrName>
                                        </p:attrNameLst>
                                      </p:cBhvr>
                                      <p:to>
                                        <p:strVal val="visible"/>
                                      </p:to>
                                    </p:set>
                                    <p:animEffect transition="in" filter="wipe(left)">
                                      <p:cBhvr>
                                        <p:cTn id="12" dur="1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left)">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iterate type="lt">
                                    <p:tmPct val="10000"/>
                                  </p:iterate>
                                  <p:childTnLst>
                                    <p:set>
                                      <p:cBhvr>
                                        <p:cTn id="21" dur="1" fill="hold">
                                          <p:stCondLst>
                                            <p:cond delay="0"/>
                                          </p:stCondLst>
                                        </p:cTn>
                                        <p:tgtEl>
                                          <p:spTgt spid="12"/>
                                        </p:tgtEl>
                                        <p:attrNameLst>
                                          <p:attrName>style.visibility</p:attrName>
                                        </p:attrNameLst>
                                      </p:cBhvr>
                                      <p:to>
                                        <p:strVal val="visible"/>
                                      </p:to>
                                    </p:set>
                                    <p:animEffect transition="in" filter="wipe(left)">
                                      <p:cBhvr>
                                        <p:cTn id="22" dur="10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up)">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iterate type="lt">
                                    <p:tmPct val="10000"/>
                                  </p:iterate>
                                  <p:childTnLst>
                                    <p:set>
                                      <p:cBhvr>
                                        <p:cTn id="31" dur="1" fill="hold">
                                          <p:stCondLst>
                                            <p:cond delay="0"/>
                                          </p:stCondLst>
                                        </p:cTn>
                                        <p:tgtEl>
                                          <p:spTgt spid="7"/>
                                        </p:tgtEl>
                                        <p:attrNameLst>
                                          <p:attrName>style.visibility</p:attrName>
                                        </p:attrNameLst>
                                      </p:cBhvr>
                                      <p:to>
                                        <p:strVal val="visible"/>
                                      </p:to>
                                    </p:set>
                                    <p:animEffect transition="in" filter="wipe(left)">
                                      <p:cBhvr>
                                        <p:cTn id="32" dur="10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ipe(left)">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iterate type="lt">
                                    <p:tmPct val="10000"/>
                                  </p:iterate>
                                  <p:childTnLst>
                                    <p:set>
                                      <p:cBhvr>
                                        <p:cTn id="41" dur="1" fill="hold">
                                          <p:stCondLst>
                                            <p:cond delay="0"/>
                                          </p:stCondLst>
                                        </p:cTn>
                                        <p:tgtEl>
                                          <p:spTgt spid="11"/>
                                        </p:tgtEl>
                                        <p:attrNameLst>
                                          <p:attrName>style.visibility</p:attrName>
                                        </p:attrNameLst>
                                      </p:cBhvr>
                                      <p:to>
                                        <p:strVal val="visible"/>
                                      </p:to>
                                    </p:set>
                                    <p:animEffect transition="in" filter="wipe(left)">
                                      <p:cBhvr>
                                        <p:cTn id="42"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7" grpId="0"/>
      <p:bldP spid="11" grpId="0"/>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Rectangle 11"/>
          <p:cNvSpPr/>
          <p:nvPr/>
        </p:nvSpPr>
        <p:spPr>
          <a:xfrm>
            <a:off x="1215231" y="558439"/>
            <a:ext cx="5688336" cy="593963"/>
          </a:xfrm>
          <a:prstGeom prst="rect">
            <a:avLst/>
          </a:prstGeom>
          <a:ln/>
        </p:spPr>
        <p:style>
          <a:lnRef idx="3">
            <a:schemeClr val="lt1"/>
          </a:lnRef>
          <a:fillRef idx="1">
            <a:schemeClr val="accent4"/>
          </a:fillRef>
          <a:effectRef idx="1">
            <a:schemeClr val="accent4"/>
          </a:effectRef>
          <a:fontRef idx="minor">
            <a:schemeClr val="lt1"/>
          </a:fontRef>
        </p:style>
        <p:txBody>
          <a:bodyPr lIns="101235" tIns="50618" rIns="101235" bIns="50618" rtlCol="0" anchor="ctr"/>
          <a:lstStyle/>
          <a:p>
            <a:pPr marL="506080" indent="-441063"/>
            <a:r>
              <a:rPr lang="en-US" sz="3118" b="1" dirty="0">
                <a:solidFill>
                  <a:schemeClr val="bg1"/>
                </a:solidFill>
                <a:latin typeface="Times New Roman" pitchFamily="18" charset="0"/>
                <a:ea typeface="Cambria Math" pitchFamily="18" charset="0"/>
              </a:rPr>
              <a:t> </a:t>
            </a:r>
            <a:r>
              <a:rPr lang="en-US" sz="3118" b="1" dirty="0">
                <a:solidFill>
                  <a:schemeClr val="tx1"/>
                </a:solidFill>
                <a:latin typeface="Times New Roman" pitchFamily="18" charset="0"/>
                <a:ea typeface="Cambria Math" pitchFamily="18" charset="0"/>
              </a:rPr>
              <a:t>Magnetic field, Lorentz force : </a:t>
            </a:r>
          </a:p>
        </p:txBody>
      </p:sp>
      <mc:AlternateContent xmlns:mc="http://schemas.openxmlformats.org/markup-compatibility/2006" xmlns:a14="http://schemas.microsoft.com/office/drawing/2010/main">
        <mc:Choice Requires="a14">
          <p:sp>
            <p:nvSpPr>
              <p:cNvPr id="13" name="Rectangle 12"/>
              <p:cNvSpPr/>
              <p:nvPr/>
            </p:nvSpPr>
            <p:spPr>
              <a:xfrm>
                <a:off x="958003" y="1508586"/>
                <a:ext cx="9963256" cy="115819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1235" tIns="50618" rIns="101235" bIns="50618" rtlCol="0" anchor="ctr"/>
              <a:lstStyle/>
              <a:p>
                <a:pPr marL="510403" indent="-445387" algn="just">
                  <a:lnSpc>
                    <a:spcPts val="3322"/>
                  </a:lnSpc>
                  <a:buFont typeface="Wingdings" pitchFamily="2" charset="2"/>
                  <a:buChar char="Ø"/>
                </a:pPr>
                <a:r>
                  <a:rPr lang="en-US" sz="2598" b="1" dirty="0">
                    <a:solidFill>
                      <a:schemeClr val="bg1"/>
                    </a:solidFill>
                    <a:latin typeface="Times New Roman" pitchFamily="18" charset="0"/>
                    <a:ea typeface="Cambria Math" pitchFamily="18" charset="0"/>
                  </a:rPr>
                  <a:t> A static charge cannot produce magnetic field but only a moving change can do it. Hence the force on a charge q in a magnetic field </a:t>
                </a:r>
                <a14:m>
                  <m:oMath xmlns:m="http://schemas.openxmlformats.org/officeDocument/2006/math">
                    <m:acc>
                      <m:accPr>
                        <m:chr m:val="⃗"/>
                        <m:ctrlPr>
                          <a:rPr lang="en-US" sz="2598" b="1" i="1">
                            <a:solidFill>
                              <a:schemeClr val="bg1"/>
                            </a:solidFill>
                            <a:latin typeface="Cambria Math" panose="02040503050406030204" pitchFamily="18" charset="0"/>
                            <a:ea typeface="Cambria Math" panose="02040503050406030204" pitchFamily="18" charset="0"/>
                            <a:cs typeface="Calibri" panose="020F0502020204030204" pitchFamily="34" charset="0"/>
                          </a:rPr>
                        </m:ctrlPr>
                      </m:accPr>
                      <m:e>
                        <m:r>
                          <m:rPr>
                            <m:nor/>
                          </m:rPr>
                          <a:rPr lang="en-US" sz="2598" b="1">
                            <a:solidFill>
                              <a:schemeClr val="bg1"/>
                            </a:solidFill>
                            <a:latin typeface="Cambria Math"/>
                            <a:ea typeface="Cambria Math" panose="02040503050406030204" pitchFamily="18" charset="0"/>
                            <a:cs typeface="Calibri" panose="020F0502020204030204" pitchFamily="34" charset="0"/>
                          </a:rPr>
                          <m:t>B</m:t>
                        </m:r>
                      </m:e>
                    </m:acc>
                  </m:oMath>
                </a14:m>
                <a:r>
                  <a:rPr lang="en-US" sz="2598" b="1" dirty="0">
                    <a:solidFill>
                      <a:schemeClr val="bg1"/>
                    </a:solidFill>
                    <a:latin typeface="Times New Roman" pitchFamily="18" charset="0"/>
                    <a:ea typeface="Cambria Math" pitchFamily="18" charset="0"/>
                  </a:rPr>
                  <a:t>    moving with a velocity </a:t>
                </a:r>
                <a14:m>
                  <m:oMath xmlns:m="http://schemas.openxmlformats.org/officeDocument/2006/math">
                    <m:acc>
                      <m:accPr>
                        <m:chr m:val="⃗"/>
                        <m:ctrlPr>
                          <a:rPr lang="en-US" sz="2598" b="1" i="1">
                            <a:solidFill>
                              <a:schemeClr val="bg1"/>
                            </a:solidFill>
                            <a:latin typeface="Cambria Math" panose="02040503050406030204" pitchFamily="18" charset="0"/>
                            <a:ea typeface="Cambria Math" panose="02040503050406030204" pitchFamily="18" charset="0"/>
                            <a:cs typeface="Calibri" panose="020F0502020204030204" pitchFamily="34" charset="0"/>
                          </a:rPr>
                        </m:ctrlPr>
                      </m:accPr>
                      <m:e>
                        <m:r>
                          <a:rPr lang="en-US" sz="2598" b="1">
                            <a:solidFill>
                              <a:schemeClr val="bg1"/>
                            </a:solidFill>
                            <a:latin typeface="Cambria Math"/>
                            <a:ea typeface="Cambria Math" panose="02040503050406030204" pitchFamily="18" charset="0"/>
                            <a:cs typeface="Calibri" panose="020F0502020204030204" pitchFamily="34" charset="0"/>
                          </a:rPr>
                          <m:t>𝐯</m:t>
                        </m:r>
                      </m:e>
                    </m:acc>
                  </m:oMath>
                </a14:m>
                <a:r>
                  <a:rPr lang="en-US" sz="2598" b="1" dirty="0">
                    <a:solidFill>
                      <a:schemeClr val="bg1"/>
                    </a:solidFill>
                    <a:latin typeface="Times New Roman" pitchFamily="18" charset="0"/>
                    <a:ea typeface="Cambria Math" pitchFamily="18" charset="0"/>
                  </a:rPr>
                  <a:t>is </a:t>
                </a:r>
              </a:p>
            </p:txBody>
          </p:sp>
        </mc:Choice>
        <mc:Fallback xmlns="">
          <p:sp>
            <p:nvSpPr>
              <p:cNvPr id="13" name="Rectangle 12"/>
              <p:cNvSpPr>
                <a:spLocks noRot="1" noChangeAspect="1" noMove="1" noResize="1" noEditPoints="1" noAdjustHandles="1" noChangeArrowheads="1" noChangeShapeType="1" noTextEdit="1"/>
              </p:cNvSpPr>
              <p:nvPr/>
            </p:nvSpPr>
            <p:spPr>
              <a:xfrm>
                <a:off x="958003" y="1508586"/>
                <a:ext cx="9963256" cy="1158196"/>
              </a:xfrm>
              <a:prstGeom prst="rect">
                <a:avLst/>
              </a:prstGeom>
              <a:blipFill>
                <a:blip r:embed="rId3"/>
                <a:stretch>
                  <a:fillRect l="-183" t="-12632" r="-979" b="-22105"/>
                </a:stretch>
              </a:blipFill>
              <a:ln>
                <a:noFill/>
              </a:ln>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6" name="Rectangle 5"/>
              <p:cNvSpPr/>
              <p:nvPr/>
            </p:nvSpPr>
            <p:spPr>
              <a:xfrm>
                <a:off x="1367631" y="3725069"/>
                <a:ext cx="9810952" cy="20788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1235" tIns="50618" rIns="101235" bIns="50618" rtlCol="0" anchor="ctr"/>
              <a:lstStyle/>
              <a:p>
                <a:pPr marL="65017" algn="just">
                  <a:lnSpc>
                    <a:spcPts val="3322"/>
                  </a:lnSpc>
                </a:pPr>
                <a:r>
                  <a:rPr lang="en-US" sz="2598" b="1" dirty="0">
                    <a:solidFill>
                      <a:schemeClr val="bg1"/>
                    </a:solidFill>
                    <a:latin typeface="Times New Roman" pitchFamily="18" charset="0"/>
                    <a:ea typeface="Cambria Math" pitchFamily="18" charset="0"/>
                  </a:rPr>
                  <a:t>Where </a:t>
                </a:r>
                <a:r>
                  <a:rPr lang="en-US" sz="2598" b="1" dirty="0">
                    <a:solidFill>
                      <a:schemeClr val="bg1"/>
                    </a:solidFill>
                    <a:latin typeface="Times New Roman" pitchFamily="18" charset="0"/>
                    <a:ea typeface="Cambria Math" pitchFamily="18" charset="0"/>
                    <a:sym typeface="Symbol"/>
                  </a:rPr>
                  <a:t> is the angle between </a:t>
                </a:r>
                <a14:m>
                  <m:oMath xmlns:m="http://schemas.openxmlformats.org/officeDocument/2006/math">
                    <m:acc>
                      <m:accPr>
                        <m:chr m:val="̅"/>
                        <m:ctrlPr>
                          <a:rPr lang="en-US" sz="2598" b="1" i="1">
                            <a:solidFill>
                              <a:schemeClr val="bg1"/>
                            </a:solidFill>
                            <a:latin typeface="Cambria Math" panose="02040503050406030204" pitchFamily="18" charset="0"/>
                            <a:ea typeface="Cambria Math" pitchFamily="18" charset="0"/>
                            <a:sym typeface="Symbol"/>
                          </a:rPr>
                        </m:ctrlPr>
                      </m:accPr>
                      <m:e>
                        <m:r>
                          <m:rPr>
                            <m:nor/>
                          </m:rPr>
                          <a:rPr lang="en-IN" sz="2598" b="1">
                            <a:solidFill>
                              <a:schemeClr val="bg1"/>
                            </a:solidFill>
                            <a:latin typeface="Times New Roman" pitchFamily="18" charset="0"/>
                            <a:ea typeface="Cambria Math" pitchFamily="18" charset="0"/>
                            <a:cs typeface="Times New Roman" pitchFamily="18" charset="0"/>
                            <a:sym typeface="Symbol"/>
                          </a:rPr>
                          <m:t>v</m:t>
                        </m:r>
                      </m:e>
                    </m:acc>
                  </m:oMath>
                </a14:m>
                <a:r>
                  <a:rPr lang="en-US" sz="2598" b="1" dirty="0">
                    <a:solidFill>
                      <a:schemeClr val="bg1"/>
                    </a:solidFill>
                    <a:latin typeface="Times New Roman" pitchFamily="18" charset="0"/>
                    <a:ea typeface="Cambria Math" pitchFamily="18" charset="0"/>
                    <a:sym typeface="Symbol"/>
                  </a:rPr>
                  <a:t>and </a:t>
                </a:r>
                <a14:m>
                  <m:oMath xmlns:m="http://schemas.openxmlformats.org/officeDocument/2006/math">
                    <m:acc>
                      <m:accPr>
                        <m:chr m:val="̅"/>
                        <m:ctrlPr>
                          <a:rPr lang="en-US" sz="2598" b="1" i="1">
                            <a:solidFill>
                              <a:schemeClr val="bg1"/>
                            </a:solidFill>
                            <a:latin typeface="Cambria Math" panose="02040503050406030204" pitchFamily="18" charset="0"/>
                            <a:ea typeface="Cambria Math" pitchFamily="18" charset="0"/>
                            <a:sym typeface="Symbol"/>
                          </a:rPr>
                        </m:ctrlPr>
                      </m:accPr>
                      <m:e>
                        <m:r>
                          <m:rPr>
                            <m:nor/>
                          </m:rPr>
                          <a:rPr lang="en-IN" sz="2598" b="1">
                            <a:solidFill>
                              <a:schemeClr val="bg1"/>
                            </a:solidFill>
                            <a:latin typeface="Times New Roman" pitchFamily="18" charset="0"/>
                            <a:ea typeface="Cambria Math" pitchFamily="18" charset="0"/>
                            <a:cs typeface="Times New Roman" pitchFamily="18" charset="0"/>
                            <a:sym typeface="Symbol"/>
                          </a:rPr>
                          <m:t>B</m:t>
                        </m:r>
                      </m:e>
                    </m:acc>
                  </m:oMath>
                </a14:m>
                <a:r>
                  <a:rPr lang="en-US" sz="2598" b="1" dirty="0">
                    <a:solidFill>
                      <a:schemeClr val="bg1"/>
                    </a:solidFill>
                    <a:latin typeface="Times New Roman" pitchFamily="18" charset="0"/>
                    <a:ea typeface="Cambria Math" pitchFamily="18" charset="0"/>
                    <a:sym typeface="Symbol"/>
                  </a:rPr>
                  <a:t> the magnitude of magnetic field B is 1 SI unit, when the force acting on a unit charge(1 C), moving  perpendicular to B with the speed of 1m/s , is 1N.   </a:t>
                </a:r>
                <a:endParaRPr lang="en-US" sz="2598" b="1" dirty="0">
                  <a:solidFill>
                    <a:schemeClr val="bg1"/>
                  </a:solidFill>
                  <a:latin typeface="Times New Roman" pitchFamily="18" charset="0"/>
                  <a:ea typeface="Cambria Math" pitchFamily="18" charset="0"/>
                </a:endParaRPr>
              </a:p>
            </p:txBody>
          </p:sp>
        </mc:Choice>
        <mc:Fallback xmlns="">
          <p:sp>
            <p:nvSpPr>
              <p:cNvPr id="6" name="Rectangle 5"/>
              <p:cNvSpPr>
                <a:spLocks noRot="1" noChangeAspect="1" noMove="1" noResize="1" noEditPoints="1" noAdjustHandles="1" noChangeArrowheads="1" noChangeShapeType="1" noTextEdit="1"/>
              </p:cNvSpPr>
              <p:nvPr/>
            </p:nvSpPr>
            <p:spPr>
              <a:xfrm>
                <a:off x="1367631" y="3725069"/>
                <a:ext cx="9810952" cy="2078870"/>
              </a:xfrm>
              <a:prstGeom prst="rect">
                <a:avLst/>
              </a:prstGeom>
              <a:blipFill>
                <a:blip r:embed="rId4"/>
                <a:stretch>
                  <a:fillRect l="-311" r="-994"/>
                </a:stretch>
              </a:blipFill>
              <a:ln>
                <a:noFill/>
              </a:ln>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7" name="Rectangle 6"/>
              <p:cNvSpPr/>
              <p:nvPr/>
            </p:nvSpPr>
            <p:spPr>
              <a:xfrm>
                <a:off x="2053431" y="2809470"/>
                <a:ext cx="5345668" cy="9912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1235" tIns="50618" rIns="101235" bIns="50618" rtlCol="0" anchor="ctr"/>
              <a:lstStyle/>
              <a:p>
                <a:pPr marL="65017"/>
                <a14:m>
                  <m:oMathPara xmlns:m="http://schemas.openxmlformats.org/officeDocument/2006/math">
                    <m:oMathParaPr>
                      <m:jc m:val="left"/>
                    </m:oMathParaPr>
                    <m:oMath xmlns:m="http://schemas.openxmlformats.org/officeDocument/2006/math">
                      <m:acc>
                        <m:accPr>
                          <m:chr m:val="⃗"/>
                          <m:ctrlPr>
                            <a:rPr lang="en-US" sz="2598" b="1" i="1" smtClean="0">
                              <a:solidFill>
                                <a:schemeClr val="bg1"/>
                              </a:solidFill>
                              <a:latin typeface="Cambria Math" panose="02040503050406030204" pitchFamily="18" charset="0"/>
                              <a:ea typeface="Cambria Math" panose="02040503050406030204" pitchFamily="18" charset="0"/>
                              <a:cs typeface="Calibri" panose="020F0502020204030204" pitchFamily="34" charset="0"/>
                            </a:rPr>
                          </m:ctrlPr>
                        </m:accPr>
                        <m:e>
                          <m:r>
                            <m:rPr>
                              <m:nor/>
                            </m:rPr>
                            <a:rPr lang="en-US" sz="2598" b="1">
                              <a:solidFill>
                                <a:schemeClr val="bg1"/>
                              </a:solidFill>
                              <a:latin typeface="Times New Roman" pitchFamily="18" charset="0"/>
                              <a:ea typeface="Cambria Math" panose="02040503050406030204" pitchFamily="18" charset="0"/>
                              <a:cs typeface="Times New Roman" pitchFamily="18" charset="0"/>
                            </a:rPr>
                            <m:t>F</m:t>
                          </m:r>
                        </m:e>
                      </m:acc>
                      <m:r>
                        <m:rPr>
                          <m:nor/>
                        </m:rPr>
                        <a:rPr lang="en-US" sz="2598" b="1" baseline="-25000">
                          <a:solidFill>
                            <a:schemeClr val="bg1"/>
                          </a:solidFill>
                          <a:latin typeface="Times New Roman" pitchFamily="18" charset="0"/>
                          <a:ea typeface="Cambria Math" panose="02040503050406030204" pitchFamily="18" charset="0"/>
                          <a:cs typeface="Times New Roman" pitchFamily="18" charset="0"/>
                        </a:rPr>
                        <m:t>magnetic</m:t>
                      </m:r>
                      <m:r>
                        <m:rPr>
                          <m:nor/>
                        </m:rPr>
                        <a:rPr lang="en-US" sz="2598" b="1">
                          <a:solidFill>
                            <a:schemeClr val="bg1"/>
                          </a:solidFill>
                          <a:latin typeface="Times New Roman" pitchFamily="18" charset="0"/>
                          <a:ea typeface="Cambria Math" panose="02040503050406030204" pitchFamily="18" charset="0"/>
                          <a:cs typeface="Times New Roman" pitchFamily="18" charset="0"/>
                        </a:rPr>
                        <m:t> = </m:t>
                      </m:r>
                      <m:r>
                        <m:rPr>
                          <m:nor/>
                        </m:rPr>
                        <a:rPr lang="en-US" sz="2598" b="1">
                          <a:solidFill>
                            <a:schemeClr val="bg1"/>
                          </a:solidFill>
                          <a:latin typeface="Times New Roman" pitchFamily="18" charset="0"/>
                          <a:ea typeface="Cambria Math" panose="02040503050406030204" pitchFamily="18" charset="0"/>
                          <a:cs typeface="Times New Roman" pitchFamily="18" charset="0"/>
                        </a:rPr>
                        <m:t>q</m:t>
                      </m:r>
                      <m:r>
                        <m:rPr>
                          <m:nor/>
                        </m:rPr>
                        <a:rPr lang="en-US" sz="2598" b="1">
                          <a:solidFill>
                            <a:schemeClr val="bg1"/>
                          </a:solidFill>
                          <a:latin typeface="Times New Roman" pitchFamily="18" charset="0"/>
                          <a:ea typeface="Cambria Math" panose="02040503050406030204" pitchFamily="18" charset="0"/>
                          <a:cs typeface="Times New Roman" pitchFamily="18" charset="0"/>
                        </a:rPr>
                        <m:t> [</m:t>
                      </m:r>
                      <m:acc>
                        <m:accPr>
                          <m:chr m:val="⃗"/>
                          <m:ctrlPr>
                            <a:rPr lang="en-US" sz="2598" b="1" i="1">
                              <a:solidFill>
                                <a:schemeClr val="bg1"/>
                              </a:solidFill>
                              <a:latin typeface="Cambria Math" panose="02040503050406030204" pitchFamily="18" charset="0"/>
                              <a:ea typeface="Cambria Math" panose="02040503050406030204" pitchFamily="18" charset="0"/>
                              <a:cs typeface="Calibri" panose="020F0502020204030204" pitchFamily="34" charset="0"/>
                            </a:rPr>
                          </m:ctrlPr>
                        </m:accPr>
                        <m:e>
                          <m:r>
                            <m:rPr>
                              <m:nor/>
                            </m:rPr>
                            <a:rPr lang="en-US" sz="2598" b="1">
                              <a:solidFill>
                                <a:schemeClr val="bg1"/>
                              </a:solidFill>
                              <a:latin typeface="Times New Roman" pitchFamily="18" charset="0"/>
                              <a:ea typeface="Cambria Math" panose="02040503050406030204" pitchFamily="18" charset="0"/>
                              <a:cs typeface="Times New Roman" pitchFamily="18" charset="0"/>
                            </a:rPr>
                            <m:t>v</m:t>
                          </m:r>
                        </m:e>
                      </m:acc>
                      <m:r>
                        <m:rPr>
                          <m:nor/>
                        </m:rPr>
                        <a:rPr lang="en-US" sz="2598" b="1">
                          <a:solidFill>
                            <a:schemeClr val="bg1"/>
                          </a:solidFill>
                          <a:latin typeface="Times New Roman" pitchFamily="18" charset="0"/>
                          <a:ea typeface="Cambria Math" panose="02040503050406030204" pitchFamily="18" charset="0"/>
                          <a:cs typeface="Times New Roman" pitchFamily="18" charset="0"/>
                        </a:rPr>
                        <m:t>x</m:t>
                      </m:r>
                      <m:acc>
                        <m:accPr>
                          <m:chr m:val="⃗"/>
                          <m:ctrlPr>
                            <a:rPr lang="en-US" sz="2598" b="1" i="1">
                              <a:solidFill>
                                <a:schemeClr val="bg1"/>
                              </a:solidFill>
                              <a:latin typeface="Cambria Math" panose="02040503050406030204" pitchFamily="18" charset="0"/>
                              <a:ea typeface="Cambria Math" panose="02040503050406030204" pitchFamily="18" charset="0"/>
                              <a:cs typeface="Calibri" panose="020F0502020204030204" pitchFamily="34" charset="0"/>
                            </a:rPr>
                          </m:ctrlPr>
                        </m:accPr>
                        <m:e>
                          <m:r>
                            <m:rPr>
                              <m:nor/>
                            </m:rPr>
                            <a:rPr lang="en-US" sz="2598" b="1">
                              <a:solidFill>
                                <a:schemeClr val="bg1"/>
                              </a:solidFill>
                              <a:latin typeface="Times New Roman" pitchFamily="18" charset="0"/>
                              <a:ea typeface="Cambria Math" panose="02040503050406030204" pitchFamily="18" charset="0"/>
                              <a:cs typeface="Times New Roman" pitchFamily="18" charset="0"/>
                            </a:rPr>
                            <m:t>B</m:t>
                          </m:r>
                        </m:e>
                      </m:acc>
                      <m:r>
                        <m:rPr>
                          <m:nor/>
                        </m:rPr>
                        <a:rPr lang="en-US" sz="2598" b="1">
                          <a:solidFill>
                            <a:schemeClr val="bg1"/>
                          </a:solidFill>
                          <a:latin typeface="Times New Roman" pitchFamily="18" charset="0"/>
                          <a:ea typeface="Cambria Math" panose="02040503050406030204" pitchFamily="18" charset="0"/>
                          <a:cs typeface="Times New Roman" pitchFamily="18" charset="0"/>
                        </a:rPr>
                        <m:t>] = </m:t>
                      </m:r>
                      <m:r>
                        <m:rPr>
                          <m:nor/>
                        </m:rPr>
                        <a:rPr lang="en-US" sz="2598" b="1">
                          <a:solidFill>
                            <a:schemeClr val="bg1"/>
                          </a:solidFill>
                          <a:latin typeface="Times New Roman" pitchFamily="18" charset="0"/>
                          <a:ea typeface="Cambria Math" panose="02040503050406030204" pitchFamily="18" charset="0"/>
                          <a:cs typeface="Times New Roman" pitchFamily="18" charset="0"/>
                        </a:rPr>
                        <m:t>q</m:t>
                      </m:r>
                      <m:r>
                        <m:rPr>
                          <m:nor/>
                        </m:rPr>
                        <a:rPr lang="en-US" sz="2598" b="1">
                          <a:solidFill>
                            <a:schemeClr val="bg1"/>
                          </a:solidFill>
                          <a:latin typeface="Times New Roman" pitchFamily="18" charset="0"/>
                          <a:ea typeface="Cambria Math" panose="02040503050406030204" pitchFamily="18" charset="0"/>
                          <a:cs typeface="Times New Roman" pitchFamily="18" charset="0"/>
                        </a:rPr>
                        <m:t> </m:t>
                      </m:r>
                      <m:r>
                        <m:rPr>
                          <m:nor/>
                        </m:rPr>
                        <a:rPr lang="en-US" sz="2598" b="1">
                          <a:solidFill>
                            <a:schemeClr val="bg1"/>
                          </a:solidFill>
                          <a:latin typeface="Times New Roman" pitchFamily="18" charset="0"/>
                          <a:ea typeface="Cambria Math" panose="02040503050406030204" pitchFamily="18" charset="0"/>
                          <a:cs typeface="Times New Roman" pitchFamily="18" charset="0"/>
                        </a:rPr>
                        <m:t>v</m:t>
                      </m:r>
                      <m:r>
                        <m:rPr>
                          <m:nor/>
                        </m:rPr>
                        <a:rPr lang="en-US" sz="2598">
                          <a:solidFill>
                            <a:schemeClr val="bg1"/>
                          </a:solidFill>
                          <a:latin typeface="Times New Roman" pitchFamily="18" charset="0"/>
                          <a:ea typeface="Cambria Math" panose="02040503050406030204" pitchFamily="18" charset="0"/>
                          <a:cs typeface="Times New Roman" pitchFamily="18" charset="0"/>
                        </a:rPr>
                        <m:t> </m:t>
                      </m:r>
                      <m:r>
                        <m:rPr>
                          <m:nor/>
                        </m:rPr>
                        <a:rPr lang="en-US" sz="2598" b="1">
                          <a:solidFill>
                            <a:schemeClr val="bg1"/>
                          </a:solidFill>
                          <a:latin typeface="Times New Roman" pitchFamily="18" charset="0"/>
                          <a:ea typeface="Cambria Math" panose="02040503050406030204" pitchFamily="18" charset="0"/>
                          <a:cs typeface="Times New Roman" pitchFamily="18" charset="0"/>
                        </a:rPr>
                        <m:t>B</m:t>
                      </m:r>
                      <m:r>
                        <m:rPr>
                          <m:nor/>
                        </m:rPr>
                        <a:rPr lang="en-US" sz="2598" b="1">
                          <a:solidFill>
                            <a:schemeClr val="bg1"/>
                          </a:solidFill>
                          <a:latin typeface="Times New Roman" pitchFamily="18" charset="0"/>
                          <a:ea typeface="Cambria Math" panose="02040503050406030204" pitchFamily="18" charset="0"/>
                          <a:cs typeface="Times New Roman" pitchFamily="18" charset="0"/>
                        </a:rPr>
                        <m:t> </m:t>
                      </m:r>
                      <m:r>
                        <m:rPr>
                          <m:nor/>
                        </m:rPr>
                        <a:rPr lang="en-US" sz="2598" b="1">
                          <a:solidFill>
                            <a:schemeClr val="bg1"/>
                          </a:solidFill>
                          <a:latin typeface="Times New Roman" pitchFamily="18" charset="0"/>
                          <a:ea typeface="Cambria Math" panose="02040503050406030204" pitchFamily="18" charset="0"/>
                          <a:cs typeface="Times New Roman" pitchFamily="18" charset="0"/>
                        </a:rPr>
                        <m:t>sin</m:t>
                      </m:r>
                      <m:r>
                        <m:rPr>
                          <m:nor/>
                        </m:rPr>
                        <a:rPr lang="en-US" sz="2598" b="1">
                          <a:solidFill>
                            <a:schemeClr val="bg1"/>
                          </a:solidFill>
                          <a:latin typeface="Times New Roman" pitchFamily="18" charset="0"/>
                          <a:ea typeface="Cambria Math" panose="02040503050406030204" pitchFamily="18" charset="0"/>
                          <a:cs typeface="Times New Roman" pitchFamily="18" charset="0"/>
                          <a:sym typeface="Symbol"/>
                        </a:rPr>
                        <m:t> </m:t>
                      </m:r>
                      <m:acc>
                        <m:accPr>
                          <m:chr m:val="̂"/>
                          <m:ctrlPr>
                            <a:rPr lang="en-US" sz="2598" b="1" i="1">
                              <a:solidFill>
                                <a:schemeClr val="bg1"/>
                              </a:solidFill>
                              <a:latin typeface="Cambria Math" panose="02040503050406030204" pitchFamily="18" charset="0"/>
                              <a:ea typeface="Cambria Math" panose="02040503050406030204" pitchFamily="18" charset="0"/>
                              <a:cs typeface="Calibri" panose="020F0502020204030204" pitchFamily="34" charset="0"/>
                              <a:sym typeface="Symbol"/>
                            </a:rPr>
                          </m:ctrlPr>
                        </m:accPr>
                        <m:e>
                          <m:r>
                            <m:rPr>
                              <m:nor/>
                            </m:rPr>
                            <a:rPr lang="en-US" sz="2598" b="1">
                              <a:solidFill>
                                <a:schemeClr val="bg1"/>
                              </a:solidFill>
                              <a:latin typeface="Times New Roman" pitchFamily="18" charset="0"/>
                              <a:ea typeface="Cambria Math" panose="02040503050406030204" pitchFamily="18" charset="0"/>
                              <a:cs typeface="Times New Roman" pitchFamily="18" charset="0"/>
                              <a:sym typeface="Symbol"/>
                            </a:rPr>
                            <m:t>n</m:t>
                          </m:r>
                        </m:e>
                      </m:acc>
                    </m:oMath>
                  </m:oMathPara>
                </a14:m>
                <a:endParaRPr lang="en-US" sz="2598" b="1" dirty="0">
                  <a:solidFill>
                    <a:schemeClr val="bg1"/>
                  </a:solidFill>
                  <a:latin typeface="Times New Roman" pitchFamily="18" charset="0"/>
                  <a:ea typeface="Cambria Math" panose="02040503050406030204" pitchFamily="18" charset="0"/>
                  <a:cs typeface="Times New Roman" pitchFamily="18" charset="0"/>
                </a:endParaRPr>
              </a:p>
            </p:txBody>
          </p:sp>
        </mc:Choice>
        <mc:Fallback xmlns="">
          <p:sp>
            <p:nvSpPr>
              <p:cNvPr id="7" name="Rectangle 6"/>
              <p:cNvSpPr>
                <a:spLocks noRot="1" noChangeAspect="1" noMove="1" noResize="1" noEditPoints="1" noAdjustHandles="1" noChangeArrowheads="1" noChangeShapeType="1" noTextEdit="1"/>
              </p:cNvSpPr>
              <p:nvPr/>
            </p:nvSpPr>
            <p:spPr>
              <a:xfrm>
                <a:off x="2053431" y="2809470"/>
                <a:ext cx="5345668" cy="991266"/>
              </a:xfrm>
              <a:prstGeom prst="rect">
                <a:avLst/>
              </a:prstGeom>
              <a:blipFill>
                <a:blip r:embed="rId5"/>
                <a:stretch>
                  <a:fillRect/>
                </a:stretch>
              </a:blipFill>
              <a:ln>
                <a:noFill/>
              </a:ln>
            </p:spPr>
            <p:txBody>
              <a:bodyPr/>
              <a:lstStyle/>
              <a:p>
                <a:r>
                  <a:rPr lang="en-IN">
                    <a:noFill/>
                  </a:rPr>
                  <a:t> </a:t>
                </a:r>
              </a:p>
            </p:txBody>
          </p:sp>
        </mc:Fallback>
      </mc:AlternateContent>
    </p:spTree>
    <p:extLst>
      <p:ext uri="{BB962C8B-B14F-4D97-AF65-F5344CB8AC3E}">
        <p14:creationId xmlns:p14="http://schemas.microsoft.com/office/powerpoint/2010/main" val="1422847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20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iterate type="lt">
                                    <p:tmPct val="10000"/>
                                  </p:iterate>
                                  <p:childTnLst>
                                    <p:set>
                                      <p:cBhvr>
                                        <p:cTn id="11" dur="1" fill="hold">
                                          <p:stCondLst>
                                            <p:cond delay="0"/>
                                          </p:stCondLst>
                                        </p:cTn>
                                        <p:tgtEl>
                                          <p:spTgt spid="13"/>
                                        </p:tgtEl>
                                        <p:attrNameLst>
                                          <p:attrName>style.visibility</p:attrName>
                                        </p:attrNameLst>
                                      </p:cBhvr>
                                      <p:to>
                                        <p:strVal val="visible"/>
                                      </p:to>
                                    </p:set>
                                    <p:animEffect transition="in" filter="wipe(left)">
                                      <p:cBhvr>
                                        <p:cTn id="12" dur="10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iterate type="lt">
                                    <p:tmPct val="10000"/>
                                  </p:iterate>
                                  <p:childTnLst>
                                    <p:set>
                                      <p:cBhvr>
                                        <p:cTn id="16" dur="1" fill="hold">
                                          <p:stCondLst>
                                            <p:cond delay="0"/>
                                          </p:stCondLst>
                                        </p:cTn>
                                        <p:tgtEl>
                                          <p:spTgt spid="7"/>
                                        </p:tgtEl>
                                        <p:attrNameLst>
                                          <p:attrName>style.visibility</p:attrName>
                                        </p:attrNameLst>
                                      </p:cBhvr>
                                      <p:to>
                                        <p:strVal val="visible"/>
                                      </p:to>
                                    </p:set>
                                    <p:animEffect transition="in" filter="wipe(left)">
                                      <p:cBhvr>
                                        <p:cTn id="17" dur="10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iterate type="lt">
                                    <p:tmPct val="10000"/>
                                  </p:iterate>
                                  <p:childTnLst>
                                    <p:set>
                                      <p:cBhvr>
                                        <p:cTn id="21" dur="1" fill="hold">
                                          <p:stCondLst>
                                            <p:cond delay="0"/>
                                          </p:stCondLst>
                                        </p:cTn>
                                        <p:tgtEl>
                                          <p:spTgt spid="6"/>
                                        </p:tgtEl>
                                        <p:attrNameLst>
                                          <p:attrName>style.visibility</p:attrName>
                                        </p:attrNameLst>
                                      </p:cBhvr>
                                      <p:to>
                                        <p:strVal val="visible"/>
                                      </p:to>
                                    </p:set>
                                    <p:animEffect transition="in" filter="wipe(left)">
                                      <p:cBhvr>
                                        <p:cTn id="22"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6" grpId="0"/>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6" name="Rectangle 15"/>
              <p:cNvSpPr/>
              <p:nvPr/>
            </p:nvSpPr>
            <p:spPr>
              <a:xfrm>
                <a:off x="1144587" y="1864288"/>
                <a:ext cx="11064464" cy="8696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1235" tIns="50618" rIns="101235" bIns="50618" rtlCol="0" anchor="ctr"/>
              <a:lstStyle/>
              <a:p>
                <a:pPr marL="510403" indent="-445387">
                  <a:buFont typeface="Wingdings" pitchFamily="2" charset="2"/>
                  <a:buChar char="Ø"/>
                </a:pPr>
                <a:r>
                  <a:rPr lang="en-US" sz="2598" b="1" dirty="0">
                    <a:solidFill>
                      <a:schemeClr val="bg1"/>
                    </a:solidFill>
                    <a:latin typeface="Times New Roman" pitchFamily="18" charset="0"/>
                    <a:ea typeface="Cambria Math" pitchFamily="18" charset="0"/>
                  </a:rPr>
                  <a:t>F</a:t>
                </a:r>
                <a:r>
                  <a:rPr lang="en-US" sz="2598" b="1" baseline="-25000" dirty="0" err="1">
                    <a:solidFill>
                      <a:schemeClr val="bg1"/>
                    </a:solidFill>
                    <a:latin typeface="Times New Roman" pitchFamily="18" charset="0"/>
                    <a:ea typeface="Cambria Math" pitchFamily="18" charset="0"/>
                  </a:rPr>
                  <a:t>m</a:t>
                </a:r>
                <a:r>
                  <a:rPr lang="en-US" sz="2598" b="1" dirty="0">
                    <a:solidFill>
                      <a:schemeClr val="bg1"/>
                    </a:solidFill>
                    <a:latin typeface="Times New Roman" pitchFamily="18" charset="0"/>
                    <a:ea typeface="Cambria Math" pitchFamily="18" charset="0"/>
                  </a:rPr>
                  <a:t>=0 if </a:t>
                </a:r>
                <a:r>
                  <a:rPr lang="en-US" sz="2598" b="1" dirty="0">
                    <a:solidFill>
                      <a:schemeClr val="bg1"/>
                    </a:solidFill>
                    <a:latin typeface="Times New Roman" pitchFamily="18" charset="0"/>
                    <a:ea typeface="Cambria Math" pitchFamily="18" charset="0"/>
                    <a:sym typeface="Symbol"/>
                  </a:rPr>
                  <a:t>= </a:t>
                </a:r>
                <a14:m>
                  <m:oMath xmlns:m="http://schemas.openxmlformats.org/officeDocument/2006/math">
                    <m:sSup>
                      <m:sSupPr>
                        <m:ctrlPr>
                          <a:rPr lang="en-US" sz="2598" b="1" i="1">
                            <a:solidFill>
                              <a:schemeClr val="bg1"/>
                            </a:solidFill>
                            <a:latin typeface="Cambria Math" panose="02040503050406030204" pitchFamily="18" charset="0"/>
                            <a:ea typeface="Cambria Math" pitchFamily="18" charset="0"/>
                            <a:sym typeface="Symbol"/>
                          </a:rPr>
                        </m:ctrlPr>
                      </m:sSupPr>
                      <m:e>
                        <m:r>
                          <a:rPr lang="en-US" sz="2598" b="1" i="1">
                            <a:solidFill>
                              <a:schemeClr val="bg1"/>
                            </a:solidFill>
                            <a:latin typeface="Cambria Math"/>
                            <a:ea typeface="Cambria Math" pitchFamily="18" charset="0"/>
                            <a:sym typeface="Symbol"/>
                          </a:rPr>
                          <m:t>𝟎</m:t>
                        </m:r>
                      </m:e>
                      <m:sup>
                        <m:r>
                          <a:rPr lang="en-US" sz="2598" b="1" i="1">
                            <a:solidFill>
                              <a:schemeClr val="bg1"/>
                            </a:solidFill>
                            <a:latin typeface="Cambria Math"/>
                            <a:ea typeface="Cambria Math" pitchFamily="18" charset="0"/>
                            <a:sym typeface="Symbol"/>
                          </a:rPr>
                          <m:t>𝟎</m:t>
                        </m:r>
                      </m:sup>
                    </m:sSup>
                  </m:oMath>
                </a14:m>
                <a:r>
                  <a:rPr lang="en-US" sz="2598" b="1" dirty="0">
                    <a:solidFill>
                      <a:schemeClr val="bg1"/>
                    </a:solidFill>
                    <a:latin typeface="Times New Roman" pitchFamily="18" charset="0"/>
                    <a:ea typeface="Cambria Math" pitchFamily="18" charset="0"/>
                  </a:rPr>
                  <a:t> or </a:t>
                </a:r>
                <a14:m>
                  <m:oMath xmlns:m="http://schemas.openxmlformats.org/officeDocument/2006/math">
                    <m:sSup>
                      <m:sSupPr>
                        <m:ctrlPr>
                          <a:rPr lang="en-US" sz="2598" b="1" i="1">
                            <a:solidFill>
                              <a:schemeClr val="bg1"/>
                            </a:solidFill>
                            <a:latin typeface="Cambria Math" panose="02040503050406030204" pitchFamily="18" charset="0"/>
                            <a:ea typeface="Cambria Math" pitchFamily="18" charset="0"/>
                            <a:sym typeface="Symbol"/>
                          </a:rPr>
                        </m:ctrlPr>
                      </m:sSupPr>
                      <m:e>
                        <m:r>
                          <a:rPr lang="en-US" sz="2598" b="1" i="1">
                            <a:solidFill>
                              <a:schemeClr val="bg1"/>
                            </a:solidFill>
                            <a:latin typeface="Cambria Math"/>
                            <a:ea typeface="Cambria Math" pitchFamily="18" charset="0"/>
                            <a:sym typeface="Symbol"/>
                          </a:rPr>
                          <m:t>𝟏𝟖𝟎</m:t>
                        </m:r>
                      </m:e>
                      <m:sup>
                        <m:r>
                          <a:rPr lang="en-US" sz="2598" b="1" i="1">
                            <a:solidFill>
                              <a:schemeClr val="bg1"/>
                            </a:solidFill>
                            <a:latin typeface="Cambria Math"/>
                            <a:ea typeface="Cambria Math" pitchFamily="18" charset="0"/>
                            <a:sym typeface="Symbol"/>
                          </a:rPr>
                          <m:t>𝟎</m:t>
                        </m:r>
                      </m:sup>
                    </m:sSup>
                  </m:oMath>
                </a14:m>
                <a:r>
                  <a:rPr lang="en-US" sz="2598" b="1" dirty="0">
                    <a:solidFill>
                      <a:schemeClr val="bg1"/>
                    </a:solidFill>
                    <a:latin typeface="Times New Roman" pitchFamily="18" charset="0"/>
                    <a:ea typeface="Cambria Math" pitchFamily="18" charset="0"/>
                  </a:rPr>
                  <a:t> (i.e., if </a:t>
                </a:r>
                <a14:m>
                  <m:oMath xmlns:m="http://schemas.openxmlformats.org/officeDocument/2006/math">
                    <m:acc>
                      <m:accPr>
                        <m:chr m:val="⃗"/>
                        <m:ctrlPr>
                          <a:rPr lang="en-US" sz="2598" b="1" i="1">
                            <a:solidFill>
                              <a:schemeClr val="bg1"/>
                            </a:solidFill>
                            <a:latin typeface="Cambria Math" panose="02040503050406030204" pitchFamily="18" charset="0"/>
                            <a:ea typeface="Cambria Math" panose="02040503050406030204" pitchFamily="18" charset="0"/>
                            <a:cs typeface="Calibri" panose="020F0502020204030204" pitchFamily="34" charset="0"/>
                          </a:rPr>
                        </m:ctrlPr>
                      </m:accPr>
                      <m:e>
                        <m:r>
                          <a:rPr lang="en-US" sz="2598" b="1">
                            <a:solidFill>
                              <a:schemeClr val="bg1"/>
                            </a:solidFill>
                            <a:latin typeface="Cambria Math"/>
                            <a:ea typeface="Cambria Math" panose="02040503050406030204" pitchFamily="18" charset="0"/>
                            <a:cs typeface="Calibri" panose="020F0502020204030204" pitchFamily="34" charset="0"/>
                          </a:rPr>
                          <m:t>𝐯</m:t>
                        </m:r>
                      </m:e>
                    </m:acc>
                  </m:oMath>
                </a14:m>
                <a:r>
                  <a:rPr lang="en-US" sz="2598" b="1" dirty="0">
                    <a:solidFill>
                      <a:schemeClr val="bg1"/>
                    </a:solidFill>
                    <a:latin typeface="Times New Roman" pitchFamily="18" charset="0"/>
                    <a:ea typeface="Cambria Math" pitchFamily="18" charset="0"/>
                  </a:rPr>
                  <a:t>&amp;</a:t>
                </a:r>
                <a14:m>
                  <m:oMath xmlns:m="http://schemas.openxmlformats.org/officeDocument/2006/math">
                    <m:acc>
                      <m:accPr>
                        <m:chr m:val="⃗"/>
                        <m:ctrlPr>
                          <a:rPr lang="en-US" sz="2598" b="1" i="1">
                            <a:solidFill>
                              <a:schemeClr val="bg1"/>
                            </a:solidFill>
                            <a:latin typeface="Cambria Math" panose="02040503050406030204" pitchFamily="18" charset="0"/>
                            <a:ea typeface="Cambria Math" panose="02040503050406030204" pitchFamily="18" charset="0"/>
                            <a:cs typeface="Calibri" panose="020F0502020204030204" pitchFamily="34" charset="0"/>
                          </a:rPr>
                        </m:ctrlPr>
                      </m:accPr>
                      <m:e>
                        <m:r>
                          <m:rPr>
                            <m:nor/>
                          </m:rPr>
                          <a:rPr lang="en-US" sz="2598" b="1">
                            <a:solidFill>
                              <a:schemeClr val="bg1"/>
                            </a:solidFill>
                            <a:latin typeface="Cambria Math"/>
                            <a:ea typeface="Cambria Math" panose="02040503050406030204" pitchFamily="18" charset="0"/>
                            <a:cs typeface="Calibri" panose="020F0502020204030204" pitchFamily="34" charset="0"/>
                          </a:rPr>
                          <m:t>B</m:t>
                        </m:r>
                      </m:e>
                    </m:acc>
                  </m:oMath>
                </a14:m>
                <a:r>
                  <a:rPr lang="en-US" sz="2598" b="1" dirty="0">
                    <a:solidFill>
                      <a:schemeClr val="bg1"/>
                    </a:solidFill>
                    <a:latin typeface="Times New Roman" pitchFamily="18" charset="0"/>
                    <a:ea typeface="Cambria Math" pitchFamily="18" charset="0"/>
                  </a:rPr>
                  <a:t> are parallel or anti parallel ) </a:t>
                </a:r>
              </a:p>
            </p:txBody>
          </p:sp>
        </mc:Choice>
        <mc:Fallback xmlns="">
          <p:sp>
            <p:nvSpPr>
              <p:cNvPr id="16" name="Rectangle 15"/>
              <p:cNvSpPr>
                <a:spLocks noRot="1" noChangeAspect="1" noMove="1" noResize="1" noEditPoints="1" noAdjustHandles="1" noChangeArrowheads="1" noChangeShapeType="1" noTextEdit="1"/>
              </p:cNvSpPr>
              <p:nvPr/>
            </p:nvSpPr>
            <p:spPr>
              <a:xfrm>
                <a:off x="1144587" y="1864288"/>
                <a:ext cx="11064464" cy="869621"/>
              </a:xfrm>
              <a:prstGeom prst="rect">
                <a:avLst/>
              </a:prstGeom>
              <a:blipFill>
                <a:blip r:embed="rId2"/>
                <a:stretch>
                  <a:fillRect l="-165"/>
                </a:stretch>
              </a:blipFill>
              <a:ln>
                <a:noFill/>
              </a:ln>
            </p:spPr>
            <p:txBody>
              <a:bodyPr/>
              <a:lstStyle/>
              <a:p>
                <a:r>
                  <a:rPr lang="en-IN">
                    <a:noFill/>
                  </a:rPr>
                  <a:t> </a:t>
                </a:r>
              </a:p>
            </p:txBody>
          </p:sp>
        </mc:Fallback>
      </mc:AlternateContent>
      <p:sp>
        <p:nvSpPr>
          <p:cNvPr id="19" name="Rectangle 18"/>
          <p:cNvSpPr/>
          <p:nvPr/>
        </p:nvSpPr>
        <p:spPr>
          <a:xfrm>
            <a:off x="1215232" y="2999207"/>
            <a:ext cx="9650882" cy="8166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1235" tIns="50618" rIns="101235" bIns="50618" rtlCol="0" anchor="ctr"/>
          <a:lstStyle/>
          <a:p>
            <a:pPr marL="506080" indent="-506080" algn="just">
              <a:buFont typeface="Wingdings" pitchFamily="2" charset="2"/>
              <a:buChar char="Ø"/>
            </a:pPr>
            <a:r>
              <a:rPr lang="en-US" sz="2598" b="1" dirty="0">
                <a:solidFill>
                  <a:schemeClr val="bg1"/>
                </a:solidFill>
                <a:latin typeface="Times New Roman" pitchFamily="18" charset="0"/>
                <a:ea typeface="Cambria Math" pitchFamily="18" charset="0"/>
              </a:rPr>
              <a:t> F</a:t>
            </a:r>
            <a:r>
              <a:rPr lang="en-US" sz="2598" b="1" baseline="-25000" dirty="0">
                <a:solidFill>
                  <a:schemeClr val="bg1"/>
                </a:solidFill>
                <a:latin typeface="Times New Roman" pitchFamily="18" charset="0"/>
                <a:ea typeface="Cambria Math" pitchFamily="18" charset="0"/>
              </a:rPr>
              <a:t>m</a:t>
            </a:r>
            <a:r>
              <a:rPr lang="en-US" sz="2598" b="1" dirty="0">
                <a:solidFill>
                  <a:schemeClr val="bg1"/>
                </a:solidFill>
                <a:latin typeface="Times New Roman" pitchFamily="18" charset="0"/>
                <a:ea typeface="Cambria Math" pitchFamily="18" charset="0"/>
              </a:rPr>
              <a:t> acts always in a direction perpendicular to both the velocity &amp;  the magnetic field.                            </a:t>
            </a:r>
          </a:p>
        </p:txBody>
      </p:sp>
      <p:sp>
        <p:nvSpPr>
          <p:cNvPr id="7" name="Rectangle 6"/>
          <p:cNvSpPr/>
          <p:nvPr/>
        </p:nvSpPr>
        <p:spPr>
          <a:xfrm>
            <a:off x="1728219" y="1224072"/>
            <a:ext cx="9137894" cy="5939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1235" tIns="50618" rIns="101235" bIns="50618" rtlCol="0" anchor="ctr"/>
          <a:lstStyle/>
          <a:p>
            <a:pPr marL="571097" indent="-506080"/>
            <a:r>
              <a:rPr lang="en-US" sz="2598" b="1" dirty="0">
                <a:solidFill>
                  <a:schemeClr val="bg1"/>
                </a:solidFill>
                <a:latin typeface="Times New Roman" pitchFamily="18" charset="0"/>
                <a:ea typeface="Cambria Math" pitchFamily="18" charset="0"/>
              </a:rPr>
              <a:t>Only a moving charge feels the magnetic force</a:t>
            </a:r>
          </a:p>
        </p:txBody>
      </p:sp>
      <p:grpSp>
        <p:nvGrpSpPr>
          <p:cNvPr id="8" name="Group 7"/>
          <p:cNvGrpSpPr/>
          <p:nvPr/>
        </p:nvGrpSpPr>
        <p:grpSpPr>
          <a:xfrm>
            <a:off x="1139031" y="596677"/>
            <a:ext cx="3601854" cy="593963"/>
            <a:chOff x="304800" y="590550"/>
            <a:chExt cx="2772508" cy="457200"/>
          </a:xfrm>
        </p:grpSpPr>
        <p:sp>
          <p:nvSpPr>
            <p:cNvPr id="20" name="Rectangle 19"/>
            <p:cNvSpPr/>
            <p:nvPr/>
          </p:nvSpPr>
          <p:spPr>
            <a:xfrm>
              <a:off x="304800" y="590550"/>
              <a:ext cx="2772508"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1235" tIns="50618" rIns="101235" bIns="50618" rtlCol="0" anchor="ctr"/>
            <a:lstStyle/>
            <a:p>
              <a:pPr marL="571097" indent="-506080">
                <a:buFont typeface="Wingdings" pitchFamily="2" charset="2"/>
                <a:buChar char="Ø"/>
              </a:pPr>
              <a:r>
                <a:rPr lang="en-US" sz="2598" b="1" dirty="0">
                  <a:solidFill>
                    <a:schemeClr val="bg1"/>
                  </a:solidFill>
                  <a:latin typeface="Times New Roman" pitchFamily="18" charset="0"/>
                  <a:ea typeface="Cambria Math" pitchFamily="18" charset="0"/>
                </a:rPr>
                <a:t> F</a:t>
              </a:r>
              <a:r>
                <a:rPr lang="en-US" sz="2598" b="1" baseline="-25000" dirty="0">
                  <a:solidFill>
                    <a:schemeClr val="bg1"/>
                  </a:solidFill>
                  <a:latin typeface="Times New Roman" pitchFamily="18" charset="0"/>
                  <a:ea typeface="Cambria Math" pitchFamily="18" charset="0"/>
                </a:rPr>
                <a:t>m </a:t>
              </a:r>
              <a:r>
                <a:rPr lang="en-US" sz="2598" b="1" dirty="0">
                  <a:solidFill>
                    <a:schemeClr val="bg1"/>
                  </a:solidFill>
                  <a:latin typeface="Times New Roman" pitchFamily="18" charset="0"/>
                  <a:ea typeface="Cambria Math" pitchFamily="18" charset="0"/>
                </a:rPr>
                <a:t> = 0 if v = 0</a:t>
              </a:r>
            </a:p>
          </p:txBody>
        </p:sp>
        <p:cxnSp>
          <p:nvCxnSpPr>
            <p:cNvPr id="3" name="Straight Arrow Connector 2"/>
            <p:cNvCxnSpPr/>
            <p:nvPr/>
          </p:nvCxnSpPr>
          <p:spPr>
            <a:xfrm>
              <a:off x="1905000" y="666750"/>
              <a:ext cx="152400" cy="0"/>
            </a:xfrm>
            <a:prstGeom prst="straightConnector1">
              <a:avLst/>
            </a:prstGeom>
            <a:ln>
              <a:noFill/>
              <a:tailEnd type="arrow"/>
            </a:ln>
          </p:spPr>
          <p:style>
            <a:lnRef idx="1">
              <a:schemeClr val="accent1"/>
            </a:lnRef>
            <a:fillRef idx="0">
              <a:schemeClr val="accent1"/>
            </a:fillRef>
            <a:effectRef idx="0">
              <a:schemeClr val="accent1"/>
            </a:effectRef>
            <a:fontRef idx="minor">
              <a:schemeClr val="tx1"/>
            </a:fontRef>
          </p:style>
        </p:cxnSp>
      </p:grpSp>
      <p:pic>
        <p:nvPicPr>
          <p:cNvPr id="4" name="Picture 3">
            <a:extLst>
              <a:ext uri="{FF2B5EF4-FFF2-40B4-BE49-F238E27FC236}">
                <a16:creationId xmlns:a16="http://schemas.microsoft.com/office/drawing/2014/main" id="{35481F7A-5F58-6CFE-CB64-F91DD9E4B47E}"/>
              </a:ext>
            </a:extLst>
          </p:cNvPr>
          <p:cNvPicPr>
            <a:picLocks noChangeAspect="1"/>
          </p:cNvPicPr>
          <p:nvPr/>
        </p:nvPicPr>
        <p:blipFill>
          <a:blip r:embed="rId3"/>
          <a:stretch>
            <a:fillRect/>
          </a:stretch>
        </p:blipFill>
        <p:spPr>
          <a:xfrm>
            <a:off x="3882231" y="3878641"/>
            <a:ext cx="4495800" cy="2690603"/>
          </a:xfrm>
          <a:prstGeom prst="rect">
            <a:avLst/>
          </a:prstGeom>
        </p:spPr>
      </p:pic>
    </p:spTree>
    <p:extLst>
      <p:ext uri="{BB962C8B-B14F-4D97-AF65-F5344CB8AC3E}">
        <p14:creationId xmlns:p14="http://schemas.microsoft.com/office/powerpoint/2010/main" val="2115896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iterate type="lt">
                                    <p:tmPct val="10000"/>
                                  </p:iterate>
                                  <p:childTnLst>
                                    <p:set>
                                      <p:cBhvr>
                                        <p:cTn id="11" dur="1" fill="hold">
                                          <p:stCondLst>
                                            <p:cond delay="0"/>
                                          </p:stCondLst>
                                        </p:cTn>
                                        <p:tgtEl>
                                          <p:spTgt spid="7"/>
                                        </p:tgtEl>
                                        <p:attrNameLst>
                                          <p:attrName>style.visibility</p:attrName>
                                        </p:attrNameLst>
                                      </p:cBhvr>
                                      <p:to>
                                        <p:strVal val="visible"/>
                                      </p:to>
                                    </p:set>
                                    <p:animEffect transition="in" filter="wipe(left)">
                                      <p:cBhvr>
                                        <p:cTn id="12" dur="2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iterate type="lt">
                                    <p:tmPct val="10000"/>
                                  </p:iterate>
                                  <p:childTnLst>
                                    <p:set>
                                      <p:cBhvr>
                                        <p:cTn id="16" dur="1" fill="hold">
                                          <p:stCondLst>
                                            <p:cond delay="0"/>
                                          </p:stCondLst>
                                        </p:cTn>
                                        <p:tgtEl>
                                          <p:spTgt spid="16"/>
                                        </p:tgtEl>
                                        <p:attrNameLst>
                                          <p:attrName>style.visibility</p:attrName>
                                        </p:attrNameLst>
                                      </p:cBhvr>
                                      <p:to>
                                        <p:strVal val="visible"/>
                                      </p:to>
                                    </p:set>
                                    <p:animEffect transition="in" filter="wipe(left)">
                                      <p:cBhvr>
                                        <p:cTn id="17" dur="20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iterate type="lt">
                                    <p:tmPct val="10000"/>
                                  </p:iterate>
                                  <p:childTnLst>
                                    <p:set>
                                      <p:cBhvr>
                                        <p:cTn id="21" dur="1" fill="hold">
                                          <p:stCondLst>
                                            <p:cond delay="0"/>
                                          </p:stCondLst>
                                        </p:cTn>
                                        <p:tgtEl>
                                          <p:spTgt spid="19"/>
                                        </p:tgtEl>
                                        <p:attrNameLst>
                                          <p:attrName>style.visibility</p:attrName>
                                        </p:attrNameLst>
                                      </p:cBhvr>
                                      <p:to>
                                        <p:strVal val="visible"/>
                                      </p:to>
                                    </p:set>
                                    <p:animEffect transition="in" filter="wipe(left)">
                                      <p:cBhvr>
                                        <p:cTn id="22"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9" grpId="0"/>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963612" y="692609"/>
            <a:ext cx="9829800" cy="8651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1235" tIns="50618" rIns="101235" bIns="50618" rtlCol="0" anchor="ctr"/>
          <a:lstStyle/>
          <a:p>
            <a:pPr marL="571097" indent="-506080" algn="just">
              <a:buFont typeface="Wingdings" pitchFamily="2" charset="2"/>
              <a:buChar char="Ø"/>
            </a:pPr>
            <a:r>
              <a:rPr lang="en-US" sz="2598" b="1" dirty="0">
                <a:solidFill>
                  <a:schemeClr val="bg1"/>
                </a:solidFill>
                <a:latin typeface="Times New Roman" pitchFamily="18" charset="0"/>
                <a:ea typeface="Cambria Math" pitchFamily="18" charset="0"/>
              </a:rPr>
              <a:t>Now the force on an electric charge(q) in motion due to both electric E (r) &amp; magnetic field B ( r ) is</a:t>
            </a:r>
          </a:p>
        </p:txBody>
      </p:sp>
      <p:sp>
        <p:nvSpPr>
          <p:cNvPr id="3" name="Rectangle 2"/>
          <p:cNvSpPr/>
          <p:nvPr/>
        </p:nvSpPr>
        <p:spPr>
          <a:xfrm>
            <a:off x="1520031" y="2378839"/>
            <a:ext cx="7488954" cy="519718"/>
          </a:xfrm>
          <a:prstGeom prst="rect">
            <a:avLst/>
          </a:prstGeom>
          <a:noFill/>
          <a:ln>
            <a:noFill/>
          </a:ln>
          <a:effectLst/>
        </p:spPr>
        <p:style>
          <a:lnRef idx="1">
            <a:schemeClr val="accent6"/>
          </a:lnRef>
          <a:fillRef idx="2">
            <a:schemeClr val="accent6"/>
          </a:fillRef>
          <a:effectRef idx="1">
            <a:schemeClr val="accent6"/>
          </a:effectRef>
          <a:fontRef idx="minor">
            <a:schemeClr val="dk1"/>
          </a:fontRef>
        </p:style>
        <p:txBody>
          <a:bodyPr lIns="101235" tIns="50618" rIns="101235" bIns="50618" rtlCol="0" anchor="ctr"/>
          <a:lstStyle/>
          <a:p>
            <a:pPr marL="65017"/>
            <a:r>
              <a:rPr lang="en-US" sz="2598" b="1" dirty="0">
                <a:solidFill>
                  <a:schemeClr val="bg1"/>
                </a:solidFill>
                <a:latin typeface="Times New Roman" pitchFamily="18" charset="0"/>
                <a:ea typeface="Cambria Math" pitchFamily="18" charset="0"/>
              </a:rPr>
              <a:t>F = </a:t>
            </a:r>
            <a:r>
              <a:rPr lang="en-US" sz="2598" b="1" dirty="0" err="1">
                <a:solidFill>
                  <a:schemeClr val="bg1"/>
                </a:solidFill>
                <a:latin typeface="Times New Roman" pitchFamily="18" charset="0"/>
                <a:ea typeface="Cambria Math" pitchFamily="18" charset="0"/>
              </a:rPr>
              <a:t>F</a:t>
            </a:r>
            <a:r>
              <a:rPr lang="en-US" sz="2598" b="1" baseline="-25000" dirty="0" err="1">
                <a:solidFill>
                  <a:schemeClr val="bg1"/>
                </a:solidFill>
                <a:latin typeface="Times New Roman" pitchFamily="18" charset="0"/>
                <a:ea typeface="Cambria Math" pitchFamily="18" charset="0"/>
              </a:rPr>
              <a:t>electric</a:t>
            </a:r>
            <a:r>
              <a:rPr lang="en-US" sz="2598" b="1" baseline="-25000" dirty="0">
                <a:solidFill>
                  <a:schemeClr val="bg1"/>
                </a:solidFill>
                <a:latin typeface="Times New Roman" pitchFamily="18" charset="0"/>
                <a:ea typeface="Cambria Math" pitchFamily="18" charset="0"/>
              </a:rPr>
              <a:t> </a:t>
            </a:r>
            <a:r>
              <a:rPr lang="en-US" sz="2598" b="1" dirty="0">
                <a:solidFill>
                  <a:schemeClr val="bg1"/>
                </a:solidFill>
                <a:latin typeface="Times New Roman" pitchFamily="18" charset="0"/>
                <a:ea typeface="Cambria Math" pitchFamily="18" charset="0"/>
              </a:rPr>
              <a:t>+ </a:t>
            </a:r>
            <a:r>
              <a:rPr lang="en-US" sz="2598" b="1" dirty="0" err="1">
                <a:solidFill>
                  <a:schemeClr val="bg1"/>
                </a:solidFill>
                <a:latin typeface="Times New Roman" pitchFamily="18" charset="0"/>
                <a:ea typeface="Cambria Math" pitchFamily="18" charset="0"/>
              </a:rPr>
              <a:t>F</a:t>
            </a:r>
            <a:r>
              <a:rPr lang="en-US" sz="2598" b="1" baseline="-25000" dirty="0" err="1">
                <a:solidFill>
                  <a:schemeClr val="bg1"/>
                </a:solidFill>
                <a:latin typeface="Times New Roman" pitchFamily="18" charset="0"/>
                <a:ea typeface="Cambria Math" pitchFamily="18" charset="0"/>
              </a:rPr>
              <a:t>magnetic</a:t>
            </a:r>
            <a:r>
              <a:rPr lang="en-US" sz="2598" b="1" dirty="0">
                <a:solidFill>
                  <a:schemeClr val="bg1"/>
                </a:solidFill>
                <a:latin typeface="Times New Roman" pitchFamily="18" charset="0"/>
                <a:ea typeface="Cambria Math" pitchFamily="18" charset="0"/>
              </a:rPr>
              <a:t> .  This is called Lorentz force.</a:t>
            </a:r>
          </a:p>
        </p:txBody>
      </p:sp>
      <p:sp>
        <p:nvSpPr>
          <p:cNvPr id="8" name="Rectangle 7"/>
          <p:cNvSpPr/>
          <p:nvPr/>
        </p:nvSpPr>
        <p:spPr>
          <a:xfrm>
            <a:off x="986631" y="3836374"/>
            <a:ext cx="6762043" cy="5939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1235" tIns="50618" rIns="101235" bIns="50618" rtlCol="0" anchor="ctr"/>
          <a:lstStyle/>
          <a:p>
            <a:pPr marL="571097" indent="-506080">
              <a:buFont typeface="Wingdings" pitchFamily="2" charset="2"/>
              <a:buChar char="Ø"/>
            </a:pPr>
            <a:r>
              <a:rPr lang="en-US" sz="2598" b="1" dirty="0">
                <a:solidFill>
                  <a:schemeClr val="bg1"/>
                </a:solidFill>
                <a:latin typeface="Times New Roman" pitchFamily="18" charset="0"/>
                <a:ea typeface="Cambria Math" pitchFamily="18" charset="0"/>
              </a:rPr>
              <a:t>B=1T,  when F=1N, R=1C and v=1m/s</a:t>
            </a:r>
          </a:p>
        </p:txBody>
      </p:sp>
      <p:sp>
        <p:nvSpPr>
          <p:cNvPr id="9" name="Rectangle 8"/>
          <p:cNvSpPr/>
          <p:nvPr/>
        </p:nvSpPr>
        <p:spPr>
          <a:xfrm>
            <a:off x="963612" y="4430337"/>
            <a:ext cx="10157619" cy="12576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1235" tIns="50618" rIns="101235" bIns="50618" rtlCol="0" anchor="ctr"/>
          <a:lstStyle/>
          <a:p>
            <a:pPr marL="571097" indent="-506080" algn="just">
              <a:buFont typeface="Wingdings" pitchFamily="2" charset="2"/>
              <a:buChar char="Ø"/>
            </a:pPr>
            <a:r>
              <a:rPr lang="en-US" sz="2598" b="1" dirty="0">
                <a:solidFill>
                  <a:schemeClr val="bg1"/>
                </a:solidFill>
                <a:latin typeface="Times New Roman" pitchFamily="18" charset="0"/>
                <a:ea typeface="Cambria Math" pitchFamily="18" charset="0"/>
              </a:rPr>
              <a:t>Tesla is defined as the magnitude of magnetic field when a force of 1N acts on a charge of 1C moving with a velocity of 1 m/s. </a:t>
            </a:r>
          </a:p>
        </p:txBody>
      </p:sp>
      <p:sp>
        <p:nvSpPr>
          <p:cNvPr id="10" name="Rectangle 9"/>
          <p:cNvSpPr/>
          <p:nvPr/>
        </p:nvSpPr>
        <p:spPr>
          <a:xfrm>
            <a:off x="963612" y="5687988"/>
            <a:ext cx="6762039" cy="5939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1235" tIns="50618" rIns="101235" bIns="50618" rtlCol="0" anchor="ctr"/>
          <a:lstStyle/>
          <a:p>
            <a:pPr marL="571097" indent="-506080">
              <a:buFont typeface="Wingdings" pitchFamily="2" charset="2"/>
              <a:buChar char="Ø"/>
            </a:pPr>
            <a:r>
              <a:rPr lang="en-US" sz="2598" b="1" dirty="0">
                <a:solidFill>
                  <a:schemeClr val="bg1"/>
                </a:solidFill>
                <a:latin typeface="Times New Roman" pitchFamily="18" charset="0"/>
                <a:ea typeface="Cambria Math" pitchFamily="18" charset="0"/>
              </a:rPr>
              <a:t>Non-S.I. unit of B is 1 gauss = 10</a:t>
            </a:r>
            <a:r>
              <a:rPr lang="en-US" sz="2598" b="1" baseline="30000" dirty="0">
                <a:solidFill>
                  <a:schemeClr val="bg1"/>
                </a:solidFill>
                <a:latin typeface="Times New Roman" pitchFamily="18" charset="0"/>
                <a:ea typeface="Cambria Math" pitchFamily="18" charset="0"/>
              </a:rPr>
              <a:t>-4</a:t>
            </a:r>
            <a:r>
              <a:rPr lang="en-US" sz="2598" b="1" dirty="0">
                <a:solidFill>
                  <a:schemeClr val="bg1"/>
                </a:solidFill>
                <a:latin typeface="Times New Roman" pitchFamily="18" charset="0"/>
                <a:ea typeface="Cambria Math" pitchFamily="18" charset="0"/>
              </a:rPr>
              <a:t>T   .</a:t>
            </a:r>
          </a:p>
        </p:txBody>
      </p:sp>
      <mc:AlternateContent xmlns:mc="http://schemas.openxmlformats.org/markup-compatibility/2006" xmlns:a14="http://schemas.microsoft.com/office/drawing/2010/main">
        <mc:Choice Requires="a14">
          <p:sp>
            <p:nvSpPr>
              <p:cNvPr id="11" name="Rectangle 10"/>
              <p:cNvSpPr/>
              <p:nvPr/>
            </p:nvSpPr>
            <p:spPr>
              <a:xfrm>
                <a:off x="1443831" y="1637536"/>
                <a:ext cx="8246188" cy="5939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1235" tIns="50618" rIns="101235" bIns="50618" rtlCol="0" anchor="ctr"/>
              <a:lstStyle/>
              <a:p>
                <a:pPr marL="65017"/>
                <a:r>
                  <a:rPr lang="en-US" sz="2598" b="1" dirty="0">
                    <a:solidFill>
                      <a:schemeClr val="bg1"/>
                    </a:solidFill>
                    <a:latin typeface="Times New Roman" pitchFamily="18" charset="0"/>
                    <a:ea typeface="Cambria Math" pitchFamily="18" charset="0"/>
                  </a:rPr>
                  <a:t> F= q</a:t>
                </a:r>
                <a14:m>
                  <m:oMath xmlns:m="http://schemas.openxmlformats.org/officeDocument/2006/math">
                    <m:acc>
                      <m:accPr>
                        <m:chr m:val="⃗"/>
                        <m:ctrlPr>
                          <a:rPr lang="en-US" sz="2598" b="1" i="1">
                            <a:solidFill>
                              <a:schemeClr val="bg1"/>
                            </a:solidFill>
                            <a:latin typeface="Cambria Math" panose="02040503050406030204" pitchFamily="18" charset="0"/>
                            <a:ea typeface="Cambria Math" pitchFamily="18" charset="0"/>
                          </a:rPr>
                        </m:ctrlPr>
                      </m:accPr>
                      <m:e>
                        <m:r>
                          <m:rPr>
                            <m:nor/>
                          </m:rPr>
                          <a:rPr lang="en-US" sz="2598" b="1">
                            <a:solidFill>
                              <a:schemeClr val="bg1"/>
                            </a:solidFill>
                            <a:latin typeface="Times New Roman" pitchFamily="18" charset="0"/>
                            <a:ea typeface="Cambria Math" pitchFamily="18" charset="0"/>
                            <a:cs typeface="Times New Roman" pitchFamily="18" charset="0"/>
                          </a:rPr>
                          <m:t>E</m:t>
                        </m:r>
                        <m:r>
                          <m:rPr>
                            <m:nor/>
                          </m:rPr>
                          <a:rPr lang="en-US" sz="2598" b="1">
                            <a:solidFill>
                              <a:schemeClr val="bg1"/>
                            </a:solidFill>
                            <a:latin typeface="Times New Roman" pitchFamily="18" charset="0"/>
                            <a:ea typeface="Cambria Math" pitchFamily="18" charset="0"/>
                            <a:cs typeface="Times New Roman" pitchFamily="18" charset="0"/>
                          </a:rPr>
                          <m:t> </m:t>
                        </m:r>
                      </m:e>
                    </m:acc>
                  </m:oMath>
                </a14:m>
                <a:r>
                  <a:rPr lang="en-US" sz="2598" b="1" dirty="0">
                    <a:solidFill>
                      <a:schemeClr val="bg1"/>
                    </a:solidFill>
                    <a:latin typeface="Times New Roman" pitchFamily="18" charset="0"/>
                    <a:ea typeface="Cambria Math" pitchFamily="18" charset="0"/>
                  </a:rPr>
                  <a:t> (r) + q</a:t>
                </a:r>
                <a14:m>
                  <m:oMath xmlns:m="http://schemas.openxmlformats.org/officeDocument/2006/math">
                    <m:acc>
                      <m:accPr>
                        <m:chr m:val="⃗"/>
                        <m:ctrlPr>
                          <a:rPr lang="en-US" sz="2598" b="1" i="1">
                            <a:solidFill>
                              <a:schemeClr val="bg1"/>
                            </a:solidFill>
                            <a:latin typeface="Cambria Math" panose="02040503050406030204" pitchFamily="18" charset="0"/>
                            <a:ea typeface="Cambria Math" pitchFamily="18" charset="0"/>
                          </a:rPr>
                        </m:ctrlPr>
                      </m:accPr>
                      <m:e>
                        <m:r>
                          <m:rPr>
                            <m:nor/>
                          </m:rPr>
                          <a:rPr lang="en-US" sz="2598" b="1">
                            <a:solidFill>
                              <a:schemeClr val="bg1"/>
                            </a:solidFill>
                            <a:latin typeface="Times New Roman" pitchFamily="18" charset="0"/>
                            <a:ea typeface="Cambria Math" pitchFamily="18" charset="0"/>
                            <a:cs typeface="Times New Roman" pitchFamily="18" charset="0"/>
                          </a:rPr>
                          <m:t>v</m:t>
                        </m:r>
                        <m:r>
                          <m:rPr>
                            <m:nor/>
                          </m:rPr>
                          <a:rPr lang="en-US" sz="2598" b="1">
                            <a:solidFill>
                              <a:schemeClr val="bg1"/>
                            </a:solidFill>
                            <a:latin typeface="Times New Roman" pitchFamily="18" charset="0"/>
                            <a:ea typeface="Cambria Math" pitchFamily="18" charset="0"/>
                            <a:cs typeface="Times New Roman" pitchFamily="18" charset="0"/>
                          </a:rPr>
                          <m:t> </m:t>
                        </m:r>
                      </m:e>
                    </m:acc>
                  </m:oMath>
                </a14:m>
                <a:r>
                  <a:rPr lang="en-US" sz="2598" b="1" dirty="0">
                    <a:solidFill>
                      <a:schemeClr val="bg1"/>
                    </a:solidFill>
                    <a:latin typeface="Times New Roman" pitchFamily="18" charset="0"/>
                    <a:ea typeface="Cambria Math" pitchFamily="18" charset="0"/>
                    <a:sym typeface="Symbol"/>
                  </a:rPr>
                  <a:t></a:t>
                </a:r>
                <a14:m>
                  <m:oMath xmlns:m="http://schemas.openxmlformats.org/officeDocument/2006/math">
                    <m:acc>
                      <m:accPr>
                        <m:chr m:val="⃗"/>
                        <m:ctrlPr>
                          <a:rPr lang="en-US" sz="2598" b="1" i="1">
                            <a:solidFill>
                              <a:schemeClr val="bg1"/>
                            </a:solidFill>
                            <a:latin typeface="Cambria Math" panose="02040503050406030204" pitchFamily="18" charset="0"/>
                            <a:ea typeface="Cambria Math" pitchFamily="18" charset="0"/>
                          </a:rPr>
                        </m:ctrlPr>
                      </m:accPr>
                      <m:e>
                        <m:r>
                          <m:rPr>
                            <m:nor/>
                          </m:rPr>
                          <a:rPr lang="en-US" sz="2598" b="1">
                            <a:solidFill>
                              <a:schemeClr val="bg1"/>
                            </a:solidFill>
                            <a:latin typeface="Times New Roman" pitchFamily="18" charset="0"/>
                            <a:ea typeface="Cambria Math" pitchFamily="18" charset="0"/>
                            <a:cs typeface="Times New Roman" pitchFamily="18" charset="0"/>
                          </a:rPr>
                          <m:t>B</m:t>
                        </m:r>
                        <m:r>
                          <m:rPr>
                            <m:nor/>
                          </m:rPr>
                          <a:rPr lang="en-US" sz="2598" b="1">
                            <a:solidFill>
                              <a:schemeClr val="bg1"/>
                            </a:solidFill>
                            <a:latin typeface="Times New Roman" pitchFamily="18" charset="0"/>
                            <a:ea typeface="Cambria Math" pitchFamily="18" charset="0"/>
                            <a:cs typeface="Times New Roman" pitchFamily="18" charset="0"/>
                          </a:rPr>
                          <m:t> </m:t>
                        </m:r>
                      </m:e>
                    </m:acc>
                  </m:oMath>
                </a14:m>
                <a:r>
                  <a:rPr lang="en-US" sz="2598" b="1" dirty="0">
                    <a:solidFill>
                      <a:schemeClr val="bg1"/>
                    </a:solidFill>
                    <a:latin typeface="Times New Roman" pitchFamily="18" charset="0"/>
                    <a:ea typeface="Cambria Math" pitchFamily="18" charset="0"/>
                  </a:rPr>
                  <a:t> (r) = q</a:t>
                </a:r>
                <a14:m>
                  <m:oMath xmlns:m="http://schemas.openxmlformats.org/officeDocument/2006/math">
                    <m:d>
                      <m:dPr>
                        <m:begChr m:val="{"/>
                        <m:endChr m:val="}"/>
                        <m:ctrlPr>
                          <a:rPr lang="en-US" sz="2598" b="1" i="1">
                            <a:solidFill>
                              <a:schemeClr val="bg1"/>
                            </a:solidFill>
                            <a:latin typeface="Cambria Math" panose="02040503050406030204" pitchFamily="18" charset="0"/>
                            <a:ea typeface="Cambria Math" pitchFamily="18" charset="0"/>
                          </a:rPr>
                        </m:ctrlPr>
                      </m:dPr>
                      <m:e>
                        <m:acc>
                          <m:accPr>
                            <m:chr m:val="⃗"/>
                            <m:ctrlPr>
                              <a:rPr lang="en-US" sz="2598" b="1" i="1">
                                <a:solidFill>
                                  <a:schemeClr val="bg1"/>
                                </a:solidFill>
                                <a:latin typeface="Cambria Math" panose="02040503050406030204" pitchFamily="18" charset="0"/>
                                <a:ea typeface="Cambria Math" pitchFamily="18" charset="0"/>
                              </a:rPr>
                            </m:ctrlPr>
                          </m:accPr>
                          <m:e>
                            <m:r>
                              <m:rPr>
                                <m:nor/>
                              </m:rPr>
                              <a:rPr lang="en-US" sz="2598" b="1">
                                <a:solidFill>
                                  <a:schemeClr val="bg1"/>
                                </a:solidFill>
                                <a:latin typeface="Times New Roman" pitchFamily="18" charset="0"/>
                                <a:ea typeface="Cambria Math" pitchFamily="18" charset="0"/>
                                <a:cs typeface="Times New Roman" pitchFamily="18" charset="0"/>
                              </a:rPr>
                              <m:t>E</m:t>
                            </m:r>
                            <m:r>
                              <m:rPr>
                                <m:nor/>
                              </m:rPr>
                              <a:rPr lang="en-US" sz="2598" b="1">
                                <a:solidFill>
                                  <a:schemeClr val="bg1"/>
                                </a:solidFill>
                                <a:latin typeface="Times New Roman" pitchFamily="18" charset="0"/>
                                <a:ea typeface="Cambria Math" pitchFamily="18" charset="0"/>
                                <a:cs typeface="Times New Roman" pitchFamily="18" charset="0"/>
                              </a:rPr>
                              <m:t> </m:t>
                            </m:r>
                          </m:e>
                        </m:acc>
                        <m:r>
                          <m:rPr>
                            <m:nor/>
                          </m:rPr>
                          <a:rPr lang="en-US" sz="2598" b="1" dirty="0">
                            <a:solidFill>
                              <a:schemeClr val="bg1"/>
                            </a:solidFill>
                            <a:latin typeface="Times New Roman" pitchFamily="18" charset="0"/>
                            <a:ea typeface="Cambria Math" pitchFamily="18" charset="0"/>
                          </a:rPr>
                          <m:t> (</m:t>
                        </m:r>
                        <m:r>
                          <m:rPr>
                            <m:nor/>
                          </m:rPr>
                          <a:rPr lang="en-US" sz="2598" b="1" dirty="0">
                            <a:solidFill>
                              <a:schemeClr val="bg1"/>
                            </a:solidFill>
                            <a:latin typeface="Times New Roman" pitchFamily="18" charset="0"/>
                            <a:ea typeface="Cambria Math" pitchFamily="18" charset="0"/>
                          </a:rPr>
                          <m:t>r</m:t>
                        </m:r>
                        <m:r>
                          <m:rPr>
                            <m:nor/>
                          </m:rPr>
                          <a:rPr lang="en-US" sz="2598" b="1" dirty="0">
                            <a:solidFill>
                              <a:schemeClr val="bg1"/>
                            </a:solidFill>
                            <a:latin typeface="Times New Roman" pitchFamily="18" charset="0"/>
                            <a:ea typeface="Cambria Math" pitchFamily="18" charset="0"/>
                          </a:rPr>
                          <m:t>) + </m:t>
                        </m:r>
                        <m:acc>
                          <m:accPr>
                            <m:chr m:val="⃗"/>
                            <m:ctrlPr>
                              <a:rPr lang="en-US" sz="2598" b="1" i="1">
                                <a:solidFill>
                                  <a:schemeClr val="bg1"/>
                                </a:solidFill>
                                <a:latin typeface="Cambria Math" panose="02040503050406030204" pitchFamily="18" charset="0"/>
                                <a:ea typeface="Cambria Math" pitchFamily="18" charset="0"/>
                              </a:rPr>
                            </m:ctrlPr>
                          </m:accPr>
                          <m:e>
                            <m:r>
                              <m:rPr>
                                <m:nor/>
                              </m:rPr>
                              <a:rPr lang="en-US" sz="2598" b="1">
                                <a:solidFill>
                                  <a:schemeClr val="bg1"/>
                                </a:solidFill>
                                <a:latin typeface="Times New Roman" pitchFamily="18" charset="0"/>
                                <a:ea typeface="Cambria Math" pitchFamily="18" charset="0"/>
                                <a:cs typeface="Times New Roman" pitchFamily="18" charset="0"/>
                              </a:rPr>
                              <m:t>v</m:t>
                            </m:r>
                            <m:r>
                              <m:rPr>
                                <m:nor/>
                              </m:rPr>
                              <a:rPr lang="en-US" sz="2598" b="1">
                                <a:solidFill>
                                  <a:schemeClr val="bg1"/>
                                </a:solidFill>
                                <a:latin typeface="Times New Roman" pitchFamily="18" charset="0"/>
                                <a:ea typeface="Cambria Math" pitchFamily="18" charset="0"/>
                                <a:cs typeface="Times New Roman" pitchFamily="18" charset="0"/>
                              </a:rPr>
                              <m:t> </m:t>
                            </m:r>
                          </m:e>
                        </m:acc>
                        <m:r>
                          <m:rPr>
                            <m:nor/>
                          </m:rPr>
                          <a:rPr lang="en-US" sz="2598" b="1" dirty="0">
                            <a:solidFill>
                              <a:schemeClr val="bg1"/>
                            </a:solidFill>
                            <a:latin typeface="Times New Roman" pitchFamily="18" charset="0"/>
                            <a:ea typeface="Cambria Math" pitchFamily="18" charset="0"/>
                          </a:rPr>
                          <m:t> </m:t>
                        </m:r>
                        <m:r>
                          <m:rPr>
                            <m:nor/>
                          </m:rPr>
                          <a:rPr lang="en-US" sz="2598" b="1" dirty="0">
                            <a:solidFill>
                              <a:schemeClr val="bg1"/>
                            </a:solidFill>
                            <a:latin typeface="Times New Roman" pitchFamily="18" charset="0"/>
                            <a:ea typeface="Cambria Math" pitchFamily="18" charset="0"/>
                            <a:sym typeface="Symbol"/>
                          </a:rPr>
                          <m:t></m:t>
                        </m:r>
                        <m:r>
                          <m:rPr>
                            <m:nor/>
                          </m:rPr>
                          <a:rPr lang="en-US" sz="2598" b="1" dirty="0">
                            <a:solidFill>
                              <a:schemeClr val="bg1"/>
                            </a:solidFill>
                            <a:ea typeface="Cambria Math" pitchFamily="18" charset="0"/>
                          </a:rPr>
                          <m:t> </m:t>
                        </m:r>
                        <m:acc>
                          <m:accPr>
                            <m:chr m:val="⃗"/>
                            <m:ctrlPr>
                              <a:rPr lang="en-US" sz="2598" b="1" i="1">
                                <a:solidFill>
                                  <a:schemeClr val="bg1"/>
                                </a:solidFill>
                                <a:latin typeface="Cambria Math" panose="02040503050406030204" pitchFamily="18" charset="0"/>
                                <a:ea typeface="Cambria Math" pitchFamily="18" charset="0"/>
                              </a:rPr>
                            </m:ctrlPr>
                          </m:accPr>
                          <m:e>
                            <m:r>
                              <m:rPr>
                                <m:nor/>
                              </m:rPr>
                              <a:rPr lang="en-US" sz="2598" b="1">
                                <a:solidFill>
                                  <a:schemeClr val="bg1"/>
                                </a:solidFill>
                                <a:latin typeface="Times New Roman" pitchFamily="18" charset="0"/>
                                <a:ea typeface="Cambria Math" pitchFamily="18" charset="0"/>
                                <a:cs typeface="Times New Roman" pitchFamily="18" charset="0"/>
                              </a:rPr>
                              <m:t>B</m:t>
                            </m:r>
                            <m:r>
                              <m:rPr>
                                <m:nor/>
                              </m:rPr>
                              <a:rPr lang="en-US" sz="2598" b="1">
                                <a:solidFill>
                                  <a:schemeClr val="bg1"/>
                                </a:solidFill>
                                <a:latin typeface="Times New Roman" pitchFamily="18" charset="0"/>
                                <a:ea typeface="Cambria Math" pitchFamily="18" charset="0"/>
                                <a:cs typeface="Times New Roman" pitchFamily="18" charset="0"/>
                              </a:rPr>
                              <m:t> </m:t>
                            </m:r>
                          </m:e>
                        </m:acc>
                        <m:r>
                          <m:rPr>
                            <m:nor/>
                          </m:rPr>
                          <a:rPr lang="en-US" sz="2598" b="1" dirty="0">
                            <a:solidFill>
                              <a:schemeClr val="bg1"/>
                            </a:solidFill>
                            <a:latin typeface="Times New Roman" pitchFamily="18" charset="0"/>
                            <a:ea typeface="Cambria Math" pitchFamily="18" charset="0"/>
                          </a:rPr>
                          <m:t> (</m:t>
                        </m:r>
                        <m:r>
                          <m:rPr>
                            <m:nor/>
                          </m:rPr>
                          <a:rPr lang="en-US" sz="2598" b="1" dirty="0">
                            <a:solidFill>
                              <a:schemeClr val="bg1"/>
                            </a:solidFill>
                            <a:latin typeface="Times New Roman" pitchFamily="18" charset="0"/>
                            <a:ea typeface="Cambria Math" pitchFamily="18" charset="0"/>
                          </a:rPr>
                          <m:t>r</m:t>
                        </m:r>
                        <m:r>
                          <m:rPr>
                            <m:nor/>
                          </m:rPr>
                          <a:rPr lang="en-US" sz="2598" b="1" dirty="0">
                            <a:solidFill>
                              <a:schemeClr val="bg1"/>
                            </a:solidFill>
                            <a:latin typeface="Times New Roman" pitchFamily="18" charset="0"/>
                            <a:ea typeface="Cambria Math" pitchFamily="18" charset="0"/>
                          </a:rPr>
                          <m:t>)</m:t>
                        </m:r>
                      </m:e>
                    </m:d>
                  </m:oMath>
                </a14:m>
                <a:endParaRPr lang="en-US" sz="2598" b="1" dirty="0">
                  <a:solidFill>
                    <a:schemeClr val="bg1"/>
                  </a:solidFill>
                  <a:latin typeface="Times New Roman" pitchFamily="18" charset="0"/>
                  <a:ea typeface="Cambria Math" pitchFamily="18" charset="0"/>
                </a:endParaRPr>
              </a:p>
            </p:txBody>
          </p:sp>
        </mc:Choice>
        <mc:Fallback xmlns="">
          <p:sp>
            <p:nvSpPr>
              <p:cNvPr id="11" name="Rectangle 10"/>
              <p:cNvSpPr>
                <a:spLocks noRot="1" noChangeAspect="1" noMove="1" noResize="1" noEditPoints="1" noAdjustHandles="1" noChangeArrowheads="1" noChangeShapeType="1" noTextEdit="1"/>
              </p:cNvSpPr>
              <p:nvPr/>
            </p:nvSpPr>
            <p:spPr>
              <a:xfrm>
                <a:off x="1443831" y="1637536"/>
                <a:ext cx="8246188" cy="593963"/>
              </a:xfrm>
              <a:prstGeom prst="rect">
                <a:avLst/>
              </a:prstGeom>
              <a:blipFill>
                <a:blip r:embed="rId2"/>
                <a:stretch>
                  <a:fillRect b="-20619"/>
                </a:stretch>
              </a:blipFill>
              <a:ln>
                <a:noFill/>
              </a:ln>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12" name="Rectangle 11"/>
              <p:cNvSpPr/>
              <p:nvPr/>
            </p:nvSpPr>
            <p:spPr>
              <a:xfrm>
                <a:off x="986631" y="2948960"/>
                <a:ext cx="7488954" cy="837011"/>
              </a:xfrm>
              <a:prstGeom prst="rect">
                <a:avLst/>
              </a:prstGeom>
              <a:noFill/>
              <a:ln>
                <a:noFill/>
              </a:ln>
              <a:effectLst/>
            </p:spPr>
            <p:style>
              <a:lnRef idx="1">
                <a:schemeClr val="accent6"/>
              </a:lnRef>
              <a:fillRef idx="2">
                <a:schemeClr val="accent6"/>
              </a:fillRef>
              <a:effectRef idx="1">
                <a:schemeClr val="accent6"/>
              </a:effectRef>
              <a:fontRef idx="minor">
                <a:schemeClr val="dk1"/>
              </a:fontRef>
            </p:style>
            <p:txBody>
              <a:bodyPr lIns="101235" tIns="50618" rIns="101235" bIns="50618" rtlCol="0" anchor="ctr"/>
              <a:lstStyle/>
              <a:p>
                <a:pPr marL="510403" indent="-445387">
                  <a:buFont typeface="Wingdings" pitchFamily="2" charset="2"/>
                  <a:buChar char="Ø"/>
                </a:pPr>
                <a:r>
                  <a:rPr lang="en-US" sz="2598" b="1" dirty="0">
                    <a:solidFill>
                      <a:schemeClr val="bg1"/>
                    </a:solidFill>
                    <a:latin typeface="Times New Roman" pitchFamily="18" charset="0"/>
                    <a:ea typeface="Cambria Math" pitchFamily="18" charset="0"/>
                  </a:rPr>
                  <a:t>Unit of B(tesla): B </a:t>
                </a:r>
                <a:r>
                  <a:rPr lang="en-US" sz="2598" b="1" dirty="0">
                    <a:solidFill>
                      <a:schemeClr val="bg1"/>
                    </a:solidFill>
                    <a:latin typeface="Times New Roman" pitchFamily="18" charset="0"/>
                    <a:ea typeface="Cambria Math" pitchFamily="18" charset="0"/>
                    <a:cs typeface="Times New Roman" pitchFamily="18" charset="0"/>
                  </a:rPr>
                  <a:t>= </a:t>
                </a:r>
                <a14:m>
                  <m:oMath xmlns:m="http://schemas.openxmlformats.org/officeDocument/2006/math">
                    <m:f>
                      <m:fPr>
                        <m:ctrlPr>
                          <a:rPr lang="en-US" sz="2598" b="1" i="1">
                            <a:solidFill>
                              <a:schemeClr val="bg1"/>
                            </a:solidFill>
                            <a:latin typeface="Cambria Math" panose="02040503050406030204" pitchFamily="18" charset="0"/>
                            <a:ea typeface="Cambria Math" pitchFamily="18" charset="0"/>
                          </a:rPr>
                        </m:ctrlPr>
                      </m:fPr>
                      <m:num>
                        <m:r>
                          <m:rPr>
                            <m:nor/>
                          </m:rPr>
                          <a:rPr lang="en-US" sz="2598" b="1">
                            <a:solidFill>
                              <a:schemeClr val="bg1"/>
                            </a:solidFill>
                            <a:latin typeface="Times New Roman" pitchFamily="18" charset="0"/>
                            <a:ea typeface="Cambria Math" pitchFamily="18" charset="0"/>
                            <a:cs typeface="Times New Roman" pitchFamily="18" charset="0"/>
                          </a:rPr>
                          <m:t>F</m:t>
                        </m:r>
                      </m:num>
                      <m:den>
                        <m:r>
                          <m:rPr>
                            <m:nor/>
                          </m:rPr>
                          <a:rPr lang="en-US" sz="2598" b="1">
                            <a:solidFill>
                              <a:schemeClr val="bg1"/>
                            </a:solidFill>
                            <a:latin typeface="Times New Roman" pitchFamily="18" charset="0"/>
                            <a:ea typeface="Cambria Math" pitchFamily="18" charset="0"/>
                            <a:cs typeface="Times New Roman" pitchFamily="18" charset="0"/>
                          </a:rPr>
                          <m:t>qv</m:t>
                        </m:r>
                      </m:den>
                    </m:f>
                  </m:oMath>
                </a14:m>
                <a:endParaRPr lang="en-US" sz="2598" b="1" dirty="0">
                  <a:solidFill>
                    <a:schemeClr val="bg1"/>
                  </a:solidFill>
                  <a:latin typeface="Times New Roman" pitchFamily="18" charset="0"/>
                  <a:ea typeface="Cambria Math" pitchFamily="18" charset="0"/>
                  <a:cs typeface="Times New Roman" pitchFamily="18" charset="0"/>
                </a:endParaRPr>
              </a:p>
            </p:txBody>
          </p:sp>
        </mc:Choice>
        <mc:Fallback xmlns="">
          <p:sp>
            <p:nvSpPr>
              <p:cNvPr id="12" name="Rectangle 11"/>
              <p:cNvSpPr>
                <a:spLocks noRot="1" noChangeAspect="1" noMove="1" noResize="1" noEditPoints="1" noAdjustHandles="1" noChangeArrowheads="1" noChangeShapeType="1" noTextEdit="1"/>
              </p:cNvSpPr>
              <p:nvPr/>
            </p:nvSpPr>
            <p:spPr>
              <a:xfrm>
                <a:off x="986631" y="2948960"/>
                <a:ext cx="7488954" cy="837011"/>
              </a:xfrm>
              <a:prstGeom prst="rect">
                <a:avLst/>
              </a:prstGeom>
              <a:blipFill>
                <a:blip r:embed="rId3"/>
                <a:stretch>
                  <a:fillRect l="-244"/>
                </a:stretch>
              </a:blipFill>
              <a:ln>
                <a:noFill/>
              </a:ln>
              <a:effectLst/>
            </p:spPr>
            <p:txBody>
              <a:bodyPr/>
              <a:lstStyle/>
              <a:p>
                <a:r>
                  <a:rPr lang="en-IN">
                    <a:noFill/>
                  </a:rPr>
                  <a:t> </a:t>
                </a:r>
              </a:p>
            </p:txBody>
          </p:sp>
        </mc:Fallback>
      </mc:AlternateContent>
    </p:spTree>
    <p:extLst>
      <p:ext uri="{BB962C8B-B14F-4D97-AF65-F5344CB8AC3E}">
        <p14:creationId xmlns:p14="http://schemas.microsoft.com/office/powerpoint/2010/main" val="1614343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iterate type="lt">
                                    <p:tmPct val="10000"/>
                                  </p:iterate>
                                  <p:childTnLst>
                                    <p:set>
                                      <p:cBhvr>
                                        <p:cTn id="11" dur="1" fill="hold">
                                          <p:stCondLst>
                                            <p:cond delay="0"/>
                                          </p:stCondLst>
                                        </p:cTn>
                                        <p:tgtEl>
                                          <p:spTgt spid="11"/>
                                        </p:tgtEl>
                                        <p:attrNameLst>
                                          <p:attrName>style.visibility</p:attrName>
                                        </p:attrNameLst>
                                      </p:cBhvr>
                                      <p:to>
                                        <p:strVal val="visible"/>
                                      </p:to>
                                    </p:set>
                                    <p:animEffect transition="in" filter="wipe(left)">
                                      <p:cBhvr>
                                        <p:cTn id="12" dur="20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20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left)">
                                      <p:cBhvr>
                                        <p:cTn id="22" dur="20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iterate type="lt">
                                    <p:tmPct val="10000"/>
                                  </p:iterate>
                                  <p:childTnLst>
                                    <p:set>
                                      <p:cBhvr>
                                        <p:cTn id="26" dur="1" fill="hold">
                                          <p:stCondLst>
                                            <p:cond delay="0"/>
                                          </p:stCondLst>
                                        </p:cTn>
                                        <p:tgtEl>
                                          <p:spTgt spid="8"/>
                                        </p:tgtEl>
                                        <p:attrNameLst>
                                          <p:attrName>style.visibility</p:attrName>
                                        </p:attrNameLst>
                                      </p:cBhvr>
                                      <p:to>
                                        <p:strVal val="visible"/>
                                      </p:to>
                                    </p:set>
                                    <p:animEffect transition="in" filter="wipe(left)">
                                      <p:cBhvr>
                                        <p:cTn id="27" dur="20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iterate type="lt">
                                    <p:tmPct val="10000"/>
                                  </p:iterate>
                                  <p:childTnLst>
                                    <p:set>
                                      <p:cBhvr>
                                        <p:cTn id="31" dur="1" fill="hold">
                                          <p:stCondLst>
                                            <p:cond delay="0"/>
                                          </p:stCondLst>
                                        </p:cTn>
                                        <p:tgtEl>
                                          <p:spTgt spid="9"/>
                                        </p:tgtEl>
                                        <p:attrNameLst>
                                          <p:attrName>style.visibility</p:attrName>
                                        </p:attrNameLst>
                                      </p:cBhvr>
                                      <p:to>
                                        <p:strVal val="visible"/>
                                      </p:to>
                                    </p:set>
                                    <p:animEffect transition="in" filter="wipe(left)">
                                      <p:cBhvr>
                                        <p:cTn id="32" dur="20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iterate type="lt">
                                    <p:tmPct val="10000"/>
                                  </p:iterate>
                                  <p:childTnLst>
                                    <p:set>
                                      <p:cBhvr>
                                        <p:cTn id="36" dur="1" fill="hold">
                                          <p:stCondLst>
                                            <p:cond delay="0"/>
                                          </p:stCondLst>
                                        </p:cTn>
                                        <p:tgtEl>
                                          <p:spTgt spid="10"/>
                                        </p:tgtEl>
                                        <p:attrNameLst>
                                          <p:attrName>style.visibility</p:attrName>
                                        </p:attrNameLst>
                                      </p:cBhvr>
                                      <p:to>
                                        <p:strVal val="visible"/>
                                      </p:to>
                                    </p:set>
                                    <p:animEffect transition="in" filter="wipe(left)">
                                      <p:cBhvr>
                                        <p:cTn id="3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8" grpId="0"/>
      <p:bldP spid="9" grpId="0"/>
      <p:bldP spid="10" grpId="0"/>
      <p:bldP spid="11" grpId="0"/>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 name="Rectangle 19"/>
          <p:cNvSpPr/>
          <p:nvPr/>
        </p:nvSpPr>
        <p:spPr>
          <a:xfrm>
            <a:off x="1082869" y="557891"/>
            <a:ext cx="8848527" cy="593963"/>
          </a:xfrm>
          <a:prstGeom prst="rect">
            <a:avLst/>
          </a:prstGeom>
          <a:ln/>
        </p:spPr>
        <p:style>
          <a:lnRef idx="3">
            <a:schemeClr val="lt1"/>
          </a:lnRef>
          <a:fillRef idx="1">
            <a:schemeClr val="accent5"/>
          </a:fillRef>
          <a:effectRef idx="1">
            <a:schemeClr val="accent5"/>
          </a:effectRef>
          <a:fontRef idx="minor">
            <a:schemeClr val="lt1"/>
          </a:fontRef>
        </p:style>
        <p:txBody>
          <a:bodyPr lIns="101235" tIns="50618" rIns="101235" bIns="50618" rtlCol="0" anchor="ctr"/>
          <a:lstStyle/>
          <a:p>
            <a:pPr marL="571097" indent="-506080"/>
            <a:r>
              <a:rPr lang="en-US" sz="3118" b="1" dirty="0">
                <a:solidFill>
                  <a:schemeClr val="bg1"/>
                </a:solidFill>
                <a:latin typeface="Times New Roman" pitchFamily="18" charset="0"/>
                <a:ea typeface="Cambria Math" pitchFamily="18" charset="0"/>
              </a:rPr>
              <a:t>Magnetic force on a current carrying conductor </a:t>
            </a:r>
          </a:p>
        </p:txBody>
      </p:sp>
      <p:sp>
        <p:nvSpPr>
          <p:cNvPr id="11" name="Rectangle 10"/>
          <p:cNvSpPr/>
          <p:nvPr/>
        </p:nvSpPr>
        <p:spPr>
          <a:xfrm>
            <a:off x="896632" y="1529319"/>
            <a:ext cx="10161396" cy="9931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1235" tIns="50618" rIns="101235" bIns="50618" rtlCol="0" anchor="ctr"/>
          <a:lstStyle/>
          <a:p>
            <a:pPr marL="506080" indent="-506080" algn="just">
              <a:buFont typeface="Wingdings" pitchFamily="2" charset="2"/>
              <a:buChar char="Ø"/>
            </a:pPr>
            <a:r>
              <a:rPr lang="en-US" sz="2598" b="1" dirty="0">
                <a:solidFill>
                  <a:schemeClr val="bg1"/>
                </a:solidFill>
                <a:latin typeface="Times New Roman" pitchFamily="18" charset="0"/>
                <a:ea typeface="Cambria Math" pitchFamily="18" charset="0"/>
              </a:rPr>
              <a:t>Consider a current carrying  straight rod of uniform cross sectional area  A &amp; length </a:t>
            </a:r>
            <a:r>
              <a:rPr lang="en-US" sz="2598" b="1" i="1" dirty="0">
                <a:solidFill>
                  <a:schemeClr val="bg1"/>
                </a:solidFill>
                <a:latin typeface="Times New Roman" pitchFamily="18" charset="0"/>
                <a:ea typeface="Cambria Math" pitchFamily="18" charset="0"/>
              </a:rPr>
              <a:t>l</a:t>
            </a:r>
            <a:r>
              <a:rPr lang="en-US" sz="2598" b="1" dirty="0">
                <a:solidFill>
                  <a:schemeClr val="bg1"/>
                </a:solidFill>
                <a:latin typeface="Times New Roman" pitchFamily="18" charset="0"/>
                <a:ea typeface="Cambria Math" pitchFamily="18" charset="0"/>
              </a:rPr>
              <a:t>.</a:t>
            </a:r>
          </a:p>
        </p:txBody>
      </p:sp>
      <p:sp>
        <p:nvSpPr>
          <p:cNvPr id="12" name="Rectangle 11"/>
          <p:cNvSpPr/>
          <p:nvPr/>
        </p:nvSpPr>
        <p:spPr>
          <a:xfrm>
            <a:off x="873613" y="2734469"/>
            <a:ext cx="10237596" cy="9931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1235" tIns="50618" rIns="101235" bIns="50618" rtlCol="0" anchor="ctr"/>
          <a:lstStyle/>
          <a:p>
            <a:pPr marL="506080" indent="-506080" algn="just">
              <a:lnSpc>
                <a:spcPts val="3322"/>
              </a:lnSpc>
              <a:buFont typeface="Wingdings" pitchFamily="2" charset="2"/>
              <a:buChar char="Ø"/>
            </a:pPr>
            <a:r>
              <a:rPr lang="en-US" sz="2598" b="1" dirty="0">
                <a:solidFill>
                  <a:schemeClr val="bg1"/>
                </a:solidFill>
                <a:latin typeface="Times New Roman" pitchFamily="18" charset="0"/>
                <a:ea typeface="Cambria Math" pitchFamily="18" charset="0"/>
              </a:rPr>
              <a:t>Let the number of mobile  charge carriers crossing a unit volume be n. Then, the total number of mobile charge carries in it is A</a:t>
            </a:r>
            <a:r>
              <a:rPr lang="en-US" sz="2598" b="1" i="1" dirty="0">
                <a:solidFill>
                  <a:schemeClr val="bg1"/>
                </a:solidFill>
                <a:latin typeface="Times New Roman" pitchFamily="18" charset="0"/>
                <a:ea typeface="Cambria Math" pitchFamily="18" charset="0"/>
              </a:rPr>
              <a:t>l</a:t>
            </a:r>
            <a:r>
              <a:rPr lang="en-US" sz="2598" b="1" dirty="0">
                <a:solidFill>
                  <a:schemeClr val="bg1"/>
                </a:solidFill>
                <a:latin typeface="Times New Roman" pitchFamily="18" charset="0"/>
                <a:ea typeface="Cambria Math" pitchFamily="18" charset="0"/>
              </a:rPr>
              <a:t>. </a:t>
            </a:r>
          </a:p>
        </p:txBody>
      </p:sp>
      <mc:AlternateContent xmlns:mc="http://schemas.openxmlformats.org/markup-compatibility/2006" xmlns:a14="http://schemas.microsoft.com/office/drawing/2010/main">
        <mc:Choice Requires="a14">
          <p:sp>
            <p:nvSpPr>
              <p:cNvPr id="13" name="Rectangle 12"/>
              <p:cNvSpPr/>
              <p:nvPr/>
            </p:nvSpPr>
            <p:spPr>
              <a:xfrm>
                <a:off x="896632" y="3801269"/>
                <a:ext cx="10237596" cy="1600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1235" tIns="50618" rIns="101235" bIns="50618" rtlCol="0" anchor="ctr"/>
              <a:lstStyle/>
              <a:p>
                <a:pPr marL="445387" indent="-445387" algn="just">
                  <a:lnSpc>
                    <a:spcPts val="3875"/>
                  </a:lnSpc>
                  <a:buFont typeface="Wingdings" pitchFamily="2" charset="2"/>
                  <a:buChar char="Ø"/>
                </a:pPr>
                <a:r>
                  <a:rPr lang="en-US" sz="2598" b="1" dirty="0">
                    <a:solidFill>
                      <a:schemeClr val="bg1"/>
                    </a:solidFill>
                    <a:latin typeface="Times New Roman" pitchFamily="18" charset="0"/>
                    <a:ea typeface="Cambria Math" pitchFamily="18" charset="0"/>
                  </a:rPr>
                  <a:t>Let </a:t>
                </a:r>
                <a14:m>
                  <m:oMath xmlns:m="http://schemas.openxmlformats.org/officeDocument/2006/math">
                    <m:acc>
                      <m:accPr>
                        <m:chr m:val="̅"/>
                        <m:ctrlPr>
                          <a:rPr lang="en-US" sz="2598" b="1" i="1">
                            <a:solidFill>
                              <a:schemeClr val="bg1"/>
                            </a:solidFill>
                            <a:latin typeface="Cambria Math" panose="02040503050406030204" pitchFamily="18" charset="0"/>
                            <a:ea typeface="Cambria Math" pitchFamily="18" charset="0"/>
                          </a:rPr>
                        </m:ctrlPr>
                      </m:accPr>
                      <m:e>
                        <m:r>
                          <a:rPr lang="en-US" sz="2598" b="1" i="1">
                            <a:solidFill>
                              <a:schemeClr val="bg1"/>
                            </a:solidFill>
                            <a:latin typeface="Cambria Math"/>
                            <a:ea typeface="Cambria Math" pitchFamily="18" charset="0"/>
                          </a:rPr>
                          <m:t>𝑽</m:t>
                        </m:r>
                        <m:r>
                          <a:rPr lang="en-US" sz="2598" b="1" i="1" baseline="-25000">
                            <a:solidFill>
                              <a:schemeClr val="bg1"/>
                            </a:solidFill>
                            <a:latin typeface="Cambria Math"/>
                            <a:ea typeface="Cambria Math" pitchFamily="18" charset="0"/>
                          </a:rPr>
                          <m:t>𝒅</m:t>
                        </m:r>
                      </m:e>
                    </m:acc>
                  </m:oMath>
                </a14:m>
                <a:r>
                  <a:rPr lang="en-US" sz="2598" b="1" dirty="0">
                    <a:solidFill>
                      <a:schemeClr val="bg1"/>
                    </a:solidFill>
                    <a:latin typeface="Times New Roman" pitchFamily="18" charset="0"/>
                    <a:ea typeface="Cambria Math" pitchFamily="18" charset="0"/>
                  </a:rPr>
                  <a:t>be the average drift velocity of each mobile carrier.  Now, in the presence of an external magnetic field   </a:t>
                </a:r>
                <a14:m>
                  <m:oMath xmlns:m="http://schemas.openxmlformats.org/officeDocument/2006/math">
                    <m:acc>
                      <m:accPr>
                        <m:chr m:val="⃗"/>
                        <m:ctrlPr>
                          <a:rPr lang="en-US" sz="2598" b="1" i="1">
                            <a:solidFill>
                              <a:schemeClr val="bg1"/>
                            </a:solidFill>
                            <a:latin typeface="Cambria Math" panose="02040503050406030204" pitchFamily="18" charset="0"/>
                            <a:ea typeface="Cambria Math" pitchFamily="18" charset="0"/>
                          </a:rPr>
                        </m:ctrlPr>
                      </m:accPr>
                      <m:e>
                        <m:r>
                          <a:rPr lang="en-US" sz="2598" b="1" i="1">
                            <a:solidFill>
                              <a:schemeClr val="bg1"/>
                            </a:solidFill>
                            <a:latin typeface="Cambria Math"/>
                            <a:ea typeface="Cambria Math" pitchFamily="18" charset="0"/>
                          </a:rPr>
                          <m:t>𝑩</m:t>
                        </m:r>
                      </m:e>
                    </m:acc>
                  </m:oMath>
                </a14:m>
                <a:r>
                  <a:rPr lang="en-US" sz="2598" b="1" dirty="0">
                    <a:solidFill>
                      <a:schemeClr val="bg1"/>
                    </a:solidFill>
                    <a:latin typeface="Times New Roman" pitchFamily="18" charset="0"/>
                    <a:ea typeface="Cambria Math" pitchFamily="18" charset="0"/>
                  </a:rPr>
                  <a:t>, the force on these carriers.</a:t>
                </a:r>
              </a:p>
            </p:txBody>
          </p:sp>
        </mc:Choice>
        <mc:Fallback xmlns="">
          <p:sp>
            <p:nvSpPr>
              <p:cNvPr id="13" name="Rectangle 12"/>
              <p:cNvSpPr>
                <a:spLocks noRot="1" noChangeAspect="1" noMove="1" noResize="1" noEditPoints="1" noAdjustHandles="1" noChangeArrowheads="1" noChangeShapeType="1" noTextEdit="1"/>
              </p:cNvSpPr>
              <p:nvPr/>
            </p:nvSpPr>
            <p:spPr>
              <a:xfrm>
                <a:off x="896632" y="3801269"/>
                <a:ext cx="10237596" cy="1600200"/>
              </a:xfrm>
              <a:prstGeom prst="rect">
                <a:avLst/>
              </a:prstGeom>
              <a:blipFill>
                <a:blip r:embed="rId3"/>
                <a:stretch>
                  <a:fillRect l="-834" r="-1013" b="-7634"/>
                </a:stretch>
              </a:blipFill>
              <a:ln>
                <a:noFill/>
              </a:ln>
            </p:spPr>
            <p:txBody>
              <a:bodyPr/>
              <a:lstStyle/>
              <a:p>
                <a:r>
                  <a:rPr lang="en-IN">
                    <a:noFill/>
                  </a:rPr>
                  <a:t> </a:t>
                </a:r>
              </a:p>
            </p:txBody>
          </p:sp>
        </mc:Fallback>
      </mc:AlternateContent>
    </p:spTree>
    <p:extLst>
      <p:ext uri="{BB962C8B-B14F-4D97-AF65-F5344CB8AC3E}">
        <p14:creationId xmlns:p14="http://schemas.microsoft.com/office/powerpoint/2010/main" val="259468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20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iterate type="lt">
                                    <p:tmPct val="10000"/>
                                  </p:iterate>
                                  <p:childTnLst>
                                    <p:set>
                                      <p:cBhvr>
                                        <p:cTn id="11" dur="1" fill="hold">
                                          <p:stCondLst>
                                            <p:cond delay="0"/>
                                          </p:stCondLst>
                                        </p:cTn>
                                        <p:tgtEl>
                                          <p:spTgt spid="11"/>
                                        </p:tgtEl>
                                        <p:attrNameLst>
                                          <p:attrName>style.visibility</p:attrName>
                                        </p:attrNameLst>
                                      </p:cBhvr>
                                      <p:to>
                                        <p:strVal val="visible"/>
                                      </p:to>
                                    </p:set>
                                    <p:animEffect transition="in" filter="wipe(left)">
                                      <p:cBhvr>
                                        <p:cTn id="12" dur="10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iterate type="lt">
                                    <p:tmPct val="10000"/>
                                  </p:iterate>
                                  <p:childTnLst>
                                    <p:set>
                                      <p:cBhvr>
                                        <p:cTn id="16" dur="1" fill="hold">
                                          <p:stCondLst>
                                            <p:cond delay="0"/>
                                          </p:stCondLst>
                                        </p:cTn>
                                        <p:tgtEl>
                                          <p:spTgt spid="12"/>
                                        </p:tgtEl>
                                        <p:attrNameLst>
                                          <p:attrName>style.visibility</p:attrName>
                                        </p:attrNameLst>
                                      </p:cBhvr>
                                      <p:to>
                                        <p:strVal val="visible"/>
                                      </p:to>
                                    </p:set>
                                    <p:animEffect transition="in" filter="wipe(left)">
                                      <p:cBhvr>
                                        <p:cTn id="17" dur="10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iterate type="lt">
                                    <p:tmPct val="10000"/>
                                  </p:iterate>
                                  <p:childTnLst>
                                    <p:set>
                                      <p:cBhvr>
                                        <p:cTn id="21" dur="1" fill="hold">
                                          <p:stCondLst>
                                            <p:cond delay="0"/>
                                          </p:stCondLst>
                                        </p:cTn>
                                        <p:tgtEl>
                                          <p:spTgt spid="13"/>
                                        </p:tgtEl>
                                        <p:attrNameLst>
                                          <p:attrName>style.visibility</p:attrName>
                                        </p:attrNameLst>
                                      </p:cBhvr>
                                      <p:to>
                                        <p:strVal val="visible"/>
                                      </p:to>
                                    </p:set>
                                    <p:animEffect transition="in" filter="wipe(left)">
                                      <p:cBhvr>
                                        <p:cTn id="22"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11" grpId="0" animBg="1"/>
      <p:bldP spid="12" grpId="0"/>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9" name="Rectangle 18"/>
              <p:cNvSpPr/>
              <p:nvPr/>
            </p:nvSpPr>
            <p:spPr>
              <a:xfrm>
                <a:off x="989942" y="3255846"/>
                <a:ext cx="9521689" cy="7424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1235" tIns="50618" rIns="101235" bIns="50618" rtlCol="0" anchor="ctr"/>
              <a:lstStyle/>
              <a:p>
                <a:pPr>
                  <a:lnSpc>
                    <a:spcPts val="3322"/>
                  </a:lnSpc>
                </a:pPr>
                <a:r>
                  <a:rPr lang="en-US" sz="2598" b="1" dirty="0">
                    <a:solidFill>
                      <a:schemeClr val="bg1"/>
                    </a:solidFill>
                    <a:latin typeface="Times New Roman" pitchFamily="18" charset="0"/>
                    <a:ea typeface="Cambria Math" pitchFamily="18" charset="0"/>
                  </a:rPr>
                  <a:t>Where  </a:t>
                </a:r>
                <a14:m>
                  <m:oMath xmlns:m="http://schemas.openxmlformats.org/officeDocument/2006/math">
                    <m:acc>
                      <m:accPr>
                        <m:chr m:val="⃗"/>
                        <m:ctrlPr>
                          <a:rPr lang="en-US" sz="2598" b="1" i="1">
                            <a:solidFill>
                              <a:schemeClr val="bg1"/>
                            </a:solidFill>
                            <a:latin typeface="Cambria Math" panose="02040503050406030204" pitchFamily="18" charset="0"/>
                            <a:ea typeface="Cambria Math" pitchFamily="18" charset="0"/>
                          </a:rPr>
                        </m:ctrlPr>
                      </m:accPr>
                      <m:e>
                        <m:r>
                          <a:rPr lang="en-US" sz="2598" b="1" i="1">
                            <a:solidFill>
                              <a:schemeClr val="bg1"/>
                            </a:solidFill>
                            <a:latin typeface="Cambria Math"/>
                            <a:ea typeface="Cambria Math" pitchFamily="18" charset="0"/>
                          </a:rPr>
                          <m:t>𝒍</m:t>
                        </m:r>
                      </m:e>
                    </m:acc>
                  </m:oMath>
                </a14:m>
                <a:r>
                  <a:rPr lang="en-US" sz="2598" b="1" dirty="0">
                    <a:solidFill>
                      <a:schemeClr val="bg1"/>
                    </a:solidFill>
                    <a:latin typeface="Times New Roman" pitchFamily="18" charset="0"/>
                    <a:ea typeface="Cambria Math" pitchFamily="18" charset="0"/>
                  </a:rPr>
                  <a:t>   is a vector of magnitude 1 &amp;with a direction identical to the current I. </a:t>
                </a:r>
              </a:p>
            </p:txBody>
          </p:sp>
        </mc:Choice>
        <mc:Fallback xmlns="">
          <p:sp>
            <p:nvSpPr>
              <p:cNvPr id="19" name="Rectangle 18"/>
              <p:cNvSpPr>
                <a:spLocks noRot="1" noChangeAspect="1" noMove="1" noResize="1" noEditPoints="1" noAdjustHandles="1" noChangeArrowheads="1" noChangeShapeType="1" noTextEdit="1"/>
              </p:cNvSpPr>
              <p:nvPr/>
            </p:nvSpPr>
            <p:spPr>
              <a:xfrm>
                <a:off x="989942" y="3255846"/>
                <a:ext cx="9521689" cy="742454"/>
              </a:xfrm>
              <a:prstGeom prst="rect">
                <a:avLst/>
              </a:prstGeom>
              <a:blipFill>
                <a:blip r:embed="rId2"/>
                <a:stretch>
                  <a:fillRect l="-1024" t="-14754" r="-1921" b="-31148"/>
                </a:stretch>
              </a:blipFill>
              <a:ln>
                <a:noFill/>
              </a:ln>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13" name="Rectangle 12"/>
              <p:cNvSpPr/>
              <p:nvPr/>
            </p:nvSpPr>
            <p:spPr>
              <a:xfrm>
                <a:off x="989942" y="4272150"/>
                <a:ext cx="9602404" cy="79675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1235" tIns="50618" rIns="101235" bIns="50618" rtlCol="0" anchor="ctr"/>
              <a:lstStyle/>
              <a:p>
                <a:pPr algn="just"/>
                <a:r>
                  <a:rPr lang="en-US" sz="2598" b="1" dirty="0">
                    <a:solidFill>
                      <a:schemeClr val="bg1"/>
                    </a:solidFill>
                    <a:latin typeface="Times New Roman" pitchFamily="18" charset="0"/>
                    <a:ea typeface="Cambria Math" pitchFamily="18" charset="0"/>
                  </a:rPr>
                  <a:t>If  wire is of any arbitrary shape then the Lorentz force on the wire is given as d</a:t>
                </a:r>
                <a14:m>
                  <m:oMath xmlns:m="http://schemas.openxmlformats.org/officeDocument/2006/math">
                    <m:acc>
                      <m:accPr>
                        <m:chr m:val="⃗"/>
                        <m:ctrlPr>
                          <a:rPr lang="en-US" sz="2598" b="1" i="1">
                            <a:solidFill>
                              <a:schemeClr val="bg1"/>
                            </a:solidFill>
                            <a:latin typeface="Cambria Math" panose="02040503050406030204" pitchFamily="18" charset="0"/>
                            <a:ea typeface="Cambria Math" pitchFamily="18" charset="0"/>
                          </a:rPr>
                        </m:ctrlPr>
                      </m:accPr>
                      <m:e>
                        <m:r>
                          <a:rPr lang="en-US" sz="2598" b="1" i="1">
                            <a:solidFill>
                              <a:schemeClr val="bg1"/>
                            </a:solidFill>
                            <a:latin typeface="Cambria Math"/>
                            <a:ea typeface="Cambria Math" pitchFamily="18" charset="0"/>
                          </a:rPr>
                          <m:t>𝒍</m:t>
                        </m:r>
                      </m:e>
                    </m:acc>
                    <m:r>
                      <a:rPr lang="en-US" sz="2598" b="1" i="1" baseline="-25000">
                        <a:solidFill>
                          <a:schemeClr val="bg1"/>
                        </a:solidFill>
                        <a:latin typeface="Cambria Math"/>
                        <a:ea typeface="Cambria Math" pitchFamily="18" charset="0"/>
                      </a:rPr>
                      <m:t>𝒋</m:t>
                    </m:r>
                  </m:oMath>
                </a14:m>
                <a:endParaRPr lang="en-US" sz="2598" b="1" dirty="0">
                  <a:solidFill>
                    <a:schemeClr val="bg1"/>
                  </a:solidFill>
                  <a:latin typeface="Times New Roman" pitchFamily="18" charset="0"/>
                  <a:ea typeface="Cambria Math" pitchFamily="18" charset="0"/>
                </a:endParaRPr>
              </a:p>
            </p:txBody>
          </p:sp>
        </mc:Choice>
        <mc:Fallback xmlns="">
          <p:sp>
            <p:nvSpPr>
              <p:cNvPr id="13" name="Rectangle 12"/>
              <p:cNvSpPr>
                <a:spLocks noRot="1" noChangeAspect="1" noMove="1" noResize="1" noEditPoints="1" noAdjustHandles="1" noChangeArrowheads="1" noChangeShapeType="1" noTextEdit="1"/>
              </p:cNvSpPr>
              <p:nvPr/>
            </p:nvSpPr>
            <p:spPr>
              <a:xfrm>
                <a:off x="989942" y="4272150"/>
                <a:ext cx="9602404" cy="796758"/>
              </a:xfrm>
              <a:prstGeom prst="rect">
                <a:avLst/>
              </a:prstGeom>
              <a:blipFill>
                <a:blip r:embed="rId3"/>
                <a:stretch>
                  <a:fillRect l="-1015" t="-16031" r="-1015" b="-28244"/>
                </a:stretch>
              </a:blipFill>
              <a:ln>
                <a:noFill/>
              </a:ln>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16" name="Rectangle 15"/>
              <p:cNvSpPr/>
              <p:nvPr/>
            </p:nvSpPr>
            <p:spPr>
              <a:xfrm>
                <a:off x="989942" y="5994111"/>
                <a:ext cx="6038625" cy="5929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1235" tIns="50618" rIns="101235" bIns="50618" rtlCol="0" anchor="ctr"/>
              <a:lstStyle/>
              <a:p>
                <a:r>
                  <a:rPr lang="en-US" sz="2598" b="1" dirty="0">
                    <a:solidFill>
                      <a:schemeClr val="bg1"/>
                    </a:solidFill>
                    <a:latin typeface="Times New Roman" pitchFamily="18" charset="0"/>
                    <a:ea typeface="Cambria Math" pitchFamily="18" charset="0"/>
                  </a:rPr>
                  <a:t>Where d</a:t>
                </a:r>
                <a14:m>
                  <m:oMath xmlns:m="http://schemas.openxmlformats.org/officeDocument/2006/math">
                    <m:acc>
                      <m:accPr>
                        <m:chr m:val="⃗"/>
                        <m:ctrlPr>
                          <a:rPr lang="en-US" sz="2598" b="1" i="1">
                            <a:solidFill>
                              <a:schemeClr val="bg1"/>
                            </a:solidFill>
                            <a:latin typeface="Cambria Math" panose="02040503050406030204" pitchFamily="18" charset="0"/>
                            <a:ea typeface="Cambria Math" pitchFamily="18" charset="0"/>
                          </a:rPr>
                        </m:ctrlPr>
                      </m:accPr>
                      <m:e>
                        <m:r>
                          <a:rPr lang="en-US" sz="2598" b="1" i="1">
                            <a:solidFill>
                              <a:schemeClr val="bg1"/>
                            </a:solidFill>
                            <a:latin typeface="Cambria Math"/>
                            <a:ea typeface="Cambria Math" pitchFamily="18" charset="0"/>
                          </a:rPr>
                          <m:t>𝒍</m:t>
                        </m:r>
                      </m:e>
                    </m:acc>
                    <m:r>
                      <a:rPr lang="en-US" sz="2598" b="1" i="1" baseline="-25000">
                        <a:solidFill>
                          <a:schemeClr val="bg1"/>
                        </a:solidFill>
                        <a:latin typeface="Cambria Math"/>
                        <a:ea typeface="Cambria Math" pitchFamily="18" charset="0"/>
                      </a:rPr>
                      <m:t>𝒋</m:t>
                    </m:r>
                    <m:r>
                      <a:rPr lang="en-US" sz="2598" b="1" i="1">
                        <a:solidFill>
                          <a:schemeClr val="bg1"/>
                        </a:solidFill>
                        <a:latin typeface="Cambria Math"/>
                        <a:ea typeface="Cambria Math" pitchFamily="18" charset="0"/>
                      </a:rPr>
                      <m:t>  </m:t>
                    </m:r>
                  </m:oMath>
                </a14:m>
                <a:r>
                  <a:rPr lang="en-US" sz="2598" b="1" dirty="0">
                    <a:solidFill>
                      <a:schemeClr val="bg1"/>
                    </a:solidFill>
                    <a:latin typeface="Times New Roman" pitchFamily="18" charset="0"/>
                    <a:ea typeface="Cambria Math" pitchFamily="18" charset="0"/>
                  </a:rPr>
                  <a:t>is a small element of the wire.</a:t>
                </a:r>
              </a:p>
            </p:txBody>
          </p:sp>
        </mc:Choice>
        <mc:Fallback xmlns="">
          <p:sp>
            <p:nvSpPr>
              <p:cNvPr id="16" name="Rectangle 15"/>
              <p:cNvSpPr>
                <a:spLocks noRot="1" noChangeAspect="1" noMove="1" noResize="1" noEditPoints="1" noAdjustHandles="1" noChangeArrowheads="1" noChangeShapeType="1" noTextEdit="1"/>
              </p:cNvSpPr>
              <p:nvPr/>
            </p:nvSpPr>
            <p:spPr>
              <a:xfrm>
                <a:off x="989942" y="5994111"/>
                <a:ext cx="6038625" cy="592924"/>
              </a:xfrm>
              <a:prstGeom prst="rect">
                <a:avLst/>
              </a:prstGeom>
              <a:blipFill>
                <a:blip r:embed="rId4"/>
                <a:stretch>
                  <a:fillRect l="-1615" b="-22449"/>
                </a:stretch>
              </a:blipFill>
              <a:ln>
                <a:noFill/>
              </a:ln>
            </p:spPr>
            <p:txBody>
              <a:bodyPr/>
              <a:lstStyle/>
              <a:p>
                <a:r>
                  <a:rPr lang="en-IN">
                    <a:noFill/>
                  </a:rPr>
                  <a:t> </a:t>
                </a:r>
              </a:p>
            </p:txBody>
          </p:sp>
        </mc:Fallback>
      </mc:AlternateContent>
      <p:sp>
        <p:nvSpPr>
          <p:cNvPr id="17" name="Rectangle 16"/>
          <p:cNvSpPr/>
          <p:nvPr/>
        </p:nvSpPr>
        <p:spPr>
          <a:xfrm>
            <a:off x="1062831" y="1387267"/>
            <a:ext cx="6830576" cy="5197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1235" tIns="50618" rIns="101235" bIns="50618" rtlCol="0" anchor="ctr"/>
          <a:lstStyle/>
          <a:p>
            <a:r>
              <a:rPr lang="en-US" sz="2598" b="1" dirty="0">
                <a:solidFill>
                  <a:schemeClr val="bg1"/>
                </a:solidFill>
                <a:latin typeface="Times New Roman" pitchFamily="18" charset="0"/>
                <a:ea typeface="Cambria Math" pitchFamily="18" charset="0"/>
              </a:rPr>
              <a:t>Where q is the value of the charge on a carrier. </a:t>
            </a:r>
          </a:p>
        </p:txBody>
      </p:sp>
      <mc:AlternateContent xmlns:mc="http://schemas.openxmlformats.org/markup-compatibility/2006" xmlns:a14="http://schemas.microsoft.com/office/drawing/2010/main">
        <mc:Choice Requires="a14">
          <p:sp>
            <p:nvSpPr>
              <p:cNvPr id="11" name="Rectangle 10"/>
              <p:cNvSpPr/>
              <p:nvPr/>
            </p:nvSpPr>
            <p:spPr>
              <a:xfrm>
                <a:off x="1062831" y="734100"/>
                <a:ext cx="6236613" cy="5197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1235" tIns="50618" rIns="101235" bIns="50618" rtlCol="0" anchor="ctr"/>
              <a:lstStyle/>
              <a:p>
                <a:r>
                  <a:rPr lang="en-US" sz="2598" b="1" dirty="0">
                    <a:solidFill>
                      <a:schemeClr val="bg1"/>
                    </a:solidFill>
                    <a:latin typeface="Times New Roman" pitchFamily="18" charset="0"/>
                    <a:ea typeface="Cambria Math" pitchFamily="18" charset="0"/>
                  </a:rPr>
                  <a:t>F  = (</a:t>
                </a:r>
                <a:r>
                  <a:rPr lang="en-US" sz="2598" b="1" dirty="0" err="1">
                    <a:solidFill>
                      <a:schemeClr val="bg1"/>
                    </a:solidFill>
                    <a:latin typeface="Times New Roman" pitchFamily="18" charset="0"/>
                    <a:ea typeface="Cambria Math" pitchFamily="18" charset="0"/>
                  </a:rPr>
                  <a:t>nA</a:t>
                </a:r>
                <a:r>
                  <a:rPr lang="en-US" sz="2598" b="1" i="1" dirty="0" err="1">
                    <a:solidFill>
                      <a:schemeClr val="bg1"/>
                    </a:solidFill>
                    <a:latin typeface="Times New Roman" pitchFamily="18" charset="0"/>
                    <a:ea typeface="Cambria Math" pitchFamily="18" charset="0"/>
                  </a:rPr>
                  <a:t>l</a:t>
                </a:r>
                <a:r>
                  <a:rPr lang="en-US" sz="2598" b="1" dirty="0">
                    <a:solidFill>
                      <a:schemeClr val="bg1"/>
                    </a:solidFill>
                    <a:latin typeface="Times New Roman" pitchFamily="18" charset="0"/>
                    <a:ea typeface="Cambria Math" pitchFamily="18" charset="0"/>
                  </a:rPr>
                  <a:t>) q</a:t>
                </a:r>
                <a14:m>
                  <m:oMath xmlns:m="http://schemas.openxmlformats.org/officeDocument/2006/math">
                    <m:acc>
                      <m:accPr>
                        <m:chr m:val="⃗"/>
                        <m:ctrlPr>
                          <a:rPr lang="en-US" sz="2598" b="1" i="1">
                            <a:solidFill>
                              <a:schemeClr val="bg1"/>
                            </a:solidFill>
                            <a:latin typeface="Cambria Math" panose="02040503050406030204" pitchFamily="18" charset="0"/>
                            <a:ea typeface="Cambria Math" panose="02040503050406030204" pitchFamily="18" charset="0"/>
                            <a:cs typeface="Calibri" panose="020F0502020204030204" pitchFamily="34" charset="0"/>
                          </a:rPr>
                        </m:ctrlPr>
                      </m:accPr>
                      <m:e>
                        <m:r>
                          <a:rPr lang="en-US" sz="2598" b="1">
                            <a:solidFill>
                              <a:schemeClr val="bg1"/>
                            </a:solidFill>
                            <a:latin typeface="Cambria Math"/>
                            <a:ea typeface="Cambria Math" panose="02040503050406030204" pitchFamily="18" charset="0"/>
                            <a:cs typeface="Calibri" panose="020F0502020204030204" pitchFamily="34" charset="0"/>
                          </a:rPr>
                          <m:t>𝐯</m:t>
                        </m:r>
                        <m:r>
                          <a:rPr lang="en-US" sz="2598" b="1" baseline="-25000">
                            <a:solidFill>
                              <a:schemeClr val="bg1"/>
                            </a:solidFill>
                            <a:latin typeface="Cambria Math"/>
                            <a:ea typeface="Cambria Math" panose="02040503050406030204" pitchFamily="18" charset="0"/>
                            <a:cs typeface="Calibri" panose="020F0502020204030204" pitchFamily="34" charset="0"/>
                          </a:rPr>
                          <m:t>𝐝</m:t>
                        </m:r>
                      </m:e>
                    </m:acc>
                  </m:oMath>
                </a14:m>
                <a:r>
                  <a:rPr lang="en-US" sz="2598" b="1" dirty="0">
                    <a:solidFill>
                      <a:schemeClr val="bg1"/>
                    </a:solidFill>
                    <a:latin typeface="Times New Roman" pitchFamily="18" charset="0"/>
                    <a:ea typeface="Cambria Math" pitchFamily="18" charset="0"/>
                  </a:rPr>
                  <a:t> × </a:t>
                </a:r>
                <a14:m>
                  <m:oMath xmlns:m="http://schemas.openxmlformats.org/officeDocument/2006/math">
                    <m:acc>
                      <m:accPr>
                        <m:chr m:val="⃗"/>
                        <m:ctrlPr>
                          <a:rPr lang="en-US" sz="2598" b="1" i="1">
                            <a:solidFill>
                              <a:schemeClr val="bg1"/>
                            </a:solidFill>
                            <a:latin typeface="Cambria Math" panose="02040503050406030204" pitchFamily="18" charset="0"/>
                            <a:ea typeface="Cambria Math" panose="02040503050406030204" pitchFamily="18" charset="0"/>
                            <a:cs typeface="Calibri" panose="020F0502020204030204" pitchFamily="34" charset="0"/>
                          </a:rPr>
                        </m:ctrlPr>
                      </m:accPr>
                      <m:e>
                        <m:r>
                          <a:rPr lang="en-US" sz="2598" b="1">
                            <a:solidFill>
                              <a:schemeClr val="bg1"/>
                            </a:solidFill>
                            <a:latin typeface="Cambria Math"/>
                            <a:ea typeface="Cambria Math" panose="02040503050406030204" pitchFamily="18" charset="0"/>
                            <a:cs typeface="Calibri" panose="020F0502020204030204" pitchFamily="34" charset="0"/>
                          </a:rPr>
                          <m:t>𝐁</m:t>
                        </m:r>
                      </m:e>
                    </m:acc>
                  </m:oMath>
                </a14:m>
                <a:r>
                  <a:rPr lang="en-US" sz="2598" b="1" dirty="0">
                    <a:solidFill>
                      <a:schemeClr val="bg1"/>
                    </a:solidFill>
                    <a:latin typeface="Times New Roman" pitchFamily="18" charset="0"/>
                    <a:ea typeface="Cambria Math" pitchFamily="18" charset="0"/>
                  </a:rPr>
                  <a:t> = [</a:t>
                </a:r>
                <a14:m>
                  <m:oMath xmlns:m="http://schemas.openxmlformats.org/officeDocument/2006/math">
                    <m:acc>
                      <m:accPr>
                        <m:chr m:val="⃗"/>
                        <m:ctrlPr>
                          <a:rPr lang="en-US" sz="2598" b="1" i="1">
                            <a:solidFill>
                              <a:schemeClr val="bg1"/>
                            </a:solidFill>
                            <a:latin typeface="Cambria Math" panose="02040503050406030204" pitchFamily="18" charset="0"/>
                            <a:ea typeface="Cambria Math" panose="02040503050406030204" pitchFamily="18" charset="0"/>
                            <a:cs typeface="Calibri" panose="020F0502020204030204" pitchFamily="34" charset="0"/>
                          </a:rPr>
                        </m:ctrlPr>
                      </m:accPr>
                      <m:e>
                        <m:r>
                          <a:rPr lang="en-US" sz="2598" b="1">
                            <a:solidFill>
                              <a:schemeClr val="bg1"/>
                            </a:solidFill>
                            <a:latin typeface="Cambria Math"/>
                            <a:ea typeface="Cambria Math" panose="02040503050406030204" pitchFamily="18" charset="0"/>
                            <a:cs typeface="Calibri" panose="020F0502020204030204" pitchFamily="34" charset="0"/>
                          </a:rPr>
                          <m:t>𝐈</m:t>
                        </m:r>
                      </m:e>
                    </m:acc>
                  </m:oMath>
                </a14:m>
                <a:r>
                  <a:rPr lang="en-US" sz="2598" b="1" dirty="0">
                    <a:solidFill>
                      <a:schemeClr val="bg1"/>
                    </a:solidFill>
                    <a:latin typeface="Times New Roman" pitchFamily="18" charset="0"/>
                    <a:ea typeface="Cambria Math" pitchFamily="18" charset="0"/>
                  </a:rPr>
                  <a:t> A </a:t>
                </a:r>
                <a:r>
                  <a:rPr lang="en-US" sz="2598" b="1" i="1" dirty="0">
                    <a:solidFill>
                      <a:schemeClr val="bg1"/>
                    </a:solidFill>
                    <a:latin typeface="Times New Roman" pitchFamily="18" charset="0"/>
                    <a:ea typeface="Cambria Math" pitchFamily="18" charset="0"/>
                  </a:rPr>
                  <a:t>l</a:t>
                </a:r>
                <a:r>
                  <a:rPr lang="en-US" sz="2598" b="1" dirty="0">
                    <a:solidFill>
                      <a:schemeClr val="bg1"/>
                    </a:solidFill>
                    <a:latin typeface="Times New Roman" pitchFamily="18" charset="0"/>
                    <a:ea typeface="Cambria Math" pitchFamily="18" charset="0"/>
                  </a:rPr>
                  <a:t>] × </a:t>
                </a:r>
                <a14:m>
                  <m:oMath xmlns:m="http://schemas.openxmlformats.org/officeDocument/2006/math">
                    <m:acc>
                      <m:accPr>
                        <m:chr m:val="⃗"/>
                        <m:ctrlPr>
                          <a:rPr lang="en-US" sz="2598" b="1" i="1">
                            <a:solidFill>
                              <a:schemeClr val="bg1"/>
                            </a:solidFill>
                            <a:latin typeface="Cambria Math" panose="02040503050406030204" pitchFamily="18" charset="0"/>
                            <a:ea typeface="Cambria Math" panose="02040503050406030204" pitchFamily="18" charset="0"/>
                            <a:cs typeface="Calibri" panose="020F0502020204030204" pitchFamily="34" charset="0"/>
                          </a:rPr>
                        </m:ctrlPr>
                      </m:accPr>
                      <m:e>
                        <m:r>
                          <a:rPr lang="en-US" sz="2598" b="1">
                            <a:solidFill>
                              <a:schemeClr val="bg1"/>
                            </a:solidFill>
                            <a:latin typeface="Cambria Math"/>
                            <a:ea typeface="Cambria Math" panose="02040503050406030204" pitchFamily="18" charset="0"/>
                            <a:cs typeface="Calibri" panose="020F0502020204030204" pitchFamily="34" charset="0"/>
                          </a:rPr>
                          <m:t>𝐁</m:t>
                        </m:r>
                      </m:e>
                    </m:acc>
                  </m:oMath>
                </a14:m>
                <a:r>
                  <a:rPr lang="en-US" sz="2598" b="1" dirty="0">
                    <a:solidFill>
                      <a:schemeClr val="bg1"/>
                    </a:solidFill>
                    <a:latin typeface="Times New Roman" pitchFamily="18" charset="0"/>
                    <a:ea typeface="Cambria Math" pitchFamily="18" charset="0"/>
                  </a:rPr>
                  <a:t> =  I( </a:t>
                </a:r>
                <a14:m>
                  <m:oMath xmlns:m="http://schemas.openxmlformats.org/officeDocument/2006/math">
                    <m:acc>
                      <m:accPr>
                        <m:chr m:val="⃗"/>
                        <m:ctrlPr>
                          <a:rPr lang="en-US" sz="2598" b="1" i="1">
                            <a:solidFill>
                              <a:schemeClr val="bg1"/>
                            </a:solidFill>
                            <a:latin typeface="Cambria Math" panose="02040503050406030204" pitchFamily="18" charset="0"/>
                            <a:ea typeface="Cambria Math" panose="02040503050406030204" pitchFamily="18" charset="0"/>
                            <a:cs typeface="Calibri" panose="020F0502020204030204" pitchFamily="34" charset="0"/>
                          </a:rPr>
                        </m:ctrlPr>
                      </m:accPr>
                      <m:e>
                        <m:r>
                          <a:rPr lang="en-US" sz="2598" b="1" i="1">
                            <a:solidFill>
                              <a:schemeClr val="bg1"/>
                            </a:solidFill>
                            <a:latin typeface="Cambria Math"/>
                            <a:ea typeface="Cambria Math" panose="02040503050406030204" pitchFamily="18" charset="0"/>
                            <a:cs typeface="Calibri" panose="020F0502020204030204" pitchFamily="34" charset="0"/>
                          </a:rPr>
                          <m:t>𝒍</m:t>
                        </m:r>
                      </m:e>
                    </m:acc>
                    <m:r>
                      <a:rPr lang="en-US" sz="2598" b="1">
                        <a:solidFill>
                          <a:schemeClr val="bg1"/>
                        </a:solidFill>
                        <a:latin typeface="Cambria Math"/>
                        <a:ea typeface="Cambria Math" panose="02040503050406030204" pitchFamily="18" charset="0"/>
                        <a:cs typeface="Calibri" panose="020F0502020204030204" pitchFamily="34" charset="0"/>
                      </a:rPr>
                      <m:t>×</m:t>
                    </m:r>
                    <m:acc>
                      <m:accPr>
                        <m:chr m:val="⃗"/>
                        <m:ctrlPr>
                          <a:rPr lang="en-US" sz="2598" b="1" i="1">
                            <a:solidFill>
                              <a:schemeClr val="bg1"/>
                            </a:solidFill>
                            <a:latin typeface="Cambria Math" panose="02040503050406030204" pitchFamily="18" charset="0"/>
                            <a:ea typeface="Cambria Math" panose="02040503050406030204" pitchFamily="18" charset="0"/>
                            <a:cs typeface="Calibri" panose="020F0502020204030204" pitchFamily="34" charset="0"/>
                          </a:rPr>
                        </m:ctrlPr>
                      </m:accPr>
                      <m:e>
                        <m:r>
                          <a:rPr lang="en-US" sz="2598" b="1">
                            <a:solidFill>
                              <a:schemeClr val="bg1"/>
                            </a:solidFill>
                            <a:latin typeface="Cambria Math"/>
                            <a:ea typeface="Cambria Math" panose="02040503050406030204" pitchFamily="18" charset="0"/>
                            <a:cs typeface="Calibri" panose="020F0502020204030204" pitchFamily="34" charset="0"/>
                          </a:rPr>
                          <m:t>𝐁</m:t>
                        </m:r>
                      </m:e>
                    </m:acc>
                  </m:oMath>
                </a14:m>
                <a:r>
                  <a:rPr lang="en-US" sz="2598" b="1" dirty="0">
                    <a:solidFill>
                      <a:schemeClr val="bg1"/>
                    </a:solidFill>
                    <a:latin typeface="Times New Roman" pitchFamily="18" charset="0"/>
                    <a:ea typeface="Cambria Math" pitchFamily="18" charset="0"/>
                  </a:rPr>
                  <a:t> )</a:t>
                </a:r>
              </a:p>
            </p:txBody>
          </p:sp>
        </mc:Choice>
        <mc:Fallback xmlns="">
          <p:sp>
            <p:nvSpPr>
              <p:cNvPr id="11" name="Rectangle 10"/>
              <p:cNvSpPr>
                <a:spLocks noRot="1" noChangeAspect="1" noMove="1" noResize="1" noEditPoints="1" noAdjustHandles="1" noChangeArrowheads="1" noChangeShapeType="1" noTextEdit="1"/>
              </p:cNvSpPr>
              <p:nvPr/>
            </p:nvSpPr>
            <p:spPr>
              <a:xfrm>
                <a:off x="1062831" y="734100"/>
                <a:ext cx="6236613" cy="519718"/>
              </a:xfrm>
              <a:prstGeom prst="rect">
                <a:avLst/>
              </a:prstGeom>
              <a:blipFill>
                <a:blip r:embed="rId5"/>
                <a:stretch>
                  <a:fillRect l="-1564" t="-2326" r="-1075" b="-32558"/>
                </a:stretch>
              </a:blipFill>
              <a:ln>
                <a:noFill/>
              </a:ln>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12" name="Rectangle 11"/>
              <p:cNvSpPr/>
              <p:nvPr/>
            </p:nvSpPr>
            <p:spPr>
              <a:xfrm>
                <a:off x="989942" y="1994973"/>
                <a:ext cx="9602404" cy="5197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1235" tIns="50618" rIns="101235" bIns="50618" rtlCol="0" anchor="ctr"/>
              <a:lstStyle/>
              <a:p>
                <a:r>
                  <a:rPr lang="en-US" sz="2598" b="1" dirty="0">
                    <a:solidFill>
                      <a:schemeClr val="bg1"/>
                    </a:solidFill>
                    <a:latin typeface="Times New Roman" pitchFamily="18" charset="0"/>
                    <a:ea typeface="Cambria Math" pitchFamily="18" charset="0"/>
                  </a:rPr>
                  <a:t> Now, </a:t>
                </a:r>
                <a:r>
                  <a:rPr lang="en-US" sz="2598" b="1" dirty="0" err="1">
                    <a:solidFill>
                      <a:schemeClr val="bg1"/>
                    </a:solidFill>
                    <a:latin typeface="Times New Roman" pitchFamily="18" charset="0"/>
                    <a:ea typeface="Cambria Math" pitchFamily="18" charset="0"/>
                  </a:rPr>
                  <a:t>nq</a:t>
                </a:r>
                <a14:m>
                  <m:oMath xmlns:m="http://schemas.openxmlformats.org/officeDocument/2006/math">
                    <m:acc>
                      <m:accPr>
                        <m:chr m:val="⃗"/>
                        <m:ctrlPr>
                          <a:rPr lang="en-US" sz="2598" b="1" i="1">
                            <a:solidFill>
                              <a:schemeClr val="bg1"/>
                            </a:solidFill>
                            <a:latin typeface="Cambria Math" panose="02040503050406030204" pitchFamily="18" charset="0"/>
                            <a:ea typeface="Cambria Math" panose="02040503050406030204" pitchFamily="18" charset="0"/>
                            <a:cs typeface="Calibri" panose="020F0502020204030204" pitchFamily="34" charset="0"/>
                          </a:rPr>
                        </m:ctrlPr>
                      </m:accPr>
                      <m:e>
                        <m:r>
                          <a:rPr lang="en-US" sz="2598" b="1">
                            <a:solidFill>
                              <a:schemeClr val="bg1"/>
                            </a:solidFill>
                            <a:latin typeface="Cambria Math"/>
                            <a:ea typeface="Cambria Math" panose="02040503050406030204" pitchFamily="18" charset="0"/>
                            <a:cs typeface="Calibri" panose="020F0502020204030204" pitchFamily="34" charset="0"/>
                          </a:rPr>
                          <m:t>𝐯</m:t>
                        </m:r>
                        <m:r>
                          <a:rPr lang="en-US" sz="2598" b="1" baseline="-25000">
                            <a:solidFill>
                              <a:schemeClr val="bg1"/>
                            </a:solidFill>
                            <a:latin typeface="Cambria Math"/>
                            <a:ea typeface="Cambria Math" panose="02040503050406030204" pitchFamily="18" charset="0"/>
                            <a:cs typeface="Calibri" panose="020F0502020204030204" pitchFamily="34" charset="0"/>
                          </a:rPr>
                          <m:t>𝐝</m:t>
                        </m:r>
                      </m:e>
                    </m:acc>
                    <m:r>
                      <a:rPr lang="en-US" sz="2598" b="1">
                        <a:solidFill>
                          <a:schemeClr val="bg1"/>
                        </a:solidFill>
                        <a:latin typeface="Cambria Math"/>
                        <a:ea typeface="Cambria Math" panose="02040503050406030204" pitchFamily="18" charset="0"/>
                        <a:cs typeface="Calibri" panose="020F0502020204030204" pitchFamily="34" charset="0"/>
                      </a:rPr>
                      <m:t>=</m:t>
                    </m:r>
                    <m:acc>
                      <m:accPr>
                        <m:chr m:val="⃗"/>
                        <m:ctrlPr>
                          <a:rPr lang="en-US" sz="2598" b="1" i="1">
                            <a:solidFill>
                              <a:schemeClr val="bg1"/>
                            </a:solidFill>
                            <a:latin typeface="Cambria Math" panose="02040503050406030204" pitchFamily="18" charset="0"/>
                            <a:ea typeface="Cambria Math" panose="02040503050406030204" pitchFamily="18" charset="0"/>
                            <a:cs typeface="Calibri" panose="020F0502020204030204" pitchFamily="34" charset="0"/>
                          </a:rPr>
                        </m:ctrlPr>
                      </m:accPr>
                      <m:e>
                        <m:r>
                          <a:rPr lang="en-US" sz="2598" b="1">
                            <a:solidFill>
                              <a:schemeClr val="bg1"/>
                            </a:solidFill>
                            <a:latin typeface="Cambria Math"/>
                            <a:ea typeface="Cambria Math" panose="02040503050406030204" pitchFamily="18" charset="0"/>
                            <a:cs typeface="Calibri" panose="020F0502020204030204" pitchFamily="34" charset="0"/>
                          </a:rPr>
                          <m:t>𝐈</m:t>
                        </m:r>
                      </m:e>
                    </m:acc>
                    <m:r>
                      <a:rPr lang="en-US" sz="2598" b="1">
                        <a:solidFill>
                          <a:schemeClr val="bg1"/>
                        </a:solidFill>
                        <a:latin typeface="Cambria Math"/>
                        <a:ea typeface="Cambria Math" panose="02040503050406030204" pitchFamily="18" charset="0"/>
                        <a:cs typeface="Calibri" panose="020F0502020204030204" pitchFamily="34" charset="0"/>
                      </a:rPr>
                      <m:t>,</m:t>
                    </m:r>
                  </m:oMath>
                </a14:m>
                <a:r>
                  <a:rPr lang="en-US" sz="2598" b="1" dirty="0">
                    <a:solidFill>
                      <a:schemeClr val="bg1"/>
                    </a:solidFill>
                    <a:latin typeface="Times New Roman" pitchFamily="18" charset="0"/>
                    <a:ea typeface="Cambria Math" pitchFamily="18" charset="0"/>
                  </a:rPr>
                  <a:t> the current density &amp;</a:t>
                </a:r>
                <a14:m>
                  <m:oMath xmlns:m="http://schemas.openxmlformats.org/officeDocument/2006/math">
                    <m:d>
                      <m:dPr>
                        <m:begChr m:val="|"/>
                        <m:endChr m:val="|"/>
                        <m:ctrlPr>
                          <a:rPr lang="en-US" sz="2598" b="1" i="1">
                            <a:solidFill>
                              <a:schemeClr val="bg1"/>
                            </a:solidFill>
                            <a:latin typeface="Cambria Math" panose="02040503050406030204" pitchFamily="18" charset="0"/>
                            <a:ea typeface="Cambria Math" pitchFamily="18" charset="0"/>
                          </a:rPr>
                        </m:ctrlPr>
                      </m:dPr>
                      <m:e>
                        <m:r>
                          <a:rPr lang="en-US" sz="2598" b="1">
                            <a:solidFill>
                              <a:schemeClr val="bg1"/>
                            </a:solidFill>
                            <a:latin typeface="Cambria Math"/>
                            <a:ea typeface="Cambria Math" pitchFamily="18" charset="0"/>
                          </a:rPr>
                          <m:t>𝐧𝐪</m:t>
                        </m:r>
                        <m:acc>
                          <m:accPr>
                            <m:chr m:val="⃗"/>
                            <m:ctrlPr>
                              <a:rPr lang="en-US" sz="2598" b="1" i="1">
                                <a:solidFill>
                                  <a:schemeClr val="bg1"/>
                                </a:solidFill>
                                <a:latin typeface="Cambria Math" panose="02040503050406030204" pitchFamily="18" charset="0"/>
                                <a:ea typeface="Cambria Math" panose="02040503050406030204" pitchFamily="18" charset="0"/>
                                <a:cs typeface="Calibri" panose="020F0502020204030204" pitchFamily="34" charset="0"/>
                              </a:rPr>
                            </m:ctrlPr>
                          </m:accPr>
                          <m:e>
                            <m:r>
                              <a:rPr lang="en-US" sz="2598" b="1">
                                <a:solidFill>
                                  <a:schemeClr val="bg1"/>
                                </a:solidFill>
                                <a:latin typeface="Cambria Math"/>
                                <a:ea typeface="Cambria Math" panose="02040503050406030204" pitchFamily="18" charset="0"/>
                                <a:cs typeface="Calibri" panose="020F0502020204030204" pitchFamily="34" charset="0"/>
                              </a:rPr>
                              <m:t>𝐯</m:t>
                            </m:r>
                            <m:r>
                              <a:rPr lang="en-US" sz="2598" b="1" baseline="-25000">
                                <a:solidFill>
                                  <a:schemeClr val="bg1"/>
                                </a:solidFill>
                                <a:latin typeface="Cambria Math"/>
                                <a:ea typeface="Cambria Math" panose="02040503050406030204" pitchFamily="18" charset="0"/>
                                <a:cs typeface="Calibri" panose="020F0502020204030204" pitchFamily="34" charset="0"/>
                              </a:rPr>
                              <m:t>𝐝</m:t>
                            </m:r>
                          </m:e>
                        </m:acc>
                      </m:e>
                    </m:d>
                    <m:r>
                      <a:rPr lang="en-US" sz="2598" b="1" baseline="-25000">
                        <a:solidFill>
                          <a:schemeClr val="bg1"/>
                        </a:solidFill>
                        <a:latin typeface="Cambria Math"/>
                        <a:ea typeface="Cambria Math" panose="02040503050406030204" pitchFamily="18" charset="0"/>
                        <a:cs typeface="Calibri" panose="020F0502020204030204" pitchFamily="34" charset="0"/>
                      </a:rPr>
                      <m:t> </m:t>
                    </m:r>
                    <m:r>
                      <a:rPr lang="en-US" sz="2598" b="1">
                        <a:solidFill>
                          <a:schemeClr val="bg1"/>
                        </a:solidFill>
                        <a:latin typeface="Cambria Math"/>
                        <a:ea typeface="Cambria Math" pitchFamily="18" charset="0"/>
                      </a:rPr>
                      <m:t>𝐀</m:t>
                    </m:r>
                    <m:r>
                      <a:rPr lang="en-US" sz="2598" b="1">
                        <a:solidFill>
                          <a:schemeClr val="bg1"/>
                        </a:solidFill>
                        <a:latin typeface="Cambria Math"/>
                        <a:ea typeface="Cambria Math" pitchFamily="18" charset="0"/>
                      </a:rPr>
                      <m:t>=</m:t>
                    </m:r>
                    <m:r>
                      <a:rPr lang="en-US" sz="2598" b="1">
                        <a:solidFill>
                          <a:schemeClr val="bg1"/>
                        </a:solidFill>
                        <a:latin typeface="Cambria Math"/>
                        <a:ea typeface="Cambria Math" pitchFamily="18" charset="0"/>
                      </a:rPr>
                      <m:t>𝐈</m:t>
                    </m:r>
                    <m:r>
                      <a:rPr lang="en-US" sz="2598" b="1">
                        <a:solidFill>
                          <a:schemeClr val="bg1"/>
                        </a:solidFill>
                        <a:latin typeface="Cambria Math"/>
                        <a:ea typeface="Cambria Math" pitchFamily="18" charset="0"/>
                      </a:rPr>
                      <m:t>, </m:t>
                    </m:r>
                  </m:oMath>
                </a14:m>
                <a:r>
                  <a:rPr lang="en-US" sz="2598" b="1" dirty="0">
                    <a:solidFill>
                      <a:schemeClr val="bg1"/>
                    </a:solidFill>
                    <a:latin typeface="Times New Roman" pitchFamily="18" charset="0"/>
                    <a:ea typeface="Cambria Math" pitchFamily="18" charset="0"/>
                  </a:rPr>
                  <a:t>is the current.</a:t>
                </a:r>
              </a:p>
            </p:txBody>
          </p:sp>
        </mc:Choice>
        <mc:Fallback xmlns="">
          <p:sp>
            <p:nvSpPr>
              <p:cNvPr id="12" name="Rectangle 11"/>
              <p:cNvSpPr>
                <a:spLocks noRot="1" noChangeAspect="1" noMove="1" noResize="1" noEditPoints="1" noAdjustHandles="1" noChangeArrowheads="1" noChangeShapeType="1" noTextEdit="1"/>
              </p:cNvSpPr>
              <p:nvPr/>
            </p:nvSpPr>
            <p:spPr>
              <a:xfrm>
                <a:off x="989942" y="1994973"/>
                <a:ext cx="9602404" cy="519718"/>
              </a:xfrm>
              <a:prstGeom prst="rect">
                <a:avLst/>
              </a:prstGeom>
              <a:blipFill>
                <a:blip r:embed="rId6"/>
                <a:stretch>
                  <a:fillRect l="-127" t="-2326" b="-30233"/>
                </a:stretch>
              </a:blipFill>
              <a:ln>
                <a:noFill/>
              </a:ln>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14" name="Rectangle 13"/>
              <p:cNvSpPr/>
              <p:nvPr/>
            </p:nvSpPr>
            <p:spPr>
              <a:xfrm>
                <a:off x="1596231" y="2575539"/>
                <a:ext cx="3464785" cy="5197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1235" tIns="50618" rIns="101235" bIns="50618" rtlCol="0" anchor="ctr"/>
              <a:lstStyle/>
              <a:p>
                <a:r>
                  <a:rPr lang="en-US" sz="2598" b="1" dirty="0">
                    <a:solidFill>
                      <a:schemeClr val="bg1"/>
                    </a:solidFill>
                    <a:latin typeface="Times New Roman" pitchFamily="18" charset="0"/>
                    <a:ea typeface="Cambria Math" pitchFamily="18" charset="0"/>
                  </a:rPr>
                  <a:t>thus, </a:t>
                </a:r>
                <a14:m>
                  <m:oMath xmlns:m="http://schemas.openxmlformats.org/officeDocument/2006/math">
                    <m:acc>
                      <m:accPr>
                        <m:chr m:val="⃗"/>
                        <m:ctrlPr>
                          <a:rPr lang="en-US" sz="2598" b="1" i="1">
                            <a:solidFill>
                              <a:schemeClr val="bg1"/>
                            </a:solidFill>
                            <a:latin typeface="Cambria Math" panose="02040503050406030204" pitchFamily="18" charset="0"/>
                            <a:ea typeface="Cambria Math" panose="02040503050406030204" pitchFamily="18" charset="0"/>
                            <a:cs typeface="Calibri" panose="020F0502020204030204" pitchFamily="34" charset="0"/>
                          </a:rPr>
                        </m:ctrlPr>
                      </m:accPr>
                      <m:e>
                        <m:r>
                          <m:rPr>
                            <m:nor/>
                          </m:rPr>
                          <a:rPr lang="en-US" sz="2598" b="1">
                            <a:solidFill>
                              <a:schemeClr val="bg1"/>
                            </a:solidFill>
                            <a:latin typeface="Cambria Math"/>
                            <a:ea typeface="Cambria Math" panose="02040503050406030204" pitchFamily="18" charset="0"/>
                            <a:cs typeface="Calibri" panose="020F0502020204030204" pitchFamily="34" charset="0"/>
                          </a:rPr>
                          <m:t>F</m:t>
                        </m:r>
                      </m:e>
                    </m:acc>
                    <m:r>
                      <m:rPr>
                        <m:nor/>
                      </m:rPr>
                      <a:rPr lang="en-US" sz="2598" b="1">
                        <a:solidFill>
                          <a:schemeClr val="bg1"/>
                        </a:solidFill>
                        <a:latin typeface="Cambria Math"/>
                        <a:ea typeface="Cambria Math" panose="02040503050406030204" pitchFamily="18" charset="0"/>
                        <a:cs typeface="Calibri" panose="020F0502020204030204" pitchFamily="34" charset="0"/>
                      </a:rPr>
                      <m:t> = </m:t>
                    </m:r>
                    <m:r>
                      <m:rPr>
                        <m:nor/>
                      </m:rPr>
                      <a:rPr lang="en-US" sz="2598" b="1">
                        <a:solidFill>
                          <a:schemeClr val="bg1"/>
                        </a:solidFill>
                        <a:latin typeface="Cambria Math"/>
                        <a:ea typeface="Cambria Math" panose="02040503050406030204" pitchFamily="18" charset="0"/>
                        <a:cs typeface="Calibri" panose="020F0502020204030204" pitchFamily="34" charset="0"/>
                      </a:rPr>
                      <m:t>I</m:t>
                    </m:r>
                    <m:r>
                      <m:rPr>
                        <m:nor/>
                      </m:rPr>
                      <a:rPr lang="en-IN" sz="2598" b="1">
                        <a:solidFill>
                          <a:schemeClr val="bg1"/>
                        </a:solidFill>
                        <a:latin typeface="Cambria Math"/>
                        <a:ea typeface="Cambria Math" panose="02040503050406030204" pitchFamily="18" charset="0"/>
                        <a:cs typeface="Calibri" panose="020F0502020204030204" pitchFamily="34" charset="0"/>
                      </a:rPr>
                      <m:t>(</m:t>
                    </m:r>
                    <m:r>
                      <m:rPr>
                        <m:nor/>
                      </m:rPr>
                      <a:rPr lang="en-US" sz="2598" b="1">
                        <a:solidFill>
                          <a:schemeClr val="bg1"/>
                        </a:solidFill>
                        <a:latin typeface="Cambria Math"/>
                        <a:ea typeface="Cambria Math" panose="02040503050406030204" pitchFamily="18" charset="0"/>
                        <a:cs typeface="Calibri" panose="020F0502020204030204" pitchFamily="34" charset="0"/>
                      </a:rPr>
                      <m:t> </m:t>
                    </m:r>
                    <m:acc>
                      <m:accPr>
                        <m:chr m:val="⃗"/>
                        <m:ctrlPr>
                          <a:rPr lang="en-US" sz="2598" b="1" i="1">
                            <a:solidFill>
                              <a:schemeClr val="bg1"/>
                            </a:solidFill>
                            <a:latin typeface="Cambria Math" panose="02040503050406030204" pitchFamily="18" charset="0"/>
                            <a:ea typeface="Cambria Math" panose="02040503050406030204" pitchFamily="18" charset="0"/>
                            <a:cs typeface="Calibri" panose="020F0502020204030204" pitchFamily="34" charset="0"/>
                          </a:rPr>
                        </m:ctrlPr>
                      </m:accPr>
                      <m:e>
                        <m:r>
                          <m:rPr>
                            <m:nor/>
                          </m:rPr>
                          <a:rPr lang="en-US" sz="2598" b="1" i="1">
                            <a:solidFill>
                              <a:schemeClr val="bg1"/>
                            </a:solidFill>
                            <a:latin typeface="Times New Roman" pitchFamily="18" charset="0"/>
                            <a:ea typeface="Cambria Math" panose="02040503050406030204" pitchFamily="18" charset="0"/>
                            <a:cs typeface="Times New Roman" pitchFamily="18" charset="0"/>
                          </a:rPr>
                          <m:t>l</m:t>
                        </m:r>
                      </m:e>
                    </m:acc>
                    <m:r>
                      <m:rPr>
                        <m:nor/>
                      </m:rPr>
                      <a:rPr lang="en-US" sz="2598" b="1">
                        <a:solidFill>
                          <a:schemeClr val="bg1"/>
                        </a:solidFill>
                        <a:latin typeface="Cambria Math"/>
                        <a:ea typeface="Cambria Math" panose="02040503050406030204" pitchFamily="18" charset="0"/>
                        <a:cs typeface="Calibri" panose="020F0502020204030204" pitchFamily="34" charset="0"/>
                      </a:rPr>
                      <m:t>×</m:t>
                    </m:r>
                    <m:acc>
                      <m:accPr>
                        <m:chr m:val="⃗"/>
                        <m:ctrlPr>
                          <a:rPr lang="en-US" sz="2598" b="1" i="1">
                            <a:solidFill>
                              <a:schemeClr val="bg1"/>
                            </a:solidFill>
                            <a:latin typeface="Cambria Math" panose="02040503050406030204" pitchFamily="18" charset="0"/>
                            <a:ea typeface="Cambria Math" panose="02040503050406030204" pitchFamily="18" charset="0"/>
                            <a:cs typeface="Calibri" panose="020F0502020204030204" pitchFamily="34" charset="0"/>
                          </a:rPr>
                        </m:ctrlPr>
                      </m:accPr>
                      <m:e>
                        <m:r>
                          <m:rPr>
                            <m:nor/>
                          </m:rPr>
                          <a:rPr lang="en-US" sz="2598" b="1">
                            <a:solidFill>
                              <a:schemeClr val="bg1"/>
                            </a:solidFill>
                            <a:latin typeface="Cambria Math"/>
                            <a:ea typeface="Cambria Math" panose="02040503050406030204" pitchFamily="18" charset="0"/>
                            <a:cs typeface="Calibri" panose="020F0502020204030204" pitchFamily="34" charset="0"/>
                          </a:rPr>
                          <m:t>B</m:t>
                        </m:r>
                      </m:e>
                    </m:acc>
                  </m:oMath>
                </a14:m>
                <a:r>
                  <a:rPr lang="en-US" sz="2598" b="1" dirty="0">
                    <a:solidFill>
                      <a:schemeClr val="bg1"/>
                    </a:solidFill>
                    <a:latin typeface="Times New Roman" pitchFamily="18" charset="0"/>
                    <a:ea typeface="Cambria Math" pitchFamily="18" charset="0"/>
                  </a:rPr>
                  <a:t> )</a:t>
                </a:r>
              </a:p>
            </p:txBody>
          </p:sp>
        </mc:Choice>
        <mc:Fallback xmlns="">
          <p:sp>
            <p:nvSpPr>
              <p:cNvPr id="14" name="Rectangle 13"/>
              <p:cNvSpPr>
                <a:spLocks noRot="1" noChangeAspect="1" noMove="1" noResize="1" noEditPoints="1" noAdjustHandles="1" noChangeArrowheads="1" noChangeShapeType="1" noTextEdit="1"/>
              </p:cNvSpPr>
              <p:nvPr/>
            </p:nvSpPr>
            <p:spPr>
              <a:xfrm>
                <a:off x="1596231" y="2575539"/>
                <a:ext cx="3464785" cy="519718"/>
              </a:xfrm>
              <a:prstGeom prst="rect">
                <a:avLst/>
              </a:prstGeom>
              <a:blipFill>
                <a:blip r:embed="rId7"/>
                <a:stretch>
                  <a:fillRect l="-2993" t="-1163" b="-31395"/>
                </a:stretch>
              </a:blipFill>
              <a:ln>
                <a:noFill/>
              </a:ln>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15" name="Rectangle 14"/>
              <p:cNvSpPr/>
              <p:nvPr/>
            </p:nvSpPr>
            <p:spPr>
              <a:xfrm>
                <a:off x="2282031" y="5316151"/>
                <a:ext cx="791951" cy="5197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1235" tIns="50618" rIns="101235" bIns="50618" rtlCol="0" anchor="ctr"/>
              <a:lstStyle/>
              <a:p>
                <a:pPr/>
                <a14:m>
                  <m:oMathPara xmlns:m="http://schemas.openxmlformats.org/officeDocument/2006/math">
                    <m:oMathParaPr>
                      <m:jc m:val="centerGroup"/>
                    </m:oMathParaPr>
                    <m:oMath xmlns:m="http://schemas.openxmlformats.org/officeDocument/2006/math">
                      <m:acc>
                        <m:accPr>
                          <m:chr m:val="⃗"/>
                          <m:ctrlPr>
                            <a:rPr lang="en-US" sz="2598" b="1" i="1" smtClean="0">
                              <a:solidFill>
                                <a:schemeClr val="bg1"/>
                              </a:solidFill>
                              <a:latin typeface="Cambria Math" panose="02040503050406030204" pitchFamily="18" charset="0"/>
                              <a:ea typeface="Cambria Math" panose="02040503050406030204" pitchFamily="18" charset="0"/>
                              <a:cs typeface="Calibri" panose="020F0502020204030204" pitchFamily="34" charset="0"/>
                            </a:rPr>
                          </m:ctrlPr>
                        </m:accPr>
                        <m:e>
                          <m:r>
                            <m:rPr>
                              <m:nor/>
                            </m:rPr>
                            <a:rPr lang="en-US" sz="2598" b="1">
                              <a:solidFill>
                                <a:schemeClr val="bg1"/>
                              </a:solidFill>
                              <a:latin typeface="Cambria Math"/>
                              <a:ea typeface="Cambria Math" panose="02040503050406030204" pitchFamily="18" charset="0"/>
                              <a:cs typeface="Calibri" panose="020F0502020204030204" pitchFamily="34" charset="0"/>
                            </a:rPr>
                            <m:t>F</m:t>
                          </m:r>
                        </m:e>
                      </m:acc>
                      <m:r>
                        <m:rPr>
                          <m:nor/>
                        </m:rPr>
                        <a:rPr lang="en-US" sz="2598" b="1">
                          <a:solidFill>
                            <a:schemeClr val="bg1"/>
                          </a:solidFill>
                          <a:latin typeface="Cambria Math"/>
                          <a:ea typeface="Cambria Math" panose="02040503050406030204" pitchFamily="18" charset="0"/>
                          <a:cs typeface="Calibri" panose="020F0502020204030204" pitchFamily="34" charset="0"/>
                        </a:rPr>
                        <m:t> =</m:t>
                      </m:r>
                    </m:oMath>
                  </m:oMathPara>
                </a14:m>
                <a:endParaRPr lang="en-US" sz="2598" b="1" dirty="0">
                  <a:solidFill>
                    <a:schemeClr val="bg1"/>
                  </a:solidFill>
                  <a:latin typeface="Times New Roman" pitchFamily="18" charset="0"/>
                  <a:ea typeface="Cambria Math" pitchFamily="18" charset="0"/>
                </a:endParaRPr>
              </a:p>
            </p:txBody>
          </p:sp>
        </mc:Choice>
        <mc:Fallback xmlns="">
          <p:sp>
            <p:nvSpPr>
              <p:cNvPr id="15" name="Rectangle 14"/>
              <p:cNvSpPr>
                <a:spLocks noRot="1" noChangeAspect="1" noMove="1" noResize="1" noEditPoints="1" noAdjustHandles="1" noChangeArrowheads="1" noChangeShapeType="1" noTextEdit="1"/>
              </p:cNvSpPr>
              <p:nvPr/>
            </p:nvSpPr>
            <p:spPr>
              <a:xfrm>
                <a:off x="2282031" y="5316151"/>
                <a:ext cx="791951" cy="519718"/>
              </a:xfrm>
              <a:prstGeom prst="rect">
                <a:avLst/>
              </a:prstGeom>
              <a:blipFill>
                <a:blip r:embed="rId8"/>
                <a:stretch>
                  <a:fillRect/>
                </a:stretch>
              </a:blipFill>
              <a:ln>
                <a:noFill/>
              </a:ln>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18" name="Rectangle 17"/>
              <p:cNvSpPr/>
              <p:nvPr/>
            </p:nvSpPr>
            <p:spPr>
              <a:xfrm>
                <a:off x="2967831" y="5192246"/>
                <a:ext cx="1697620" cy="10127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1235" tIns="50618" rIns="101235" bIns="50618" rtlCol="0" anchor="ctr"/>
              <a:lstStyle/>
              <a:p>
                <a:pPr/>
                <a14:m>
                  <m:oMathPara xmlns:m="http://schemas.openxmlformats.org/officeDocument/2006/math">
                    <m:oMathParaPr>
                      <m:jc m:val="centerGroup"/>
                    </m:oMathParaPr>
                    <m:oMath xmlns:m="http://schemas.openxmlformats.org/officeDocument/2006/math">
                      <m:nary>
                        <m:naryPr>
                          <m:chr m:val="∑"/>
                          <m:supHide m:val="on"/>
                          <m:ctrlPr>
                            <a:rPr lang="en-US" sz="2598" b="1" i="1" smtClean="0">
                              <a:solidFill>
                                <a:schemeClr val="bg1"/>
                              </a:solidFill>
                              <a:latin typeface="Cambria Math" panose="02040503050406030204" pitchFamily="18" charset="0"/>
                              <a:ea typeface="Cambria Math" pitchFamily="18" charset="0"/>
                            </a:rPr>
                          </m:ctrlPr>
                        </m:naryPr>
                        <m:sub>
                          <m:r>
                            <m:rPr>
                              <m:nor/>
                              <m:brk m:alnAt="7"/>
                            </m:rPr>
                            <a:rPr lang="en-US" sz="2598" b="1">
                              <a:solidFill>
                                <a:schemeClr val="bg1"/>
                              </a:solidFill>
                              <a:latin typeface="Times New Roman" pitchFamily="18" charset="0"/>
                              <a:ea typeface="Cambria Math" pitchFamily="18" charset="0"/>
                              <a:cs typeface="Times New Roman" pitchFamily="18" charset="0"/>
                            </a:rPr>
                            <m:t>j</m:t>
                          </m:r>
                        </m:sub>
                        <m:sup/>
                        <m:e>
                          <m:r>
                            <m:rPr>
                              <m:nor/>
                            </m:rPr>
                            <a:rPr lang="en-US" sz="2598" b="1" dirty="0">
                              <a:solidFill>
                                <a:schemeClr val="bg1"/>
                              </a:solidFill>
                              <a:latin typeface="Times New Roman" pitchFamily="18" charset="0"/>
                              <a:ea typeface="Cambria Math" pitchFamily="18" charset="0"/>
                              <a:cs typeface="Times New Roman" pitchFamily="18" charset="0"/>
                            </a:rPr>
                            <m:t>d</m:t>
                          </m:r>
                          <m:acc>
                            <m:accPr>
                              <m:chr m:val="⃗"/>
                              <m:ctrlPr>
                                <a:rPr lang="en-US" sz="2598" b="1" i="1">
                                  <a:solidFill>
                                    <a:schemeClr val="bg1"/>
                                  </a:solidFill>
                                  <a:latin typeface="Cambria Math" panose="02040503050406030204" pitchFamily="18" charset="0"/>
                                  <a:ea typeface="Cambria Math" pitchFamily="18" charset="0"/>
                                </a:rPr>
                              </m:ctrlPr>
                            </m:accPr>
                            <m:e>
                              <m:r>
                                <m:rPr>
                                  <m:nor/>
                                </m:rPr>
                                <a:rPr lang="en-US" sz="2598" b="1">
                                  <a:solidFill>
                                    <a:schemeClr val="bg1"/>
                                  </a:solidFill>
                                  <a:latin typeface="Times New Roman" pitchFamily="18" charset="0"/>
                                  <a:ea typeface="Cambria Math" pitchFamily="18" charset="0"/>
                                  <a:cs typeface="Times New Roman" pitchFamily="18" charset="0"/>
                                </a:rPr>
                                <m:t>l</m:t>
                              </m:r>
                            </m:e>
                          </m:acc>
                          <m:r>
                            <m:rPr>
                              <m:nor/>
                            </m:rPr>
                            <a:rPr lang="en-US" sz="2598" b="1" baseline="-25000">
                              <a:solidFill>
                                <a:schemeClr val="bg1"/>
                              </a:solidFill>
                              <a:latin typeface="Times New Roman" pitchFamily="18" charset="0"/>
                              <a:ea typeface="Cambria Math" pitchFamily="18" charset="0"/>
                              <a:cs typeface="Times New Roman" pitchFamily="18" charset="0"/>
                            </a:rPr>
                            <m:t>j</m:t>
                          </m:r>
                          <m:r>
                            <m:rPr>
                              <m:nor/>
                            </m:rPr>
                            <a:rPr lang="en-US" sz="2598" b="1">
                              <a:solidFill>
                                <a:schemeClr val="bg1"/>
                              </a:solidFill>
                              <a:latin typeface="Times New Roman" pitchFamily="18" charset="0"/>
                              <a:ea typeface="Cambria Math" panose="02040503050406030204" pitchFamily="18" charset="0"/>
                              <a:cs typeface="Times New Roman" pitchFamily="18" charset="0"/>
                            </a:rPr>
                            <m:t>×</m:t>
                          </m:r>
                          <m:acc>
                            <m:accPr>
                              <m:chr m:val="⃗"/>
                              <m:ctrlPr>
                                <a:rPr lang="en-US" sz="2598" b="1" i="1">
                                  <a:solidFill>
                                    <a:schemeClr val="bg1"/>
                                  </a:solidFill>
                                  <a:latin typeface="Cambria Math" panose="02040503050406030204" pitchFamily="18" charset="0"/>
                                  <a:ea typeface="Cambria Math" panose="02040503050406030204" pitchFamily="18" charset="0"/>
                                  <a:cs typeface="Calibri" panose="020F0502020204030204" pitchFamily="34" charset="0"/>
                                </a:rPr>
                              </m:ctrlPr>
                            </m:accPr>
                            <m:e>
                              <m:r>
                                <m:rPr>
                                  <m:nor/>
                                </m:rPr>
                                <a:rPr lang="en-US" sz="2598" b="1">
                                  <a:solidFill>
                                    <a:schemeClr val="bg1"/>
                                  </a:solidFill>
                                  <a:latin typeface="Times New Roman" pitchFamily="18" charset="0"/>
                                  <a:ea typeface="Cambria Math" panose="02040503050406030204" pitchFamily="18" charset="0"/>
                                  <a:cs typeface="Times New Roman" pitchFamily="18" charset="0"/>
                                </a:rPr>
                                <m:t>B</m:t>
                              </m:r>
                            </m:e>
                          </m:acc>
                        </m:e>
                      </m:nary>
                    </m:oMath>
                  </m:oMathPara>
                </a14:m>
                <a:endParaRPr lang="en-US" sz="2598" b="1" dirty="0">
                  <a:solidFill>
                    <a:schemeClr val="bg1"/>
                  </a:solidFill>
                  <a:latin typeface="Times New Roman" pitchFamily="18" charset="0"/>
                  <a:ea typeface="Cambria Math" pitchFamily="18" charset="0"/>
                  <a:cs typeface="Times New Roman" pitchFamily="18" charset="0"/>
                </a:endParaRPr>
              </a:p>
            </p:txBody>
          </p:sp>
        </mc:Choice>
        <mc:Fallback xmlns="">
          <p:sp>
            <p:nvSpPr>
              <p:cNvPr id="18" name="Rectangle 17"/>
              <p:cNvSpPr>
                <a:spLocks noRot="1" noChangeAspect="1" noMove="1" noResize="1" noEditPoints="1" noAdjustHandles="1" noChangeArrowheads="1" noChangeShapeType="1" noTextEdit="1"/>
              </p:cNvSpPr>
              <p:nvPr/>
            </p:nvSpPr>
            <p:spPr>
              <a:xfrm>
                <a:off x="2967831" y="5192246"/>
                <a:ext cx="1697620" cy="1012784"/>
              </a:xfrm>
              <a:prstGeom prst="rect">
                <a:avLst/>
              </a:prstGeom>
              <a:blipFill>
                <a:blip r:embed="rId9"/>
                <a:stretch>
                  <a:fillRect b="-3614"/>
                </a:stretch>
              </a:blipFill>
              <a:ln>
                <a:noFill/>
              </a:ln>
            </p:spPr>
            <p:txBody>
              <a:bodyPr/>
              <a:lstStyle/>
              <a:p>
                <a:r>
                  <a:rPr lang="en-IN">
                    <a:noFill/>
                  </a:rPr>
                  <a:t> </a:t>
                </a:r>
              </a:p>
            </p:txBody>
          </p:sp>
        </mc:Fallback>
      </mc:AlternateContent>
    </p:spTree>
    <p:extLst>
      <p:ext uri="{BB962C8B-B14F-4D97-AF65-F5344CB8AC3E}">
        <p14:creationId xmlns:p14="http://schemas.microsoft.com/office/powerpoint/2010/main" val="1887696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Effect transition="in" filter="wipe(left)">
                                      <p:cBhvr>
                                        <p:cTn id="7" dur="1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iterate type="lt">
                                    <p:tmPct val="10000"/>
                                  </p:iterate>
                                  <p:childTnLst>
                                    <p:set>
                                      <p:cBhvr>
                                        <p:cTn id="11" dur="1" fill="hold">
                                          <p:stCondLst>
                                            <p:cond delay="0"/>
                                          </p:stCondLst>
                                        </p:cTn>
                                        <p:tgtEl>
                                          <p:spTgt spid="17"/>
                                        </p:tgtEl>
                                        <p:attrNameLst>
                                          <p:attrName>style.visibility</p:attrName>
                                        </p:attrNameLst>
                                      </p:cBhvr>
                                      <p:to>
                                        <p:strVal val="visible"/>
                                      </p:to>
                                    </p:set>
                                    <p:animEffect transition="in" filter="wipe(left)">
                                      <p:cBhvr>
                                        <p:cTn id="12" dur="10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iterate type="lt">
                                    <p:tmPct val="10000"/>
                                  </p:iterate>
                                  <p:childTnLst>
                                    <p:set>
                                      <p:cBhvr>
                                        <p:cTn id="16" dur="1" fill="hold">
                                          <p:stCondLst>
                                            <p:cond delay="0"/>
                                          </p:stCondLst>
                                        </p:cTn>
                                        <p:tgtEl>
                                          <p:spTgt spid="12"/>
                                        </p:tgtEl>
                                        <p:attrNameLst>
                                          <p:attrName>style.visibility</p:attrName>
                                        </p:attrNameLst>
                                      </p:cBhvr>
                                      <p:to>
                                        <p:strVal val="visible"/>
                                      </p:to>
                                    </p:set>
                                    <p:animEffect transition="in" filter="wipe(left)">
                                      <p:cBhvr>
                                        <p:cTn id="17" dur="10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iterate type="lt">
                                    <p:tmPct val="10000"/>
                                  </p:iterate>
                                  <p:childTnLst>
                                    <p:set>
                                      <p:cBhvr>
                                        <p:cTn id="21" dur="1" fill="hold">
                                          <p:stCondLst>
                                            <p:cond delay="0"/>
                                          </p:stCondLst>
                                        </p:cTn>
                                        <p:tgtEl>
                                          <p:spTgt spid="14"/>
                                        </p:tgtEl>
                                        <p:attrNameLst>
                                          <p:attrName>style.visibility</p:attrName>
                                        </p:attrNameLst>
                                      </p:cBhvr>
                                      <p:to>
                                        <p:strVal val="visible"/>
                                      </p:to>
                                    </p:set>
                                    <p:animEffect transition="in" filter="wipe(left)">
                                      <p:cBhvr>
                                        <p:cTn id="22" dur="10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iterate type="lt">
                                    <p:tmPct val="10000"/>
                                  </p:iterate>
                                  <p:childTnLst>
                                    <p:set>
                                      <p:cBhvr>
                                        <p:cTn id="26" dur="1" fill="hold">
                                          <p:stCondLst>
                                            <p:cond delay="0"/>
                                          </p:stCondLst>
                                        </p:cTn>
                                        <p:tgtEl>
                                          <p:spTgt spid="19"/>
                                        </p:tgtEl>
                                        <p:attrNameLst>
                                          <p:attrName>style.visibility</p:attrName>
                                        </p:attrNameLst>
                                      </p:cBhvr>
                                      <p:to>
                                        <p:strVal val="visible"/>
                                      </p:to>
                                    </p:set>
                                    <p:animEffect transition="in" filter="wipe(left)">
                                      <p:cBhvr>
                                        <p:cTn id="27" dur="1000"/>
                                        <p:tgtEl>
                                          <p:spTgt spid="19"/>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iterate type="lt">
                                    <p:tmPct val="10000"/>
                                  </p:iterate>
                                  <p:childTnLst>
                                    <p:set>
                                      <p:cBhvr>
                                        <p:cTn id="31" dur="1" fill="hold">
                                          <p:stCondLst>
                                            <p:cond delay="0"/>
                                          </p:stCondLst>
                                        </p:cTn>
                                        <p:tgtEl>
                                          <p:spTgt spid="13"/>
                                        </p:tgtEl>
                                        <p:attrNameLst>
                                          <p:attrName>style.visibility</p:attrName>
                                        </p:attrNameLst>
                                      </p:cBhvr>
                                      <p:to>
                                        <p:strVal val="visible"/>
                                      </p:to>
                                    </p:set>
                                    <p:animEffect transition="in" filter="wipe(left)">
                                      <p:cBhvr>
                                        <p:cTn id="32" dur="10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iterate type="lt">
                                    <p:tmPct val="10000"/>
                                  </p:iterate>
                                  <p:childTnLst>
                                    <p:set>
                                      <p:cBhvr>
                                        <p:cTn id="36" dur="1" fill="hold">
                                          <p:stCondLst>
                                            <p:cond delay="0"/>
                                          </p:stCondLst>
                                        </p:cTn>
                                        <p:tgtEl>
                                          <p:spTgt spid="15"/>
                                        </p:tgtEl>
                                        <p:attrNameLst>
                                          <p:attrName>style.visibility</p:attrName>
                                        </p:attrNameLst>
                                      </p:cBhvr>
                                      <p:to>
                                        <p:strVal val="visible"/>
                                      </p:to>
                                    </p:set>
                                    <p:animEffect transition="in" filter="wipe(left)">
                                      <p:cBhvr>
                                        <p:cTn id="37" dur="1000"/>
                                        <p:tgtEl>
                                          <p:spTgt spid="15"/>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iterate type="lt">
                                    <p:tmPct val="10000"/>
                                  </p:iterate>
                                  <p:childTnLst>
                                    <p:set>
                                      <p:cBhvr>
                                        <p:cTn id="41" dur="1" fill="hold">
                                          <p:stCondLst>
                                            <p:cond delay="0"/>
                                          </p:stCondLst>
                                        </p:cTn>
                                        <p:tgtEl>
                                          <p:spTgt spid="18"/>
                                        </p:tgtEl>
                                        <p:attrNameLst>
                                          <p:attrName>style.visibility</p:attrName>
                                        </p:attrNameLst>
                                      </p:cBhvr>
                                      <p:to>
                                        <p:strVal val="visible"/>
                                      </p:to>
                                    </p:set>
                                    <p:animEffect transition="in" filter="wipe(left)">
                                      <p:cBhvr>
                                        <p:cTn id="42" dur="1000"/>
                                        <p:tgtEl>
                                          <p:spTgt spid="18"/>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iterate type="lt">
                                    <p:tmPct val="10000"/>
                                  </p:iterate>
                                  <p:childTnLst>
                                    <p:set>
                                      <p:cBhvr>
                                        <p:cTn id="46" dur="1" fill="hold">
                                          <p:stCondLst>
                                            <p:cond delay="0"/>
                                          </p:stCondLst>
                                        </p:cTn>
                                        <p:tgtEl>
                                          <p:spTgt spid="16"/>
                                        </p:tgtEl>
                                        <p:attrNameLst>
                                          <p:attrName>style.visibility</p:attrName>
                                        </p:attrNameLst>
                                      </p:cBhvr>
                                      <p:to>
                                        <p:strVal val="visible"/>
                                      </p:to>
                                    </p:set>
                                    <p:animEffect transition="in" filter="wipe(left)">
                                      <p:cBhvr>
                                        <p:cTn id="47"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3" grpId="0"/>
      <p:bldP spid="16" grpId="0"/>
      <p:bldP spid="17" grpId="0" animBg="1"/>
      <p:bldP spid="11" grpId="0" animBg="1"/>
      <p:bldP spid="12" grpId="0" animBg="1"/>
      <p:bldP spid="14" grpId="0" animBg="1"/>
      <p:bldP spid="15" grpId="0" animBg="1"/>
      <p:bldP spid="18" grpId="0" animBg="1"/>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 name="Rectangle 13"/>
          <p:cNvSpPr/>
          <p:nvPr/>
        </p:nvSpPr>
        <p:spPr>
          <a:xfrm>
            <a:off x="1181245" y="600869"/>
            <a:ext cx="4800600" cy="692957"/>
          </a:xfrm>
          <a:prstGeom prst="rect">
            <a:avLst/>
          </a:prstGeom>
          <a:ln/>
        </p:spPr>
        <p:style>
          <a:lnRef idx="1">
            <a:schemeClr val="accent3"/>
          </a:lnRef>
          <a:fillRef idx="2">
            <a:schemeClr val="accent3"/>
          </a:fillRef>
          <a:effectRef idx="1">
            <a:schemeClr val="accent3"/>
          </a:effectRef>
          <a:fontRef idx="minor">
            <a:schemeClr val="dk1"/>
          </a:fontRef>
        </p:style>
        <p:txBody>
          <a:bodyPr lIns="101235" tIns="50618" rIns="101235" bIns="50618" rtlCol="0" anchor="ctr"/>
          <a:lstStyle/>
          <a:p>
            <a:pPr marL="506080" indent="-506080"/>
            <a:r>
              <a:rPr lang="en-US" sz="3118" b="1" dirty="0">
                <a:solidFill>
                  <a:schemeClr val="tx1"/>
                </a:solidFill>
                <a:latin typeface="Times New Roman" pitchFamily="18" charset="0"/>
                <a:ea typeface="Cambria Math" panose="02040503050406030204" pitchFamily="18" charset="0"/>
              </a:rPr>
              <a:t>Motion in a Magnetic field </a:t>
            </a:r>
          </a:p>
        </p:txBody>
      </p:sp>
      <mc:AlternateContent xmlns:mc="http://schemas.openxmlformats.org/markup-compatibility/2006" xmlns:a14="http://schemas.microsoft.com/office/drawing/2010/main">
        <mc:Choice Requires="a14">
          <p:sp>
            <p:nvSpPr>
              <p:cNvPr id="8" name="Rectangle 7"/>
              <p:cNvSpPr/>
              <p:nvPr/>
            </p:nvSpPr>
            <p:spPr>
              <a:xfrm>
                <a:off x="1194739" y="1849411"/>
                <a:ext cx="9469291" cy="1435300"/>
              </a:xfrm>
              <a:prstGeom prst="rect">
                <a:avLst/>
              </a:prstGeom>
              <a:ln/>
            </p:spPr>
            <p:style>
              <a:lnRef idx="1">
                <a:schemeClr val="accent1"/>
              </a:lnRef>
              <a:fillRef idx="2">
                <a:schemeClr val="accent1"/>
              </a:fillRef>
              <a:effectRef idx="1">
                <a:schemeClr val="accent1"/>
              </a:effectRef>
              <a:fontRef idx="minor">
                <a:schemeClr val="dk1"/>
              </a:fontRef>
            </p:style>
            <p:txBody>
              <a:bodyPr lIns="101235" tIns="50618" rIns="101235" bIns="50618" rtlCol="0" anchor="ctr"/>
              <a:lstStyle/>
              <a:p>
                <a:pPr marL="506080" indent="-506080" algn="just">
                  <a:lnSpc>
                    <a:spcPts val="3322"/>
                  </a:lnSpc>
                  <a:buFont typeface="Wingdings" pitchFamily="2" charset="2"/>
                  <a:buChar char="Ø"/>
                </a:pPr>
                <a:r>
                  <a:rPr lang="en-US" sz="2598" b="1" dirty="0">
                    <a:solidFill>
                      <a:schemeClr val="tx1"/>
                    </a:solidFill>
                    <a:latin typeface="Times New Roman" pitchFamily="18" charset="0"/>
                    <a:ea typeface="Cambria Math" panose="02040503050406030204" pitchFamily="18" charset="0"/>
                  </a:rPr>
                  <a:t>Consider a charged particle q, in a uniform magnetic field  </a:t>
                </a:r>
                <a14:m>
                  <m:oMath xmlns:m="http://schemas.openxmlformats.org/officeDocument/2006/math">
                    <m:acc>
                      <m:accPr>
                        <m:chr m:val="̅"/>
                        <m:ctrlPr>
                          <a:rPr lang="en-US" sz="2598" b="1" i="1">
                            <a:solidFill>
                              <a:schemeClr val="tx1"/>
                            </a:solidFill>
                            <a:latin typeface="Cambria Math" panose="02040503050406030204" pitchFamily="18" charset="0"/>
                            <a:ea typeface="Cambria Math" panose="02040503050406030204" pitchFamily="18" charset="0"/>
                          </a:rPr>
                        </m:ctrlPr>
                      </m:accPr>
                      <m:e>
                        <m:r>
                          <a:rPr lang="en-US" sz="2598" b="1" i="1">
                            <a:solidFill>
                              <a:schemeClr val="tx1"/>
                            </a:solidFill>
                            <a:latin typeface="Cambria Math"/>
                            <a:ea typeface="Cambria Math" panose="02040503050406030204" pitchFamily="18" charset="0"/>
                          </a:rPr>
                          <m:t>𝑩</m:t>
                        </m:r>
                      </m:e>
                    </m:acc>
                  </m:oMath>
                </a14:m>
                <a:r>
                  <a:rPr lang="en-US" sz="2598" b="1" dirty="0">
                    <a:solidFill>
                      <a:schemeClr val="tx1"/>
                    </a:solidFill>
                    <a:latin typeface="Times New Roman" pitchFamily="18" charset="0"/>
                    <a:ea typeface="Cambria Math" panose="02040503050406030204" pitchFamily="18" charset="0"/>
                  </a:rPr>
                  <a:t> , whose direction is into the plane of the paper and perpendicular to the velocity vector .</a:t>
                </a:r>
              </a:p>
            </p:txBody>
          </p:sp>
        </mc:Choice>
        <mc:Fallback xmlns="">
          <p:sp>
            <p:nvSpPr>
              <p:cNvPr id="8" name="Rectangle 7"/>
              <p:cNvSpPr>
                <a:spLocks noRot="1" noChangeAspect="1" noMove="1" noResize="1" noEditPoints="1" noAdjustHandles="1" noChangeArrowheads="1" noChangeShapeType="1" noTextEdit="1"/>
              </p:cNvSpPr>
              <p:nvPr/>
            </p:nvSpPr>
            <p:spPr>
              <a:xfrm>
                <a:off x="1194739" y="1849411"/>
                <a:ext cx="9469291" cy="1435300"/>
              </a:xfrm>
              <a:prstGeom prst="rect">
                <a:avLst/>
              </a:prstGeom>
              <a:blipFill>
                <a:blip r:embed="rId2"/>
                <a:stretch>
                  <a:fillRect/>
                </a:stretch>
              </a:blipFill>
              <a:ln/>
            </p:spPr>
            <p:txBody>
              <a:bodyPr/>
              <a:lstStyle/>
              <a:p>
                <a:r>
                  <a:rPr lang="en-IN">
                    <a:noFill/>
                  </a:rPr>
                  <a:t> </a:t>
                </a:r>
              </a:p>
            </p:txBody>
          </p:sp>
        </mc:Fallback>
      </mc:AlternateContent>
      <p:sp>
        <p:nvSpPr>
          <p:cNvPr id="16" name="Rectangle 15"/>
          <p:cNvSpPr/>
          <p:nvPr/>
        </p:nvSpPr>
        <p:spPr>
          <a:xfrm>
            <a:off x="1181245" y="3809540"/>
            <a:ext cx="9482785" cy="1519192"/>
          </a:xfrm>
          <a:prstGeom prst="rect">
            <a:avLst/>
          </a:prstGeom>
          <a:ln/>
        </p:spPr>
        <p:style>
          <a:lnRef idx="1">
            <a:schemeClr val="accent6"/>
          </a:lnRef>
          <a:fillRef idx="2">
            <a:schemeClr val="accent6"/>
          </a:fillRef>
          <a:effectRef idx="1">
            <a:schemeClr val="accent6"/>
          </a:effectRef>
          <a:fontRef idx="minor">
            <a:schemeClr val="dk1"/>
          </a:fontRef>
        </p:style>
        <p:txBody>
          <a:bodyPr lIns="101235" tIns="50618" rIns="101235" bIns="50618" rtlCol="0" anchor="ctr"/>
          <a:lstStyle/>
          <a:p>
            <a:pPr marL="506080" indent="-506080" algn="just">
              <a:lnSpc>
                <a:spcPts val="3322"/>
              </a:lnSpc>
              <a:buFont typeface="Wingdings" pitchFamily="2" charset="2"/>
              <a:buChar char="Ø"/>
            </a:pPr>
            <a:r>
              <a:rPr lang="en-US" sz="2598" b="1" dirty="0">
                <a:solidFill>
                  <a:schemeClr val="tx1"/>
                </a:solidFill>
                <a:latin typeface="Times New Roman" pitchFamily="18" charset="0"/>
                <a:ea typeface="Cambria Math" pitchFamily="18" charset="0"/>
              </a:rPr>
              <a:t>So, no work is done and no change in the magnitude of the velocity is produced(though the direction of momentum may be changed).</a:t>
            </a:r>
          </a:p>
        </p:txBody>
      </p:sp>
    </p:spTree>
    <p:extLst>
      <p:ext uri="{BB962C8B-B14F-4D97-AF65-F5344CB8AC3E}">
        <p14:creationId xmlns:p14="http://schemas.microsoft.com/office/powerpoint/2010/main" val="522270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20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iterate type="lt">
                                    <p:tmPct val="10000"/>
                                  </p:iterate>
                                  <p:childTnLst>
                                    <p:set>
                                      <p:cBhvr>
                                        <p:cTn id="11" dur="1" fill="hold">
                                          <p:stCondLst>
                                            <p:cond delay="0"/>
                                          </p:stCondLst>
                                        </p:cTn>
                                        <p:tgtEl>
                                          <p:spTgt spid="8"/>
                                        </p:tgtEl>
                                        <p:attrNameLst>
                                          <p:attrName>style.visibility</p:attrName>
                                        </p:attrNameLst>
                                      </p:cBhvr>
                                      <p:to>
                                        <p:strVal val="visible"/>
                                      </p:to>
                                    </p:set>
                                    <p:animEffect transition="in" filter="wipe(left)">
                                      <p:cBhvr>
                                        <p:cTn id="12" dur="10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iterate type="lt">
                                    <p:tmPct val="10000"/>
                                  </p:iterate>
                                  <p:childTnLst>
                                    <p:set>
                                      <p:cBhvr>
                                        <p:cTn id="16" dur="1" fill="hold">
                                          <p:stCondLst>
                                            <p:cond delay="0"/>
                                          </p:stCondLst>
                                        </p:cTn>
                                        <p:tgtEl>
                                          <p:spTgt spid="16"/>
                                        </p:tgtEl>
                                        <p:attrNameLst>
                                          <p:attrName>style.visibility</p:attrName>
                                        </p:attrNameLst>
                                      </p:cBhvr>
                                      <p:to>
                                        <p:strVal val="visible"/>
                                      </p:to>
                                    </p:set>
                                    <p:animEffect transition="in" filter="wipe(left)">
                                      <p:cBhvr>
                                        <p:cTn id="17"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8" grpId="0" animBg="1"/>
      <p:bldP spid="16" grpId="0" animBg="1"/>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1116550" y="575408"/>
            <a:ext cx="9623682" cy="86396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1235" tIns="50618" rIns="101235" bIns="50618" rtlCol="0" anchor="ctr"/>
          <a:lstStyle/>
          <a:p>
            <a:pPr marL="506080" indent="-506080" algn="just">
              <a:buFont typeface="Wingdings" pitchFamily="2" charset="2"/>
              <a:buChar char="Ø"/>
            </a:pPr>
            <a:r>
              <a:rPr lang="en-US" sz="2598" b="1" dirty="0">
                <a:solidFill>
                  <a:schemeClr val="bg1"/>
                </a:solidFill>
                <a:latin typeface="Times New Roman" pitchFamily="18" charset="0"/>
                <a:ea typeface="Cambria Math" panose="02040503050406030204" pitchFamily="18" charset="0"/>
              </a:rPr>
              <a:t>Consider 3 points A, B, C at which, we will find direction of force on the charge q .</a:t>
            </a:r>
          </a:p>
        </p:txBody>
      </p:sp>
      <p:grpSp>
        <p:nvGrpSpPr>
          <p:cNvPr id="3" name="Group 2"/>
          <p:cNvGrpSpPr/>
          <p:nvPr/>
        </p:nvGrpSpPr>
        <p:grpSpPr>
          <a:xfrm>
            <a:off x="1689366" y="3081167"/>
            <a:ext cx="3640666" cy="3387102"/>
            <a:chOff x="3581400" y="3810000"/>
            <a:chExt cx="2471737" cy="2494658"/>
          </a:xfrm>
        </p:grpSpPr>
        <p:pic>
          <p:nvPicPr>
            <p:cNvPr id="4" name="Picture 17" descr="C:\Documents and Settings\Administrator\Desktop\MOVING CHARGES AND MAGNETISUM\images\lesson35.gif"/>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581400" y="3810000"/>
              <a:ext cx="2471737" cy="2476897"/>
            </a:xfrm>
            <a:prstGeom prst="rect">
              <a:avLst/>
            </a:prstGeom>
            <a:noFill/>
            <a:ln w="19050">
              <a:solidFill>
                <a:srgbClr val="260BC5"/>
              </a:solidFill>
            </a:ln>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559608" y="5985185"/>
              <a:ext cx="233510" cy="319473"/>
            </a:xfrm>
            <a:prstGeom prst="rect">
              <a:avLst/>
            </a:prstGeom>
            <a:noFill/>
            <a:ln w="19050">
              <a:noFill/>
            </a:ln>
          </p:spPr>
          <p:txBody>
            <a:bodyPr wrap="none" rtlCol="0">
              <a:spAutoFit/>
            </a:bodyPr>
            <a:lstStyle/>
            <a:p>
              <a:r>
                <a:rPr lang="en-US" sz="2553" b="1" dirty="0">
                  <a:solidFill>
                    <a:srgbClr val="990099"/>
                  </a:solidFill>
                </a:rPr>
                <a:t>A</a:t>
              </a:r>
            </a:p>
          </p:txBody>
        </p:sp>
        <p:sp>
          <p:nvSpPr>
            <p:cNvPr id="6" name="TextBox 5"/>
            <p:cNvSpPr txBox="1"/>
            <p:nvPr/>
          </p:nvSpPr>
          <p:spPr>
            <a:xfrm>
              <a:off x="5816600" y="4826000"/>
              <a:ext cx="223748" cy="319473"/>
            </a:xfrm>
            <a:prstGeom prst="rect">
              <a:avLst/>
            </a:prstGeom>
            <a:noFill/>
            <a:ln w="19050">
              <a:noFill/>
            </a:ln>
          </p:spPr>
          <p:txBody>
            <a:bodyPr wrap="none" rtlCol="0">
              <a:spAutoFit/>
            </a:bodyPr>
            <a:lstStyle/>
            <a:p>
              <a:r>
                <a:rPr lang="en-US" sz="2553" b="1" dirty="0">
                  <a:solidFill>
                    <a:srgbClr val="990099"/>
                  </a:solidFill>
                </a:rPr>
                <a:t>B</a:t>
              </a:r>
            </a:p>
          </p:txBody>
        </p:sp>
        <p:sp>
          <p:nvSpPr>
            <p:cNvPr id="7" name="TextBox 6"/>
            <p:cNvSpPr txBox="1"/>
            <p:nvPr/>
          </p:nvSpPr>
          <p:spPr>
            <a:xfrm>
              <a:off x="3937000" y="4076700"/>
              <a:ext cx="217891" cy="319473"/>
            </a:xfrm>
            <a:prstGeom prst="rect">
              <a:avLst/>
            </a:prstGeom>
            <a:noFill/>
            <a:ln w="19050">
              <a:noFill/>
            </a:ln>
          </p:spPr>
          <p:txBody>
            <a:bodyPr wrap="none" rtlCol="0">
              <a:spAutoFit/>
            </a:bodyPr>
            <a:lstStyle/>
            <a:p>
              <a:r>
                <a:rPr lang="en-US" sz="2553" b="1" dirty="0">
                  <a:solidFill>
                    <a:srgbClr val="990099"/>
                  </a:solidFill>
                </a:rPr>
                <a:t>C</a:t>
              </a:r>
            </a:p>
          </p:txBody>
        </p:sp>
      </p:grpSp>
      <p:sp>
        <p:nvSpPr>
          <p:cNvPr id="8" name="Rectangle 7"/>
          <p:cNvSpPr/>
          <p:nvPr/>
        </p:nvSpPr>
        <p:spPr>
          <a:xfrm>
            <a:off x="1103056" y="1991355"/>
            <a:ext cx="9865775" cy="76849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1235" tIns="50618" rIns="101235" bIns="50618" rtlCol="0" anchor="ctr"/>
          <a:lstStyle/>
          <a:p>
            <a:pPr marL="506080" indent="-506080" algn="just">
              <a:buFont typeface="Wingdings" pitchFamily="2" charset="2"/>
              <a:buChar char="Ø"/>
            </a:pPr>
            <a:r>
              <a:rPr lang="en-US" sz="2598" b="1" dirty="0">
                <a:solidFill>
                  <a:schemeClr val="bg1"/>
                </a:solidFill>
                <a:latin typeface="Times New Roman" pitchFamily="18" charset="0"/>
                <a:ea typeface="Cambria Math" panose="02040503050406030204" pitchFamily="18" charset="0"/>
              </a:rPr>
              <a:t>By RIGHT HAND THUMB RULE OR RIGHT HAND SCREW RULE, if initially q is at A , moving towards right , then F will be towards up.</a:t>
            </a:r>
          </a:p>
        </p:txBody>
      </p:sp>
      <p:pic>
        <p:nvPicPr>
          <p:cNvPr id="10" name="irc_mi" descr="http://images.tutorvista.com/content/magnetic-effects-electric-current/right-hand-thumb-rule.jpe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30143" y="3105282"/>
            <a:ext cx="3640666" cy="3362987"/>
          </a:xfrm>
          <a:prstGeom prst="rect">
            <a:avLst/>
          </a:prstGeom>
          <a:noFill/>
          <a:ln>
            <a:noFill/>
          </a:ln>
        </p:spPr>
      </p:pic>
    </p:spTree>
    <p:extLst>
      <p:ext uri="{BB962C8B-B14F-4D97-AF65-F5344CB8AC3E}">
        <p14:creationId xmlns:p14="http://schemas.microsoft.com/office/powerpoint/2010/main" val="3707344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16"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2000" fill="hold"/>
                                        <p:tgtEl>
                                          <p:spTgt spid="3"/>
                                        </p:tgtEl>
                                        <p:attrNameLst>
                                          <p:attrName>ppt_w</p:attrName>
                                        </p:attrNameLst>
                                      </p:cBhvr>
                                      <p:tavLst>
                                        <p:tav tm="0">
                                          <p:val>
                                            <p:fltVal val="0"/>
                                          </p:val>
                                        </p:tav>
                                        <p:tav tm="100000">
                                          <p:val>
                                            <p:strVal val="#ppt_w"/>
                                          </p:val>
                                        </p:tav>
                                      </p:tavLst>
                                    </p:anim>
                                    <p:anim calcmode="lin" valueType="num">
                                      <p:cBhvr>
                                        <p:cTn id="13" dur="2000" fill="hold"/>
                                        <p:tgtEl>
                                          <p:spTgt spid="3"/>
                                        </p:tgtEl>
                                        <p:attrNameLst>
                                          <p:attrName>ppt_h</p:attrName>
                                        </p:attrNameLst>
                                      </p:cBhvr>
                                      <p:tavLst>
                                        <p:tav tm="0">
                                          <p:val>
                                            <p:fltVal val="0"/>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iterate type="lt">
                                    <p:tmPct val="10000"/>
                                  </p:iterate>
                                  <p:childTnLst>
                                    <p:set>
                                      <p:cBhvr>
                                        <p:cTn id="17" dur="1" fill="hold">
                                          <p:stCondLst>
                                            <p:cond delay="0"/>
                                          </p:stCondLst>
                                        </p:cTn>
                                        <p:tgtEl>
                                          <p:spTgt spid="8"/>
                                        </p:tgtEl>
                                        <p:attrNameLst>
                                          <p:attrName>style.visibility</p:attrName>
                                        </p:attrNameLst>
                                      </p:cBhvr>
                                      <p:to>
                                        <p:strVal val="visible"/>
                                      </p:to>
                                    </p:set>
                                    <p:animEffect transition="in" filter="wipe(left)">
                                      <p:cBhvr>
                                        <p:cTn id="18" dur="20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blinds(horizontal)">
                                      <p:cBhvr>
                                        <p:cTn id="23"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8" name="Rectangle 7"/>
              <p:cNvSpPr/>
              <p:nvPr/>
            </p:nvSpPr>
            <p:spPr>
              <a:xfrm>
                <a:off x="1125538" y="2081796"/>
                <a:ext cx="9628186" cy="10871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1235" tIns="50618" rIns="101235" bIns="50618" rtlCol="0" anchor="ctr"/>
              <a:lstStyle/>
              <a:p>
                <a:pPr marL="506080" indent="-506080" algn="just">
                  <a:lnSpc>
                    <a:spcPts val="3322"/>
                  </a:lnSpc>
                  <a:buFont typeface="Wingdings" pitchFamily="2" charset="2"/>
                  <a:buChar char="Ø"/>
                </a:pPr>
                <a:r>
                  <a:rPr lang="en-US" sz="2598" b="1" dirty="0">
                    <a:solidFill>
                      <a:schemeClr val="bg1"/>
                    </a:solidFill>
                    <a:latin typeface="Times New Roman" pitchFamily="18" charset="0"/>
                    <a:ea typeface="Cambria Math" pitchFamily="18" charset="0"/>
                  </a:rPr>
                  <a:t>Now, if </a:t>
                </a:r>
                <a14:m>
                  <m:oMath xmlns:m="http://schemas.openxmlformats.org/officeDocument/2006/math">
                    <m:acc>
                      <m:accPr>
                        <m:chr m:val="⃗"/>
                        <m:ctrlPr>
                          <a:rPr lang="en-US" sz="2598" b="1" i="1">
                            <a:solidFill>
                              <a:schemeClr val="bg1"/>
                            </a:solidFill>
                            <a:latin typeface="Cambria Math" panose="02040503050406030204" pitchFamily="18" charset="0"/>
                            <a:ea typeface="Cambria Math" pitchFamily="18" charset="0"/>
                          </a:rPr>
                        </m:ctrlPr>
                      </m:accPr>
                      <m:e>
                        <m:r>
                          <a:rPr lang="en-US" sz="2598" b="1" i="1">
                            <a:solidFill>
                              <a:schemeClr val="bg1"/>
                            </a:solidFill>
                            <a:latin typeface="Cambria Math"/>
                            <a:ea typeface="Cambria Math" pitchFamily="18" charset="0"/>
                          </a:rPr>
                          <m:t>𝒗</m:t>
                        </m:r>
                      </m:e>
                    </m:acc>
                  </m:oMath>
                </a14:m>
                <a:r>
                  <a:rPr lang="en-US" sz="2598" b="1" dirty="0">
                    <a:solidFill>
                      <a:schemeClr val="bg1"/>
                    </a:solidFill>
                    <a:latin typeface="Times New Roman" pitchFamily="18" charset="0"/>
                    <a:ea typeface="Cambria Math" pitchFamily="18" charset="0"/>
                  </a:rPr>
                  <a:t>   has a component along </a:t>
                </a:r>
                <a14:m>
                  <m:oMath xmlns:m="http://schemas.openxmlformats.org/officeDocument/2006/math">
                    <m:acc>
                      <m:accPr>
                        <m:chr m:val="⃗"/>
                        <m:ctrlPr>
                          <a:rPr lang="en-US" sz="2598" b="1" i="1">
                            <a:solidFill>
                              <a:schemeClr val="bg1"/>
                            </a:solidFill>
                            <a:latin typeface="Cambria Math" panose="02040503050406030204" pitchFamily="18" charset="0"/>
                            <a:ea typeface="Cambria Math" pitchFamily="18" charset="0"/>
                          </a:rPr>
                        </m:ctrlPr>
                      </m:accPr>
                      <m:e>
                        <m:r>
                          <a:rPr lang="en-US" sz="2598" b="1" i="1">
                            <a:solidFill>
                              <a:schemeClr val="bg1"/>
                            </a:solidFill>
                            <a:latin typeface="Cambria Math"/>
                            <a:ea typeface="Cambria Math" pitchFamily="18" charset="0"/>
                          </a:rPr>
                          <m:t>𝑩</m:t>
                        </m:r>
                      </m:e>
                    </m:acc>
                  </m:oMath>
                </a14:m>
                <a:r>
                  <a:rPr lang="en-US" sz="2598" b="1" dirty="0">
                    <a:solidFill>
                      <a:schemeClr val="bg1"/>
                    </a:solidFill>
                    <a:latin typeface="Times New Roman" pitchFamily="18" charset="0"/>
                    <a:ea typeface="Cambria Math" pitchFamily="18" charset="0"/>
                  </a:rPr>
                  <a:t> , this component remains unchanged as the motionalong </a:t>
                </a:r>
                <a14:m>
                  <m:oMath xmlns:m="http://schemas.openxmlformats.org/officeDocument/2006/math">
                    <m:acc>
                      <m:accPr>
                        <m:chr m:val="⃗"/>
                        <m:ctrlPr>
                          <a:rPr lang="en-US" sz="2598" b="1" i="1">
                            <a:solidFill>
                              <a:schemeClr val="bg1"/>
                            </a:solidFill>
                            <a:latin typeface="Cambria Math" panose="02040503050406030204" pitchFamily="18" charset="0"/>
                            <a:ea typeface="Cambria Math" pitchFamily="18" charset="0"/>
                          </a:rPr>
                        </m:ctrlPr>
                      </m:accPr>
                      <m:e>
                        <m:r>
                          <a:rPr lang="en-US" sz="2598" b="1" i="1">
                            <a:solidFill>
                              <a:schemeClr val="bg1"/>
                            </a:solidFill>
                            <a:latin typeface="Cambria Math"/>
                            <a:ea typeface="Cambria Math" pitchFamily="18" charset="0"/>
                          </a:rPr>
                          <m:t>𝑩</m:t>
                        </m:r>
                      </m:e>
                    </m:acc>
                  </m:oMath>
                </a14:m>
                <a:r>
                  <a:rPr lang="en-US" sz="2598" b="1" dirty="0">
                    <a:solidFill>
                      <a:schemeClr val="bg1"/>
                    </a:solidFill>
                    <a:latin typeface="Times New Roman" pitchFamily="18" charset="0"/>
                    <a:ea typeface="Cambria Math" pitchFamily="18" charset="0"/>
                  </a:rPr>
                  <a:t>will not be effected by the magnetic field.</a:t>
                </a:r>
              </a:p>
            </p:txBody>
          </p:sp>
        </mc:Choice>
        <mc:Fallback xmlns="">
          <p:sp>
            <p:nvSpPr>
              <p:cNvPr id="8" name="Rectangle 7"/>
              <p:cNvSpPr>
                <a:spLocks noRot="1" noChangeAspect="1" noMove="1" noResize="1" noEditPoints="1" noAdjustHandles="1" noChangeArrowheads="1" noChangeShapeType="1" noTextEdit="1"/>
              </p:cNvSpPr>
              <p:nvPr/>
            </p:nvSpPr>
            <p:spPr>
              <a:xfrm>
                <a:off x="1125538" y="2081796"/>
                <a:ext cx="9628186" cy="1087119"/>
              </a:xfrm>
              <a:prstGeom prst="rect">
                <a:avLst/>
              </a:prstGeom>
              <a:blipFill>
                <a:blip r:embed="rId2"/>
                <a:stretch>
                  <a:fillRect l="-887" t="-14045" r="-1013" b="-25281"/>
                </a:stretch>
              </a:blipFill>
              <a:ln>
                <a:noFill/>
              </a:ln>
            </p:spPr>
            <p:txBody>
              <a:bodyPr/>
              <a:lstStyle/>
              <a:p>
                <a:r>
                  <a:rPr lang="en-IN">
                    <a:noFill/>
                  </a:rPr>
                  <a:t> </a:t>
                </a:r>
              </a:p>
            </p:txBody>
          </p:sp>
        </mc:Fallback>
      </mc:AlternateContent>
      <p:sp>
        <p:nvSpPr>
          <p:cNvPr id="15" name="Rectangle 14"/>
          <p:cNvSpPr/>
          <p:nvPr/>
        </p:nvSpPr>
        <p:spPr>
          <a:xfrm>
            <a:off x="1154112" y="4853219"/>
            <a:ext cx="8873658" cy="545116"/>
          </a:xfrm>
          <a:prstGeom prst="rect">
            <a:avLst/>
          </a:prstGeom>
          <a:ln/>
        </p:spPr>
        <p:style>
          <a:lnRef idx="1">
            <a:schemeClr val="accent2"/>
          </a:lnRef>
          <a:fillRef idx="2">
            <a:schemeClr val="accent2"/>
          </a:fillRef>
          <a:effectRef idx="1">
            <a:schemeClr val="accent2"/>
          </a:effectRef>
          <a:fontRef idx="minor">
            <a:schemeClr val="dk1"/>
          </a:fontRef>
        </p:style>
        <p:txBody>
          <a:bodyPr lIns="101235" tIns="50618" rIns="101235" bIns="50618" rtlCol="0" anchor="ctr"/>
          <a:lstStyle/>
          <a:p>
            <a:pPr marL="506080" indent="-506080">
              <a:buFont typeface="Wingdings" pitchFamily="2" charset="2"/>
              <a:buChar char="Ø"/>
            </a:pPr>
            <a:r>
              <a:rPr lang="en-US" sz="2598" b="1" dirty="0">
                <a:solidFill>
                  <a:schemeClr val="tx1"/>
                </a:solidFill>
                <a:latin typeface="Times New Roman" pitchFamily="18" charset="0"/>
                <a:ea typeface="Cambria Math" pitchFamily="18" charset="0"/>
              </a:rPr>
              <a:t>Hence, the charged particle will produce a </a:t>
            </a:r>
            <a:r>
              <a:rPr lang="en-US" sz="2598" b="1" u="sng" dirty="0">
                <a:solidFill>
                  <a:schemeClr val="tx1"/>
                </a:solidFill>
                <a:latin typeface="Times New Roman" pitchFamily="18" charset="0"/>
                <a:ea typeface="Cambria Math" pitchFamily="18" charset="0"/>
              </a:rPr>
              <a:t>helical motion.</a:t>
            </a:r>
          </a:p>
        </p:txBody>
      </p:sp>
      <mc:AlternateContent xmlns:mc="http://schemas.openxmlformats.org/markup-compatibility/2006" xmlns:a14="http://schemas.microsoft.com/office/drawing/2010/main">
        <mc:Choice Requires="a14">
          <p:sp>
            <p:nvSpPr>
              <p:cNvPr id="13" name="Rectangle 12"/>
              <p:cNvSpPr/>
              <p:nvPr/>
            </p:nvSpPr>
            <p:spPr>
              <a:xfrm>
                <a:off x="1125537" y="3510656"/>
                <a:ext cx="9628185" cy="8166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06080" indent="-506080" algn="just">
                  <a:buFont typeface="Wingdings" pitchFamily="2" charset="2"/>
                  <a:buChar char="Ø"/>
                </a:pPr>
                <a:r>
                  <a:rPr lang="en-US" sz="2598" b="1" dirty="0">
                    <a:solidFill>
                      <a:schemeClr val="bg1"/>
                    </a:solidFill>
                    <a:latin typeface="Times New Roman" pitchFamily="18" charset="0"/>
                    <a:ea typeface="Cambria Math" pitchFamily="18" charset="0"/>
                  </a:rPr>
                  <a:t>The motion in a plane perpendicular to </a:t>
                </a:r>
                <a14:m>
                  <m:oMath xmlns:m="http://schemas.openxmlformats.org/officeDocument/2006/math">
                    <m:acc>
                      <m:accPr>
                        <m:chr m:val="⃗"/>
                        <m:ctrlPr>
                          <a:rPr lang="en-US" sz="2598" b="1" i="1">
                            <a:solidFill>
                              <a:schemeClr val="bg1"/>
                            </a:solidFill>
                            <a:latin typeface="Cambria Math" panose="02040503050406030204" pitchFamily="18" charset="0"/>
                            <a:ea typeface="Cambria Math" pitchFamily="18" charset="0"/>
                          </a:rPr>
                        </m:ctrlPr>
                      </m:accPr>
                      <m:e>
                        <m:r>
                          <a:rPr lang="en-US" sz="2598" b="1" i="1">
                            <a:solidFill>
                              <a:schemeClr val="bg1"/>
                            </a:solidFill>
                            <a:latin typeface="Cambria Math"/>
                            <a:ea typeface="Cambria Math" pitchFamily="18" charset="0"/>
                          </a:rPr>
                          <m:t>𝑩</m:t>
                        </m:r>
                      </m:e>
                    </m:acc>
                  </m:oMath>
                </a14:m>
                <a:r>
                  <a:rPr lang="en-US" sz="2598" b="1" dirty="0">
                    <a:solidFill>
                      <a:schemeClr val="bg1"/>
                    </a:solidFill>
                    <a:latin typeface="Times New Roman" pitchFamily="18" charset="0"/>
                    <a:ea typeface="Cambria Math" pitchFamily="18" charset="0"/>
                  </a:rPr>
                  <a:t>is as before a circular one. </a:t>
                </a:r>
              </a:p>
            </p:txBody>
          </p:sp>
        </mc:Choice>
        <mc:Fallback xmlns="">
          <p:sp>
            <p:nvSpPr>
              <p:cNvPr id="13" name="Rectangle 12"/>
              <p:cNvSpPr>
                <a:spLocks noRot="1" noChangeAspect="1" noMove="1" noResize="1" noEditPoints="1" noAdjustHandles="1" noChangeArrowheads="1" noChangeShapeType="1" noTextEdit="1"/>
              </p:cNvSpPr>
              <p:nvPr/>
            </p:nvSpPr>
            <p:spPr>
              <a:xfrm>
                <a:off x="1125537" y="3510656"/>
                <a:ext cx="9628185" cy="816699"/>
              </a:xfrm>
              <a:prstGeom prst="rect">
                <a:avLst/>
              </a:prstGeom>
              <a:blipFill>
                <a:blip r:embed="rId3"/>
                <a:stretch>
                  <a:fillRect l="-1013" t="-8209" r="-1140" b="-26119"/>
                </a:stretch>
              </a:blipFill>
              <a:ln>
                <a:noFill/>
              </a:ln>
            </p:spPr>
            <p:txBody>
              <a:bodyPr/>
              <a:lstStyle/>
              <a:p>
                <a:r>
                  <a:rPr lang="en-IN">
                    <a:noFill/>
                  </a:rPr>
                  <a:t> </a:t>
                </a:r>
              </a:p>
            </p:txBody>
          </p:sp>
        </mc:Fallback>
      </mc:AlternateContent>
      <p:sp>
        <p:nvSpPr>
          <p:cNvPr id="10" name="Rectangle 9"/>
          <p:cNvSpPr/>
          <p:nvPr/>
        </p:nvSpPr>
        <p:spPr>
          <a:xfrm>
            <a:off x="1139031" y="677489"/>
            <a:ext cx="8345941" cy="5013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1235" tIns="50618" rIns="101235" bIns="50618" rtlCol="0" anchor="ctr"/>
          <a:lstStyle/>
          <a:p>
            <a:pPr marL="506080" indent="-506080">
              <a:buFont typeface="Wingdings" pitchFamily="2" charset="2"/>
              <a:buChar char="Ø"/>
            </a:pPr>
            <a:r>
              <a:rPr lang="en-US" sz="2598" b="1" dirty="0">
                <a:solidFill>
                  <a:schemeClr val="bg1"/>
                </a:solidFill>
                <a:latin typeface="Times New Roman" pitchFamily="18" charset="0"/>
                <a:ea typeface="Cambria Math" pitchFamily="18" charset="0"/>
              </a:rPr>
              <a:t>If q is at B moving towards up, F will be towards  left</a:t>
            </a:r>
            <a:r>
              <a:rPr lang="en-US" sz="2598" b="1" u="sng" dirty="0">
                <a:solidFill>
                  <a:schemeClr val="bg1"/>
                </a:solidFill>
                <a:latin typeface="Times New Roman" pitchFamily="18" charset="0"/>
                <a:ea typeface="Cambria Math" pitchFamily="18" charset="0"/>
              </a:rPr>
              <a:t> </a:t>
            </a:r>
          </a:p>
        </p:txBody>
      </p:sp>
      <p:sp>
        <p:nvSpPr>
          <p:cNvPr id="11" name="Rectangle 10"/>
          <p:cNvSpPr/>
          <p:nvPr/>
        </p:nvSpPr>
        <p:spPr>
          <a:xfrm>
            <a:off x="1125538" y="1271868"/>
            <a:ext cx="9628186" cy="5513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1235" tIns="50618" rIns="101235" bIns="50618" rtlCol="0" anchor="ctr"/>
          <a:lstStyle/>
          <a:p>
            <a:pPr marL="506080" indent="-506080">
              <a:buFont typeface="Wingdings" pitchFamily="2" charset="2"/>
              <a:buChar char="Ø"/>
            </a:pPr>
            <a:r>
              <a:rPr lang="en-US" sz="2598" b="1" dirty="0">
                <a:solidFill>
                  <a:schemeClr val="bg1"/>
                </a:solidFill>
                <a:latin typeface="Times New Roman" pitchFamily="18" charset="0"/>
                <a:ea typeface="Cambria Math" pitchFamily="18" charset="0"/>
              </a:rPr>
              <a:t>If q is at C, the direction of F will be as shown in figure.</a:t>
            </a:r>
            <a:endParaRPr lang="en-US" sz="2598" b="1" u="sng" dirty="0">
              <a:solidFill>
                <a:schemeClr val="bg1"/>
              </a:solidFill>
              <a:latin typeface="Times New Roman" pitchFamily="18" charset="0"/>
              <a:ea typeface="Cambria Math" pitchFamily="18" charset="0"/>
            </a:endParaRPr>
          </a:p>
        </p:txBody>
      </p:sp>
    </p:spTree>
    <p:extLst>
      <p:ext uri="{BB962C8B-B14F-4D97-AF65-F5344CB8AC3E}">
        <p14:creationId xmlns:p14="http://schemas.microsoft.com/office/powerpoint/2010/main" val="2813634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10"/>
                                        </p:tgtEl>
                                        <p:attrNameLst>
                                          <p:attrName>style.visibility</p:attrName>
                                        </p:attrNameLst>
                                      </p:cBhvr>
                                      <p:to>
                                        <p:strVal val="visible"/>
                                      </p:to>
                                    </p:set>
                                    <p:animEffect transition="in" filter="wipe(left)">
                                      <p:cBhvr>
                                        <p:cTn id="7" dur="1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iterate type="lt">
                                    <p:tmPct val="10000"/>
                                  </p:iterate>
                                  <p:childTnLst>
                                    <p:set>
                                      <p:cBhvr>
                                        <p:cTn id="11" dur="1" fill="hold">
                                          <p:stCondLst>
                                            <p:cond delay="0"/>
                                          </p:stCondLst>
                                        </p:cTn>
                                        <p:tgtEl>
                                          <p:spTgt spid="11"/>
                                        </p:tgtEl>
                                        <p:attrNameLst>
                                          <p:attrName>style.visibility</p:attrName>
                                        </p:attrNameLst>
                                      </p:cBhvr>
                                      <p:to>
                                        <p:strVal val="visible"/>
                                      </p:to>
                                    </p:set>
                                    <p:animEffect transition="in" filter="wipe(left)">
                                      <p:cBhvr>
                                        <p:cTn id="12" dur="10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iterate type="lt">
                                    <p:tmPct val="10000"/>
                                  </p:iterate>
                                  <p:childTnLst>
                                    <p:set>
                                      <p:cBhvr>
                                        <p:cTn id="16" dur="1" fill="hold">
                                          <p:stCondLst>
                                            <p:cond delay="0"/>
                                          </p:stCondLst>
                                        </p:cTn>
                                        <p:tgtEl>
                                          <p:spTgt spid="8"/>
                                        </p:tgtEl>
                                        <p:attrNameLst>
                                          <p:attrName>style.visibility</p:attrName>
                                        </p:attrNameLst>
                                      </p:cBhvr>
                                      <p:to>
                                        <p:strVal val="visible"/>
                                      </p:to>
                                    </p:set>
                                    <p:animEffect transition="in" filter="wipe(left)">
                                      <p:cBhvr>
                                        <p:cTn id="17" dur="10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iterate type="lt">
                                    <p:tmPct val="10000"/>
                                  </p:iterate>
                                  <p:childTnLst>
                                    <p:set>
                                      <p:cBhvr>
                                        <p:cTn id="21" dur="1" fill="hold">
                                          <p:stCondLst>
                                            <p:cond delay="0"/>
                                          </p:stCondLst>
                                        </p:cTn>
                                        <p:tgtEl>
                                          <p:spTgt spid="13"/>
                                        </p:tgtEl>
                                        <p:attrNameLst>
                                          <p:attrName>style.visibility</p:attrName>
                                        </p:attrNameLst>
                                      </p:cBhvr>
                                      <p:to>
                                        <p:strVal val="visible"/>
                                      </p:to>
                                    </p:set>
                                    <p:animEffect transition="in" filter="wipe(left)">
                                      <p:cBhvr>
                                        <p:cTn id="22" dur="10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iterate type="lt">
                                    <p:tmPct val="10000"/>
                                  </p:iterate>
                                  <p:childTnLst>
                                    <p:set>
                                      <p:cBhvr>
                                        <p:cTn id="26" dur="1" fill="hold">
                                          <p:stCondLst>
                                            <p:cond delay="0"/>
                                          </p:stCondLst>
                                        </p:cTn>
                                        <p:tgtEl>
                                          <p:spTgt spid="15"/>
                                        </p:tgtEl>
                                        <p:attrNameLst>
                                          <p:attrName>style.visibility</p:attrName>
                                        </p:attrNameLst>
                                      </p:cBhvr>
                                      <p:to>
                                        <p:strVal val="visible"/>
                                      </p:to>
                                    </p:set>
                                    <p:animEffect transition="in" filter="wipe(left)">
                                      <p:cBhvr>
                                        <p:cTn id="27"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5" grpId="0" animBg="1"/>
      <p:bldP spid="13" grpId="0"/>
      <p:bldP spid="10" grpId="0" animBg="1"/>
      <p:bldP spid="11" grpId="0" animBg="1"/>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1B5D9B1-6112-EC97-A149-9B6F891600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54" y="-27673"/>
            <a:ext cx="11926854" cy="6840538"/>
          </a:xfrm>
          <a:prstGeom prst="rect">
            <a:avLst/>
          </a:prstGeom>
        </p:spPr>
      </p:pic>
      <p:sp>
        <p:nvSpPr>
          <p:cNvPr id="4" name="Rectangle 3"/>
          <p:cNvSpPr/>
          <p:nvPr/>
        </p:nvSpPr>
        <p:spPr>
          <a:xfrm>
            <a:off x="456894" y="921742"/>
            <a:ext cx="6990489" cy="4454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1235" tIns="50618" rIns="101235" bIns="50618" rtlCol="0" anchor="ctr"/>
          <a:lstStyle/>
          <a:p>
            <a:pPr marL="506080" indent="-506080">
              <a:buFont typeface="Wingdings" pitchFamily="2" charset="2"/>
              <a:buChar char="Ø"/>
            </a:pPr>
            <a:r>
              <a:rPr lang="en-US" sz="2598" b="1" dirty="0">
                <a:solidFill>
                  <a:schemeClr val="bg1"/>
                </a:solidFill>
                <a:latin typeface="Times New Roman" pitchFamily="18" charset="0"/>
                <a:ea typeface="Cambria Math" pitchFamily="18" charset="0"/>
              </a:rPr>
              <a:t>Since this force is centripetal in nature, </a:t>
            </a:r>
          </a:p>
        </p:txBody>
      </p:sp>
      <p:sp>
        <p:nvSpPr>
          <p:cNvPr id="9" name="Rectangle 8"/>
          <p:cNvSpPr/>
          <p:nvPr/>
        </p:nvSpPr>
        <p:spPr>
          <a:xfrm>
            <a:off x="456900" y="4479433"/>
            <a:ext cx="11026389" cy="9207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1235" tIns="50618" rIns="101235" bIns="50618" rtlCol="0" anchor="ctr"/>
          <a:lstStyle/>
          <a:p>
            <a:pPr marL="506080" indent="-506080">
              <a:buFont typeface="Wingdings" pitchFamily="2" charset="2"/>
              <a:buChar char="Ø"/>
            </a:pPr>
            <a:r>
              <a:rPr lang="en-US" sz="2598" b="1" dirty="0">
                <a:solidFill>
                  <a:schemeClr val="bg1"/>
                </a:solidFill>
                <a:latin typeface="Times New Roman" pitchFamily="18" charset="0"/>
                <a:ea typeface="Cambria Math" pitchFamily="18" charset="0"/>
              </a:rPr>
              <a:t>r is the radius of the circle described by the charged particle q .   </a:t>
            </a:r>
          </a:p>
        </p:txBody>
      </p:sp>
      <p:sp>
        <p:nvSpPr>
          <p:cNvPr id="10" name="Rectangle 9"/>
          <p:cNvSpPr/>
          <p:nvPr/>
        </p:nvSpPr>
        <p:spPr>
          <a:xfrm>
            <a:off x="456900" y="5523888"/>
            <a:ext cx="9597531" cy="7157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1235" tIns="50618" rIns="101235" bIns="50618" rtlCol="0" anchor="ctr"/>
          <a:lstStyle/>
          <a:p>
            <a:pPr marL="506080" indent="-506080" algn="just">
              <a:buFont typeface="Wingdings" pitchFamily="2" charset="2"/>
              <a:buChar char="Ø"/>
            </a:pPr>
            <a:r>
              <a:rPr lang="en-US" sz="2598" b="1" dirty="0">
                <a:solidFill>
                  <a:schemeClr val="bg1"/>
                </a:solidFill>
                <a:latin typeface="Times New Roman" pitchFamily="18" charset="0"/>
                <a:ea typeface="Cambria Math" pitchFamily="18" charset="0"/>
              </a:rPr>
              <a:t>Larger the momentum, larger is the radius and bigger is the circle described.</a:t>
            </a:r>
          </a:p>
        </p:txBody>
      </p:sp>
      <p:pic>
        <p:nvPicPr>
          <p:cNvPr id="11" name="Picture 42" descr="C:\Documents and Settings\Administrator\Desktop\MOVING CHARGES AND MAGNETISUM\helical-motion.jpg"/>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b="3774"/>
          <a:stretch/>
        </p:blipFill>
        <p:spPr bwMode="auto">
          <a:xfrm>
            <a:off x="6091933" y="945426"/>
            <a:ext cx="5391357" cy="2251041"/>
          </a:xfrm>
          <a:prstGeom prst="rect">
            <a:avLst/>
          </a:prstGeom>
          <a:noFill/>
          <a:ln>
            <a:noFill/>
          </a:ln>
        </p:spPr>
      </p:pic>
      <p:sp>
        <p:nvSpPr>
          <p:cNvPr id="2" name="Cloud Callout 1"/>
          <p:cNvSpPr/>
          <p:nvPr/>
        </p:nvSpPr>
        <p:spPr>
          <a:xfrm>
            <a:off x="8216492" y="3327212"/>
            <a:ext cx="3133340" cy="786014"/>
          </a:xfrm>
          <a:prstGeom prst="cloudCallout">
            <a:avLst>
              <a:gd name="adj1" fmla="val 36159"/>
              <a:gd name="adj2" fmla="val -124877"/>
            </a:avLst>
          </a:prstGeom>
          <a:ln/>
        </p:spPr>
        <p:style>
          <a:lnRef idx="1">
            <a:schemeClr val="accent2"/>
          </a:lnRef>
          <a:fillRef idx="2">
            <a:schemeClr val="accent2"/>
          </a:fillRef>
          <a:effectRef idx="1">
            <a:schemeClr val="accent2"/>
          </a:effectRef>
          <a:fontRef idx="minor">
            <a:schemeClr val="dk1"/>
          </a:fontRef>
        </p:style>
        <p:txBody>
          <a:bodyPr lIns="101235" tIns="50618" rIns="101235" bIns="50618" rtlCol="0" anchor="ctr"/>
          <a:lstStyle/>
          <a:p>
            <a:pPr algn="ctr"/>
            <a:r>
              <a:rPr lang="en-US" sz="2338" b="1" dirty="0">
                <a:solidFill>
                  <a:schemeClr val="bg1"/>
                </a:solidFill>
                <a:latin typeface="Times New Roman" pitchFamily="18" charset="0"/>
                <a:ea typeface="Cambria Math" pitchFamily="18" charset="0"/>
              </a:rPr>
              <a:t>Helical motion</a:t>
            </a:r>
          </a:p>
        </p:txBody>
      </p:sp>
      <mc:AlternateContent xmlns:mc="http://schemas.openxmlformats.org/markup-compatibility/2006" xmlns:a14="http://schemas.microsoft.com/office/drawing/2010/main">
        <mc:Choice Requires="a14">
          <p:sp>
            <p:nvSpPr>
              <p:cNvPr id="12" name="Rectangle 11"/>
              <p:cNvSpPr/>
              <p:nvPr/>
            </p:nvSpPr>
            <p:spPr>
              <a:xfrm>
                <a:off x="3068811" y="1335622"/>
                <a:ext cx="3634744" cy="8680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1235" tIns="50618" rIns="101235" bIns="50618" rtlCol="0" anchor="ctr"/>
              <a:lstStyle/>
              <a:p>
                <a:r>
                  <a:rPr lang="en-US" sz="2598" b="1" dirty="0">
                    <a:solidFill>
                      <a:schemeClr val="bg1"/>
                    </a:solidFill>
                    <a:latin typeface="Times New Roman" pitchFamily="18" charset="0"/>
                    <a:ea typeface="Cambria Math" pitchFamily="18" charset="0"/>
                  </a:rPr>
                  <a:t>F = </a:t>
                </a:r>
                <a14:m>
                  <m:oMath xmlns:m="http://schemas.openxmlformats.org/officeDocument/2006/math">
                    <m:f>
                      <m:fPr>
                        <m:ctrlPr>
                          <a:rPr lang="en-US" sz="2598" b="1" i="1">
                            <a:solidFill>
                              <a:schemeClr val="bg1"/>
                            </a:solidFill>
                            <a:latin typeface="Cambria Math" panose="02040503050406030204" pitchFamily="18" charset="0"/>
                            <a:ea typeface="Cambria Math" pitchFamily="18" charset="0"/>
                          </a:rPr>
                        </m:ctrlPr>
                      </m:fPr>
                      <m:num>
                        <m:r>
                          <m:rPr>
                            <m:nor/>
                          </m:rPr>
                          <a:rPr lang="en-US" sz="2598" b="1">
                            <a:solidFill>
                              <a:schemeClr val="bg1"/>
                            </a:solidFill>
                            <a:latin typeface="Cambria Math"/>
                            <a:ea typeface="Cambria Math" pitchFamily="18" charset="0"/>
                          </a:rPr>
                          <m:t>m</m:t>
                        </m:r>
                        <m:sSup>
                          <m:sSupPr>
                            <m:ctrlPr>
                              <a:rPr lang="en-US" sz="2598" b="1" i="1">
                                <a:solidFill>
                                  <a:schemeClr val="bg1"/>
                                </a:solidFill>
                                <a:latin typeface="Cambria Math" panose="02040503050406030204" pitchFamily="18" charset="0"/>
                                <a:ea typeface="Cambria Math" pitchFamily="18" charset="0"/>
                              </a:rPr>
                            </m:ctrlPr>
                          </m:sSupPr>
                          <m:e>
                            <m:r>
                              <m:rPr>
                                <m:nor/>
                              </m:rPr>
                              <a:rPr lang="en-US" sz="2598" b="1">
                                <a:solidFill>
                                  <a:schemeClr val="bg1"/>
                                </a:solidFill>
                                <a:latin typeface="Cambria Math"/>
                                <a:ea typeface="Cambria Math" pitchFamily="18" charset="0"/>
                              </a:rPr>
                              <m:t>v</m:t>
                            </m:r>
                          </m:e>
                          <m:sup>
                            <m:r>
                              <m:rPr>
                                <m:nor/>
                              </m:rPr>
                              <a:rPr lang="en-US" sz="2598" b="1">
                                <a:solidFill>
                                  <a:schemeClr val="bg1"/>
                                </a:solidFill>
                                <a:latin typeface="Cambria Math"/>
                                <a:ea typeface="Cambria Math" pitchFamily="18" charset="0"/>
                              </a:rPr>
                              <m:t>2</m:t>
                            </m:r>
                          </m:sup>
                        </m:sSup>
                      </m:num>
                      <m:den>
                        <m:r>
                          <m:rPr>
                            <m:nor/>
                          </m:rPr>
                          <a:rPr lang="en-US" sz="2598" b="1">
                            <a:solidFill>
                              <a:schemeClr val="bg1"/>
                            </a:solidFill>
                            <a:latin typeface="Cambria Math"/>
                            <a:ea typeface="Cambria Math" pitchFamily="18" charset="0"/>
                          </a:rPr>
                          <m:t>r</m:t>
                        </m:r>
                      </m:den>
                    </m:f>
                  </m:oMath>
                </a14:m>
                <a:r>
                  <a:rPr lang="en-US" sz="2598" b="1" dirty="0">
                    <a:solidFill>
                      <a:schemeClr val="bg1"/>
                    </a:solidFill>
                    <a:latin typeface="Times New Roman" pitchFamily="18" charset="0"/>
                    <a:ea typeface="Cambria Math" pitchFamily="18" charset="0"/>
                    <a:sym typeface="Wingdings" pitchFamily="2" charset="2"/>
                  </a:rPr>
                  <a:t> (1)</a:t>
                </a:r>
                <a:endParaRPr lang="en-US" sz="2598" b="1" dirty="0">
                  <a:solidFill>
                    <a:schemeClr val="bg1"/>
                  </a:solidFill>
                  <a:latin typeface="Times New Roman" pitchFamily="18" charset="0"/>
                  <a:ea typeface="Cambria Math" pitchFamily="18" charset="0"/>
                </a:endParaRPr>
              </a:p>
            </p:txBody>
          </p:sp>
        </mc:Choice>
        <mc:Fallback xmlns="">
          <p:sp>
            <p:nvSpPr>
              <p:cNvPr id="12" name="Rectangle 11"/>
              <p:cNvSpPr>
                <a:spLocks noRot="1" noChangeAspect="1" noMove="1" noResize="1" noEditPoints="1" noAdjustHandles="1" noChangeArrowheads="1" noChangeShapeType="1" noTextEdit="1"/>
              </p:cNvSpPr>
              <p:nvPr/>
            </p:nvSpPr>
            <p:spPr>
              <a:xfrm>
                <a:off x="3068811" y="1335622"/>
                <a:ext cx="3634744" cy="868099"/>
              </a:xfrm>
              <a:prstGeom prst="rect">
                <a:avLst/>
              </a:prstGeom>
              <a:blipFill>
                <a:blip r:embed="rId4"/>
                <a:stretch>
                  <a:fillRect l="-2680" b="-4196"/>
                </a:stretch>
              </a:blipFill>
              <a:ln>
                <a:noFill/>
              </a:ln>
            </p:spPr>
            <p:txBody>
              <a:bodyPr/>
              <a:lstStyle/>
              <a:p>
                <a:r>
                  <a:rPr lang="en-IN">
                    <a:noFill/>
                  </a:rPr>
                  <a:t> </a:t>
                </a:r>
              </a:p>
            </p:txBody>
          </p:sp>
        </mc:Fallback>
      </mc:AlternateContent>
      <p:sp>
        <p:nvSpPr>
          <p:cNvPr id="13" name="Rectangle 12"/>
          <p:cNvSpPr/>
          <p:nvPr/>
        </p:nvSpPr>
        <p:spPr>
          <a:xfrm>
            <a:off x="3068810" y="2034359"/>
            <a:ext cx="3023120" cy="8680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1235" tIns="50618" rIns="101235" bIns="50618" rtlCol="0" anchor="ctr"/>
          <a:lstStyle/>
          <a:p>
            <a:r>
              <a:rPr lang="en-US" sz="2598" b="1" dirty="0">
                <a:solidFill>
                  <a:schemeClr val="bg1"/>
                </a:solidFill>
                <a:latin typeface="Times New Roman" pitchFamily="18" charset="0"/>
                <a:ea typeface="Cambria Math" pitchFamily="18" charset="0"/>
              </a:rPr>
              <a:t>F = </a:t>
            </a:r>
            <a:r>
              <a:rPr lang="en-US" sz="2598" b="1" dirty="0" err="1">
                <a:solidFill>
                  <a:schemeClr val="bg1"/>
                </a:solidFill>
                <a:latin typeface="Times New Roman" pitchFamily="18" charset="0"/>
                <a:ea typeface="Cambria Math" pitchFamily="18" charset="0"/>
              </a:rPr>
              <a:t>qvB</a:t>
            </a:r>
            <a:r>
              <a:rPr lang="en-US" sz="2598" b="1" dirty="0">
                <a:solidFill>
                  <a:schemeClr val="bg1"/>
                </a:solidFill>
                <a:latin typeface="Times New Roman" pitchFamily="18" charset="0"/>
                <a:ea typeface="Cambria Math" pitchFamily="18" charset="0"/>
              </a:rPr>
              <a:t>  </a:t>
            </a:r>
            <a:r>
              <a:rPr lang="en-US" sz="2598" b="1" dirty="0">
                <a:solidFill>
                  <a:schemeClr val="bg1"/>
                </a:solidFill>
                <a:latin typeface="Times New Roman" pitchFamily="18" charset="0"/>
                <a:ea typeface="Cambria Math" pitchFamily="18" charset="0"/>
                <a:sym typeface="Wingdings" pitchFamily="2" charset="2"/>
              </a:rPr>
              <a:t> (2)</a:t>
            </a:r>
            <a:endParaRPr lang="en-US" sz="2598" b="1" dirty="0">
              <a:solidFill>
                <a:schemeClr val="bg1"/>
              </a:solidFill>
              <a:latin typeface="Times New Roman" pitchFamily="18" charset="0"/>
              <a:ea typeface="Cambria Math" pitchFamily="18" charset="0"/>
            </a:endParaRPr>
          </a:p>
        </p:txBody>
      </p:sp>
      <mc:AlternateContent xmlns:mc="http://schemas.openxmlformats.org/markup-compatibility/2006" xmlns:a14="http://schemas.microsoft.com/office/drawing/2010/main">
        <mc:Choice Requires="a14">
          <p:sp>
            <p:nvSpPr>
              <p:cNvPr id="14" name="Rectangle 13"/>
              <p:cNvSpPr/>
              <p:nvPr/>
            </p:nvSpPr>
            <p:spPr>
              <a:xfrm>
                <a:off x="2771827" y="3519266"/>
                <a:ext cx="2969816" cy="8680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1235" tIns="50618" rIns="101235" bIns="50618" rtlCol="0" anchor="ctr"/>
              <a:lstStyle/>
              <a:p>
                <a:r>
                  <a:rPr lang="en-US" sz="2598" b="1" dirty="0">
                    <a:solidFill>
                      <a:schemeClr val="bg1"/>
                    </a:solidFill>
                    <a:latin typeface="Times New Roman" pitchFamily="18" charset="0"/>
                    <a:ea typeface="Cambria Math" pitchFamily="18" charset="0"/>
                  </a:rPr>
                  <a:t>r = </a:t>
                </a:r>
                <a14:m>
                  <m:oMath xmlns:m="http://schemas.openxmlformats.org/officeDocument/2006/math">
                    <m:f>
                      <m:fPr>
                        <m:ctrlPr>
                          <a:rPr lang="en-US" sz="2598" b="1" i="1">
                            <a:solidFill>
                              <a:schemeClr val="bg1"/>
                            </a:solidFill>
                            <a:latin typeface="Cambria Math" panose="02040503050406030204" pitchFamily="18" charset="0"/>
                            <a:ea typeface="Cambria Math" pitchFamily="18" charset="0"/>
                          </a:rPr>
                        </m:ctrlPr>
                      </m:fPr>
                      <m:num>
                        <m:r>
                          <m:rPr>
                            <m:nor/>
                          </m:rPr>
                          <a:rPr lang="en-US" sz="2598" b="1">
                            <a:solidFill>
                              <a:schemeClr val="bg1"/>
                            </a:solidFill>
                            <a:latin typeface="Cambria Math"/>
                            <a:ea typeface="Cambria Math" pitchFamily="18" charset="0"/>
                          </a:rPr>
                          <m:t>mv</m:t>
                        </m:r>
                      </m:num>
                      <m:den>
                        <m:r>
                          <m:rPr>
                            <m:nor/>
                          </m:rPr>
                          <a:rPr lang="en-US" sz="2598" b="1">
                            <a:solidFill>
                              <a:schemeClr val="bg1"/>
                            </a:solidFill>
                            <a:latin typeface="Cambria Math"/>
                            <a:ea typeface="Cambria Math" pitchFamily="18" charset="0"/>
                          </a:rPr>
                          <m:t>qB</m:t>
                        </m:r>
                      </m:den>
                    </m:f>
                  </m:oMath>
                </a14:m>
                <a:r>
                  <a:rPr lang="en-US" sz="2598" b="1" dirty="0">
                    <a:solidFill>
                      <a:schemeClr val="bg1"/>
                    </a:solidFill>
                    <a:latin typeface="Times New Roman" pitchFamily="18" charset="0"/>
                    <a:ea typeface="Cambria Math" pitchFamily="18" charset="0"/>
                  </a:rPr>
                  <a:t> = </a:t>
                </a:r>
                <a14:m>
                  <m:oMath xmlns:m="http://schemas.openxmlformats.org/officeDocument/2006/math">
                    <m:f>
                      <m:fPr>
                        <m:ctrlPr>
                          <a:rPr lang="en-US" sz="2598" b="1" i="1">
                            <a:solidFill>
                              <a:schemeClr val="bg1"/>
                            </a:solidFill>
                            <a:latin typeface="Cambria Math" panose="02040503050406030204" pitchFamily="18" charset="0"/>
                            <a:ea typeface="Cambria Math" pitchFamily="18" charset="0"/>
                          </a:rPr>
                        </m:ctrlPr>
                      </m:fPr>
                      <m:num>
                        <m:r>
                          <m:rPr>
                            <m:nor/>
                          </m:rPr>
                          <a:rPr lang="en-US" sz="2598" b="1">
                            <a:solidFill>
                              <a:schemeClr val="bg1"/>
                            </a:solidFill>
                            <a:latin typeface="Cambria Math"/>
                            <a:ea typeface="Cambria Math" pitchFamily="18" charset="0"/>
                          </a:rPr>
                          <m:t>p</m:t>
                        </m:r>
                      </m:num>
                      <m:den>
                        <m:r>
                          <m:rPr>
                            <m:nor/>
                          </m:rPr>
                          <a:rPr lang="en-US" sz="2598" b="1">
                            <a:solidFill>
                              <a:schemeClr val="bg1"/>
                            </a:solidFill>
                            <a:latin typeface="Cambria Math"/>
                            <a:ea typeface="Cambria Math" pitchFamily="18" charset="0"/>
                          </a:rPr>
                          <m:t>qB</m:t>
                        </m:r>
                      </m:den>
                    </m:f>
                  </m:oMath>
                </a14:m>
                <a:r>
                  <a:rPr lang="en-US" sz="2598" b="1" dirty="0">
                    <a:solidFill>
                      <a:schemeClr val="bg1"/>
                    </a:solidFill>
                    <a:latin typeface="Times New Roman" pitchFamily="18" charset="0"/>
                    <a:ea typeface="Cambria Math" pitchFamily="18" charset="0"/>
                    <a:sym typeface="Wingdings" pitchFamily="2" charset="2"/>
                  </a:rPr>
                  <a:t> (3)</a:t>
                </a:r>
                <a:endParaRPr lang="en-US" sz="2598" b="1" dirty="0">
                  <a:solidFill>
                    <a:schemeClr val="bg1"/>
                  </a:solidFill>
                  <a:latin typeface="Times New Roman" pitchFamily="18" charset="0"/>
                  <a:ea typeface="Cambria Math" pitchFamily="18" charset="0"/>
                </a:endParaRPr>
              </a:p>
            </p:txBody>
          </p:sp>
        </mc:Choice>
        <mc:Fallback xmlns="">
          <p:sp>
            <p:nvSpPr>
              <p:cNvPr id="14" name="Rectangle 13"/>
              <p:cNvSpPr>
                <a:spLocks noRot="1" noChangeAspect="1" noMove="1" noResize="1" noEditPoints="1" noAdjustHandles="1" noChangeArrowheads="1" noChangeShapeType="1" noTextEdit="1"/>
              </p:cNvSpPr>
              <p:nvPr/>
            </p:nvSpPr>
            <p:spPr>
              <a:xfrm>
                <a:off x="2771827" y="3519266"/>
                <a:ext cx="2969816" cy="868099"/>
              </a:xfrm>
              <a:prstGeom prst="rect">
                <a:avLst/>
              </a:prstGeom>
              <a:blipFill>
                <a:blip r:embed="rId5"/>
                <a:stretch>
                  <a:fillRect l="-3491"/>
                </a:stretch>
              </a:blipFill>
              <a:ln>
                <a:noFill/>
              </a:ln>
            </p:spPr>
            <p:txBody>
              <a:bodyPr/>
              <a:lstStyle/>
              <a:p>
                <a:r>
                  <a:rPr lang="en-IN">
                    <a:noFill/>
                  </a:rPr>
                  <a:t> </a:t>
                </a:r>
              </a:p>
            </p:txBody>
          </p:sp>
        </mc:Fallback>
      </mc:AlternateContent>
      <p:sp>
        <p:nvSpPr>
          <p:cNvPr id="3" name="Rectangle 2"/>
          <p:cNvSpPr/>
          <p:nvPr/>
        </p:nvSpPr>
        <p:spPr>
          <a:xfrm>
            <a:off x="791950" y="2900474"/>
            <a:ext cx="3662773" cy="492122"/>
          </a:xfrm>
          <a:prstGeom prst="rect">
            <a:avLst/>
          </a:prstGeom>
        </p:spPr>
        <p:txBody>
          <a:bodyPr wrap="square">
            <a:spAutoFit/>
          </a:bodyPr>
          <a:lstStyle/>
          <a:p>
            <a:r>
              <a:rPr lang="en-US" sz="2598" b="1" dirty="0">
                <a:solidFill>
                  <a:schemeClr val="bg1"/>
                </a:solidFill>
                <a:latin typeface="Times New Roman" pitchFamily="18" charset="0"/>
                <a:ea typeface="Cambria Math" pitchFamily="18" charset="0"/>
              </a:rPr>
              <a:t>From equation 1 and 2</a:t>
            </a:r>
            <a:endParaRPr lang="en-IN" sz="2338" dirty="0">
              <a:solidFill>
                <a:schemeClr val="bg1"/>
              </a:solidFill>
            </a:endParaRPr>
          </a:p>
        </p:txBody>
      </p:sp>
    </p:spTree>
    <p:extLst>
      <p:ext uri="{BB962C8B-B14F-4D97-AF65-F5344CB8AC3E}">
        <p14:creationId xmlns:p14="http://schemas.microsoft.com/office/powerpoint/2010/main" val="950958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left)">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iterate type="lt">
                                    <p:tmPct val="10000"/>
                                  </p:iterate>
                                  <p:childTnLst>
                                    <p:set>
                                      <p:cBhvr>
                                        <p:cTn id="11" dur="1" fill="hold">
                                          <p:stCondLst>
                                            <p:cond delay="0"/>
                                          </p:stCondLst>
                                        </p:cTn>
                                        <p:tgtEl>
                                          <p:spTgt spid="12"/>
                                        </p:tgtEl>
                                        <p:attrNameLst>
                                          <p:attrName>style.visibility</p:attrName>
                                        </p:attrNameLst>
                                      </p:cBhvr>
                                      <p:to>
                                        <p:strVal val="visible"/>
                                      </p:to>
                                    </p:set>
                                    <p:animEffect transition="in" filter="wipe(left)">
                                      <p:cBhvr>
                                        <p:cTn id="12" dur="20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iterate type="lt">
                                    <p:tmPct val="10000"/>
                                  </p:iterate>
                                  <p:childTnLst>
                                    <p:set>
                                      <p:cBhvr>
                                        <p:cTn id="16" dur="1" fill="hold">
                                          <p:stCondLst>
                                            <p:cond delay="0"/>
                                          </p:stCondLst>
                                        </p:cTn>
                                        <p:tgtEl>
                                          <p:spTgt spid="13"/>
                                        </p:tgtEl>
                                        <p:attrNameLst>
                                          <p:attrName>style.visibility</p:attrName>
                                        </p:attrNameLst>
                                      </p:cBhvr>
                                      <p:to>
                                        <p:strVal val="visible"/>
                                      </p:to>
                                    </p:set>
                                    <p:animEffect transition="in" filter="wipe(left)">
                                      <p:cBhvr>
                                        <p:cTn id="17" dur="20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iterate type="lt">
                                    <p:tmPct val="10000"/>
                                  </p:iterate>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iterate type="lt">
                                    <p:tmPct val="10000"/>
                                  </p:iterate>
                                  <p:childTnLst>
                                    <p:set>
                                      <p:cBhvr>
                                        <p:cTn id="26" dur="1" fill="hold">
                                          <p:stCondLst>
                                            <p:cond delay="0"/>
                                          </p:stCondLst>
                                        </p:cTn>
                                        <p:tgtEl>
                                          <p:spTgt spid="14"/>
                                        </p:tgtEl>
                                        <p:attrNameLst>
                                          <p:attrName>style.visibility</p:attrName>
                                        </p:attrNameLst>
                                      </p:cBhvr>
                                      <p:to>
                                        <p:strVal val="visible"/>
                                      </p:to>
                                    </p:set>
                                    <p:animEffect transition="in" filter="wipe(left)">
                                      <p:cBhvr>
                                        <p:cTn id="27" dur="20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iterate type="lt">
                                    <p:tmPct val="10000"/>
                                  </p:iterate>
                                  <p:childTnLst>
                                    <p:set>
                                      <p:cBhvr>
                                        <p:cTn id="31" dur="1" fill="hold">
                                          <p:stCondLst>
                                            <p:cond delay="0"/>
                                          </p:stCondLst>
                                        </p:cTn>
                                        <p:tgtEl>
                                          <p:spTgt spid="9"/>
                                        </p:tgtEl>
                                        <p:attrNameLst>
                                          <p:attrName>style.visibility</p:attrName>
                                        </p:attrNameLst>
                                      </p:cBhvr>
                                      <p:to>
                                        <p:strVal val="visible"/>
                                      </p:to>
                                    </p:set>
                                    <p:animEffect transition="in" filter="wipe(left)">
                                      <p:cBhvr>
                                        <p:cTn id="32" dur="20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iterate type="lt">
                                    <p:tmPct val="10000"/>
                                  </p:iterate>
                                  <p:childTnLst>
                                    <p:set>
                                      <p:cBhvr>
                                        <p:cTn id="36" dur="1" fill="hold">
                                          <p:stCondLst>
                                            <p:cond delay="0"/>
                                          </p:stCondLst>
                                        </p:cTn>
                                        <p:tgtEl>
                                          <p:spTgt spid="10"/>
                                        </p:tgtEl>
                                        <p:attrNameLst>
                                          <p:attrName>style.visibility</p:attrName>
                                        </p:attrNameLst>
                                      </p:cBhvr>
                                      <p:to>
                                        <p:strVal val="visible"/>
                                      </p:to>
                                    </p:set>
                                    <p:animEffect transition="in" filter="wipe(left)">
                                      <p:cBhvr>
                                        <p:cTn id="37" dur="20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4" presetClass="entr" presetSubtype="16" fill="hold"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box(in)">
                                      <p:cBhvr>
                                        <p:cTn id="42" dur="20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iterate type="lt">
                                    <p:tmPct val="10000"/>
                                  </p:iterate>
                                  <p:childTnLst>
                                    <p:set>
                                      <p:cBhvr>
                                        <p:cTn id="46" dur="1" fill="hold">
                                          <p:stCondLst>
                                            <p:cond delay="0"/>
                                          </p:stCondLst>
                                        </p:cTn>
                                        <p:tgtEl>
                                          <p:spTgt spid="2"/>
                                        </p:tgtEl>
                                        <p:attrNameLst>
                                          <p:attrName>style.visibility</p:attrName>
                                        </p:attrNameLst>
                                      </p:cBhvr>
                                      <p:to>
                                        <p:strVal val="visible"/>
                                      </p:to>
                                    </p:set>
                                    <p:animEffect transition="in" filter="wipe(left)">
                                      <p:cBhvr>
                                        <p:cTn id="4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p:bldP spid="10" grpId="0"/>
      <p:bldP spid="2" grpId="0" animBg="1"/>
      <p:bldP spid="12" grpId="0"/>
      <p:bldP spid="13" grpId="0"/>
      <p:bldP spid="14" grpId="0"/>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36B3A52-B3D4-63B1-71FE-413FDEB1B4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1926854" cy="6840538"/>
          </a:xfrm>
          <a:prstGeom prst="rect">
            <a:avLst/>
          </a:prstGeom>
        </p:spPr>
      </p:pic>
      <p:sp>
        <p:nvSpPr>
          <p:cNvPr id="4" name="Rectangle 3"/>
          <p:cNvSpPr/>
          <p:nvPr/>
        </p:nvSpPr>
        <p:spPr>
          <a:xfrm>
            <a:off x="502587" y="953671"/>
            <a:ext cx="8505853" cy="4454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1235" tIns="50618" rIns="101235" bIns="50618" rtlCol="0" anchor="ctr"/>
          <a:lstStyle/>
          <a:p>
            <a:pPr marL="506080" indent="-506080">
              <a:buFont typeface="Wingdings" pitchFamily="2" charset="2"/>
              <a:buChar char="Ø"/>
            </a:pPr>
            <a:r>
              <a:rPr lang="en-US" sz="2598" b="1" dirty="0">
                <a:solidFill>
                  <a:schemeClr val="bg1"/>
                </a:solidFill>
                <a:latin typeface="Times New Roman" pitchFamily="18" charset="0"/>
                <a:ea typeface="Cambria Math" panose="02040503050406030204" pitchFamily="18" charset="0"/>
              </a:rPr>
              <a:t>For frequency </a:t>
            </a:r>
            <a:r>
              <a:rPr lang="en-US" sz="2598" b="1" dirty="0">
                <a:solidFill>
                  <a:schemeClr val="bg1"/>
                </a:solidFill>
                <a:latin typeface="Times New Roman" pitchFamily="18" charset="0"/>
                <a:ea typeface="Cambria Math" pitchFamily="18" charset="0"/>
                <a:sym typeface="Symbol"/>
              </a:rPr>
              <a:t> </a:t>
            </a:r>
            <a:r>
              <a:rPr lang="en-US" sz="2598" b="1" dirty="0">
                <a:solidFill>
                  <a:schemeClr val="bg1"/>
                </a:solidFill>
                <a:latin typeface="Times New Roman" pitchFamily="18" charset="0"/>
                <a:ea typeface="Cambria Math" panose="02040503050406030204" pitchFamily="18" charset="0"/>
              </a:rPr>
              <a:t>of rotation, v = </a:t>
            </a:r>
            <a:r>
              <a:rPr lang="en-US" sz="2598" b="1" dirty="0">
                <a:solidFill>
                  <a:schemeClr val="bg1"/>
                </a:solidFill>
                <a:latin typeface="Times New Roman" pitchFamily="18" charset="0"/>
                <a:ea typeface="Cambria Math" panose="02040503050406030204" pitchFamily="18" charset="0"/>
                <a:sym typeface="Symbol"/>
              </a:rPr>
              <a:t> r </a:t>
            </a:r>
            <a:r>
              <a:rPr lang="en-US" sz="2598" b="1" dirty="0">
                <a:solidFill>
                  <a:schemeClr val="bg1"/>
                </a:solidFill>
                <a:latin typeface="Times New Roman" pitchFamily="18" charset="0"/>
                <a:ea typeface="Cambria Math" panose="02040503050406030204" pitchFamily="18" charset="0"/>
              </a:rPr>
              <a:t>   </a:t>
            </a:r>
          </a:p>
        </p:txBody>
      </p:sp>
      <mc:AlternateContent xmlns:mc="http://schemas.openxmlformats.org/markup-compatibility/2006" xmlns:a14="http://schemas.microsoft.com/office/drawing/2010/main">
        <mc:Choice Requires="a14">
          <p:sp>
            <p:nvSpPr>
              <p:cNvPr id="15" name="Rectangle 14"/>
              <p:cNvSpPr/>
              <p:nvPr/>
            </p:nvSpPr>
            <p:spPr>
              <a:xfrm>
                <a:off x="503986" y="5440483"/>
                <a:ext cx="5237658" cy="850609"/>
              </a:xfrm>
              <a:prstGeom prst="rect">
                <a:avLst/>
              </a:prstGeom>
              <a:ln/>
            </p:spPr>
            <p:style>
              <a:lnRef idx="1">
                <a:schemeClr val="accent6"/>
              </a:lnRef>
              <a:fillRef idx="2">
                <a:schemeClr val="accent6"/>
              </a:fillRef>
              <a:effectRef idx="1">
                <a:schemeClr val="accent6"/>
              </a:effectRef>
              <a:fontRef idx="minor">
                <a:schemeClr val="dk1"/>
              </a:fontRef>
            </p:style>
            <p:txBody>
              <a:bodyPr lIns="101235" tIns="50618" rIns="101235" bIns="50618" rtlCol="0" anchor="ctr"/>
              <a:lstStyle/>
              <a:p>
                <a:r>
                  <a:rPr lang="en-US" sz="2598" b="1" dirty="0">
                    <a:solidFill>
                      <a:schemeClr val="tx1"/>
                    </a:solidFill>
                    <a:latin typeface="Times New Roman" pitchFamily="18" charset="0"/>
                    <a:ea typeface="Cambria Math" panose="02040503050406030204" pitchFamily="18" charset="0"/>
                  </a:rPr>
                  <a:t>Time for one revolution, T= </a:t>
                </a:r>
                <a14:m>
                  <m:oMath xmlns:m="http://schemas.openxmlformats.org/officeDocument/2006/math">
                    <m:f>
                      <m:fPr>
                        <m:ctrlPr>
                          <a:rPr lang="en-US" sz="2598" b="1" i="1">
                            <a:solidFill>
                              <a:schemeClr val="tx1"/>
                            </a:solidFill>
                            <a:latin typeface="Cambria Math" panose="02040503050406030204" pitchFamily="18" charset="0"/>
                            <a:ea typeface="Cambria Math" panose="02040503050406030204" pitchFamily="18" charset="0"/>
                          </a:rPr>
                        </m:ctrlPr>
                      </m:fPr>
                      <m:num>
                        <m:r>
                          <m:rPr>
                            <m:nor/>
                          </m:rPr>
                          <a:rPr lang="en-US" sz="2598" b="1">
                            <a:solidFill>
                              <a:schemeClr val="tx1"/>
                            </a:solidFill>
                            <a:latin typeface="Cambria Math"/>
                            <a:ea typeface="Cambria Math" panose="02040503050406030204" pitchFamily="18" charset="0"/>
                          </a:rPr>
                          <m:t>2</m:t>
                        </m:r>
                        <m:r>
                          <m:rPr>
                            <m:nor/>
                          </m:rPr>
                          <a:rPr lang="el-GR" sz="2598" b="1">
                            <a:solidFill>
                              <a:schemeClr val="tx1"/>
                            </a:solidFill>
                            <a:latin typeface="Cambria Math"/>
                            <a:ea typeface="Cambria Math" panose="02040503050406030204" pitchFamily="18" charset="0"/>
                          </a:rPr>
                          <m:t>π</m:t>
                        </m:r>
                      </m:num>
                      <m:den>
                        <m:r>
                          <m:rPr>
                            <m:nor/>
                          </m:rPr>
                          <a:rPr lang="en-US" sz="2598" b="1">
                            <a:solidFill>
                              <a:schemeClr val="tx1"/>
                            </a:solidFill>
                            <a:latin typeface="Cambria Math"/>
                            <a:ea typeface="Cambria Math" panose="02040503050406030204" pitchFamily="18" charset="0"/>
                            <a:sym typeface="Symbol"/>
                          </a:rPr>
                          <m:t></m:t>
                        </m:r>
                      </m:den>
                    </m:f>
                  </m:oMath>
                </a14:m>
                <a:r>
                  <a:rPr lang="en-US" sz="2598" b="1" dirty="0">
                    <a:solidFill>
                      <a:schemeClr val="tx1"/>
                    </a:solidFill>
                    <a:latin typeface="Times New Roman" pitchFamily="18" charset="0"/>
                    <a:ea typeface="Cambria Math" panose="02040503050406030204" pitchFamily="18" charset="0"/>
                  </a:rPr>
                  <a:t> = </a:t>
                </a:r>
                <a14:m>
                  <m:oMath xmlns:m="http://schemas.openxmlformats.org/officeDocument/2006/math">
                    <m:f>
                      <m:fPr>
                        <m:ctrlPr>
                          <a:rPr lang="en-US" sz="2598" b="1" i="1">
                            <a:solidFill>
                              <a:schemeClr val="tx1"/>
                            </a:solidFill>
                            <a:latin typeface="Cambria Math" panose="02040503050406030204" pitchFamily="18" charset="0"/>
                            <a:ea typeface="Cambria Math" panose="02040503050406030204" pitchFamily="18" charset="0"/>
                          </a:rPr>
                        </m:ctrlPr>
                      </m:fPr>
                      <m:num>
                        <m:r>
                          <m:rPr>
                            <m:nor/>
                          </m:rPr>
                          <a:rPr lang="en-US" sz="2598" b="1">
                            <a:solidFill>
                              <a:schemeClr val="tx1"/>
                            </a:solidFill>
                            <a:latin typeface="Cambria Math"/>
                            <a:ea typeface="Cambria Math" panose="02040503050406030204" pitchFamily="18" charset="0"/>
                          </a:rPr>
                          <m:t>1</m:t>
                        </m:r>
                      </m:num>
                      <m:den>
                        <m:r>
                          <m:rPr>
                            <m:nor/>
                          </m:rPr>
                          <a:rPr lang="en-US" sz="2598" b="1">
                            <a:solidFill>
                              <a:schemeClr val="tx1"/>
                            </a:solidFill>
                            <a:latin typeface="Cambria Math"/>
                            <a:ea typeface="Cambria Math" panose="02040503050406030204" pitchFamily="18" charset="0"/>
                            <a:sym typeface="Symbol"/>
                          </a:rPr>
                          <m:t></m:t>
                        </m:r>
                      </m:den>
                    </m:f>
                  </m:oMath>
                </a14:m>
                <a:endParaRPr lang="en-US" sz="2598" b="1" dirty="0">
                  <a:solidFill>
                    <a:schemeClr val="tx1"/>
                  </a:solidFill>
                  <a:latin typeface="Times New Roman" pitchFamily="18" charset="0"/>
                  <a:ea typeface="Cambria Math" panose="02040503050406030204" pitchFamily="18" charset="0"/>
                </a:endParaRPr>
              </a:p>
            </p:txBody>
          </p:sp>
        </mc:Choice>
        <mc:Fallback xmlns="">
          <p:sp>
            <p:nvSpPr>
              <p:cNvPr id="15" name="Rectangle 14"/>
              <p:cNvSpPr>
                <a:spLocks noRot="1" noChangeAspect="1" noMove="1" noResize="1" noEditPoints="1" noAdjustHandles="1" noChangeArrowheads="1" noChangeShapeType="1" noTextEdit="1"/>
              </p:cNvSpPr>
              <p:nvPr/>
            </p:nvSpPr>
            <p:spPr>
              <a:xfrm>
                <a:off x="503986" y="5440483"/>
                <a:ext cx="5237658" cy="850609"/>
              </a:xfrm>
              <a:prstGeom prst="rect">
                <a:avLst/>
              </a:prstGeom>
              <a:blipFill>
                <a:blip r:embed="rId4"/>
                <a:stretch>
                  <a:fillRect/>
                </a:stretch>
              </a:blipFill>
              <a:ln/>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8" name="Rectangle 7"/>
              <p:cNvSpPr/>
              <p:nvPr/>
            </p:nvSpPr>
            <p:spPr>
              <a:xfrm>
                <a:off x="2496132" y="3151994"/>
                <a:ext cx="3279375" cy="9549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1235" tIns="50618" rIns="101235" bIns="50618" rtlCol="0" anchor="ctr"/>
              <a:lstStyle/>
              <a:p>
                <a:pPr/>
                <a14:m>
                  <m:oMathPara xmlns:m="http://schemas.openxmlformats.org/officeDocument/2006/math">
                    <m:oMathParaPr>
                      <m:jc m:val="centerGroup"/>
                    </m:oMathParaPr>
                    <m:oMath xmlns:m="http://schemas.openxmlformats.org/officeDocument/2006/math">
                      <m:r>
                        <m:rPr>
                          <m:nor/>
                        </m:rPr>
                        <a:rPr lang="en-US" sz="2598" b="1" dirty="0" smtClean="0">
                          <a:solidFill>
                            <a:schemeClr val="bg1"/>
                          </a:solidFill>
                          <a:latin typeface="Times New Roman" pitchFamily="18" charset="0"/>
                          <a:ea typeface="Cambria Math" panose="02040503050406030204" pitchFamily="18" charset="0"/>
                          <a:sym typeface="Symbol"/>
                        </a:rPr>
                        <m:t>2</m:t>
                      </m:r>
                      <m:r>
                        <m:rPr>
                          <m:nor/>
                        </m:rPr>
                        <a:rPr lang="el-GR" sz="2598" b="1" dirty="0" smtClean="0">
                          <a:solidFill>
                            <a:schemeClr val="bg1"/>
                          </a:solidFill>
                          <a:latin typeface="Times New Roman" pitchFamily="18" charset="0"/>
                          <a:ea typeface="Cambria Math" panose="02040503050406030204" pitchFamily="18" charset="0"/>
                          <a:sym typeface="Symbol"/>
                        </a:rPr>
                        <m:t>π</m:t>
                      </m:r>
                      <m:r>
                        <m:rPr>
                          <m:nor/>
                        </m:rPr>
                        <a:rPr lang="en-US" sz="2598" b="1" smtClean="0">
                          <a:solidFill>
                            <a:schemeClr val="bg1"/>
                          </a:solidFill>
                          <a:latin typeface="Cambria Math"/>
                          <a:ea typeface="Cambria Math" panose="02040503050406030204" pitchFamily="18" charset="0"/>
                          <a:sym typeface="Symbol"/>
                        </a:rPr>
                        <m:t>= </m:t>
                      </m:r>
                      <m:f>
                        <m:fPr>
                          <m:ctrlPr>
                            <a:rPr lang="en-US" sz="2598" b="1" i="1">
                              <a:solidFill>
                                <a:schemeClr val="bg1"/>
                              </a:solidFill>
                              <a:latin typeface="Cambria Math" panose="02040503050406030204" pitchFamily="18" charset="0"/>
                              <a:ea typeface="Cambria Math" panose="02040503050406030204" pitchFamily="18" charset="0"/>
                              <a:sym typeface="Symbol"/>
                            </a:rPr>
                          </m:ctrlPr>
                        </m:fPr>
                        <m:num>
                          <m:r>
                            <m:rPr>
                              <m:nor/>
                            </m:rPr>
                            <a:rPr lang="en-US" sz="2598" b="1">
                              <a:solidFill>
                                <a:schemeClr val="bg1"/>
                              </a:solidFill>
                              <a:latin typeface="Cambria Math"/>
                              <a:ea typeface="Cambria Math" panose="02040503050406030204" pitchFamily="18" charset="0"/>
                              <a:sym typeface="Symbol"/>
                            </a:rPr>
                            <m:t>Bq</m:t>
                          </m:r>
                        </m:num>
                        <m:den>
                          <m:r>
                            <m:rPr>
                              <m:nor/>
                            </m:rPr>
                            <a:rPr lang="en-US" sz="2598" b="1">
                              <a:solidFill>
                                <a:schemeClr val="bg1"/>
                              </a:solidFill>
                              <a:latin typeface="Cambria Math"/>
                              <a:ea typeface="Cambria Math" panose="02040503050406030204" pitchFamily="18" charset="0"/>
                              <a:sym typeface="Symbol"/>
                            </a:rPr>
                            <m:t>m</m:t>
                          </m:r>
                        </m:den>
                      </m:f>
                    </m:oMath>
                  </m:oMathPara>
                </a14:m>
                <a:endParaRPr lang="en-US" sz="2598" b="1" dirty="0">
                  <a:solidFill>
                    <a:schemeClr val="bg1"/>
                  </a:solidFill>
                  <a:latin typeface="Times New Roman" pitchFamily="18" charset="0"/>
                  <a:ea typeface="Cambria Math" panose="02040503050406030204" pitchFamily="18" charset="0"/>
                </a:endParaRPr>
              </a:p>
            </p:txBody>
          </p:sp>
        </mc:Choice>
        <mc:Fallback xmlns="">
          <p:sp>
            <p:nvSpPr>
              <p:cNvPr id="8" name="Rectangle 7"/>
              <p:cNvSpPr>
                <a:spLocks noRot="1" noChangeAspect="1" noMove="1" noResize="1" noEditPoints="1" noAdjustHandles="1" noChangeArrowheads="1" noChangeShapeType="1" noTextEdit="1"/>
              </p:cNvSpPr>
              <p:nvPr/>
            </p:nvSpPr>
            <p:spPr>
              <a:xfrm>
                <a:off x="2496132" y="3151994"/>
                <a:ext cx="3279375" cy="954910"/>
              </a:xfrm>
              <a:prstGeom prst="rect">
                <a:avLst/>
              </a:prstGeom>
              <a:blipFill>
                <a:blip r:embed="rId5"/>
                <a:stretch>
                  <a:fillRect/>
                </a:stretch>
              </a:blipFill>
              <a:ln>
                <a:noFill/>
              </a:ln>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9" name="Rectangle 8"/>
              <p:cNvSpPr/>
              <p:nvPr/>
            </p:nvSpPr>
            <p:spPr>
              <a:xfrm>
                <a:off x="2660257" y="4113229"/>
                <a:ext cx="3279375" cy="9549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1235" tIns="50618" rIns="101235" bIns="50618" rtlCol="0" anchor="ctr"/>
              <a:lstStyle/>
              <a:p>
                <a:pPr/>
                <a14:m>
                  <m:oMathPara xmlns:m="http://schemas.openxmlformats.org/officeDocument/2006/math">
                    <m:oMathParaPr>
                      <m:jc m:val="centerGroup"/>
                    </m:oMathParaPr>
                    <m:oMath xmlns:m="http://schemas.openxmlformats.org/officeDocument/2006/math">
                      <m:r>
                        <m:rPr>
                          <m:nor/>
                        </m:rPr>
                        <a:rPr lang="en-US" sz="2598" b="1" smtClean="0">
                          <a:solidFill>
                            <a:schemeClr val="bg1"/>
                          </a:solidFill>
                          <a:latin typeface="Cambria Math"/>
                          <a:ea typeface="Cambria Math" panose="02040503050406030204" pitchFamily="18" charset="0"/>
                          <a:sym typeface="Symbol"/>
                        </a:rPr>
                        <m:t>= </m:t>
                      </m:r>
                      <m:f>
                        <m:fPr>
                          <m:ctrlPr>
                            <a:rPr lang="en-US" sz="2598" b="1" i="1">
                              <a:solidFill>
                                <a:schemeClr val="bg1"/>
                              </a:solidFill>
                              <a:latin typeface="Cambria Math" panose="02040503050406030204" pitchFamily="18" charset="0"/>
                              <a:ea typeface="Cambria Math" panose="02040503050406030204" pitchFamily="18" charset="0"/>
                              <a:sym typeface="Symbol"/>
                            </a:rPr>
                          </m:ctrlPr>
                        </m:fPr>
                        <m:num>
                          <m:r>
                            <m:rPr>
                              <m:nor/>
                            </m:rPr>
                            <a:rPr lang="en-US" sz="2598" b="1">
                              <a:solidFill>
                                <a:schemeClr val="bg1"/>
                              </a:solidFill>
                              <a:latin typeface="Cambria Math"/>
                              <a:ea typeface="Cambria Math" panose="02040503050406030204" pitchFamily="18" charset="0"/>
                              <a:sym typeface="Symbol"/>
                            </a:rPr>
                            <m:t>qB</m:t>
                          </m:r>
                        </m:num>
                        <m:den>
                          <m:r>
                            <m:rPr>
                              <m:nor/>
                            </m:rPr>
                            <a:rPr lang="en-US" sz="2598" b="1" dirty="0">
                              <a:solidFill>
                                <a:schemeClr val="bg1"/>
                              </a:solidFill>
                              <a:latin typeface="Times New Roman" pitchFamily="18" charset="0"/>
                              <a:ea typeface="Cambria Math" panose="02040503050406030204" pitchFamily="18" charset="0"/>
                              <a:sym typeface="Symbol"/>
                            </a:rPr>
                            <m:t> 2</m:t>
                          </m:r>
                          <m:r>
                            <m:rPr>
                              <m:nor/>
                            </m:rPr>
                            <a:rPr lang="el-GR" sz="2598" b="1" dirty="0">
                              <a:solidFill>
                                <a:schemeClr val="bg1"/>
                              </a:solidFill>
                              <a:latin typeface="Times New Roman" pitchFamily="18" charset="0"/>
                              <a:ea typeface="Cambria Math" panose="02040503050406030204" pitchFamily="18" charset="0"/>
                              <a:sym typeface="Symbol"/>
                            </a:rPr>
                            <m:t>π</m:t>
                          </m:r>
                          <m:r>
                            <m:rPr>
                              <m:nor/>
                            </m:rPr>
                            <a:rPr lang="en-US" sz="2598" b="1">
                              <a:solidFill>
                                <a:schemeClr val="bg1"/>
                              </a:solidFill>
                              <a:latin typeface="Cambria Math"/>
                              <a:ea typeface="Cambria Math" panose="02040503050406030204" pitchFamily="18" charset="0"/>
                              <a:sym typeface="Symbol"/>
                            </a:rPr>
                            <m:t>m</m:t>
                          </m:r>
                        </m:den>
                      </m:f>
                    </m:oMath>
                  </m:oMathPara>
                </a14:m>
                <a:endParaRPr lang="en-US" sz="2598" b="1" dirty="0">
                  <a:solidFill>
                    <a:schemeClr val="bg1"/>
                  </a:solidFill>
                  <a:latin typeface="Times New Roman" pitchFamily="18" charset="0"/>
                  <a:ea typeface="Cambria Math" panose="02040503050406030204" pitchFamily="18" charset="0"/>
                </a:endParaRPr>
              </a:p>
            </p:txBody>
          </p:sp>
        </mc:Choice>
        <mc:Fallback xmlns="">
          <p:sp>
            <p:nvSpPr>
              <p:cNvPr id="9" name="Rectangle 8"/>
              <p:cNvSpPr>
                <a:spLocks noRot="1" noChangeAspect="1" noMove="1" noResize="1" noEditPoints="1" noAdjustHandles="1" noChangeArrowheads="1" noChangeShapeType="1" noTextEdit="1"/>
              </p:cNvSpPr>
              <p:nvPr/>
            </p:nvSpPr>
            <p:spPr>
              <a:xfrm>
                <a:off x="2660257" y="4113229"/>
                <a:ext cx="3279375" cy="954910"/>
              </a:xfrm>
              <a:prstGeom prst="rect">
                <a:avLst/>
              </a:prstGeom>
              <a:blipFill>
                <a:blip r:embed="rId6"/>
                <a:stretch>
                  <a:fillRect/>
                </a:stretch>
              </a:blipFill>
              <a:ln>
                <a:noFill/>
              </a:ln>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10" name="Rectangle 9"/>
              <p:cNvSpPr/>
              <p:nvPr/>
            </p:nvSpPr>
            <p:spPr>
              <a:xfrm>
                <a:off x="593963" y="1376427"/>
                <a:ext cx="4553717" cy="9549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1235" tIns="50618" rIns="101235" bIns="50618" rtlCol="0" anchor="ctr"/>
              <a:lstStyle/>
              <a:p>
                <a14:m>
                  <m:oMath xmlns:m="http://schemas.openxmlformats.org/officeDocument/2006/math">
                    <m:f>
                      <m:fPr>
                        <m:ctrlPr>
                          <a:rPr lang="en-US" sz="2598" b="1" i="1" smtClean="0">
                            <a:solidFill>
                              <a:schemeClr val="bg1"/>
                            </a:solidFill>
                            <a:latin typeface="Cambria Math" panose="02040503050406030204" pitchFamily="18" charset="0"/>
                            <a:ea typeface="Cambria Math" panose="02040503050406030204" pitchFamily="18" charset="0"/>
                          </a:rPr>
                        </m:ctrlPr>
                      </m:fPr>
                      <m:num>
                        <m:r>
                          <m:rPr>
                            <m:nor/>
                          </m:rPr>
                          <a:rPr lang="en-US" sz="2598" b="1">
                            <a:solidFill>
                              <a:schemeClr val="bg1"/>
                            </a:solidFill>
                            <a:latin typeface="Cambria Math"/>
                            <a:ea typeface="Cambria Math" panose="02040503050406030204" pitchFamily="18" charset="0"/>
                          </a:rPr>
                          <m:t>v</m:t>
                        </m:r>
                      </m:num>
                      <m:den>
                        <m:r>
                          <m:rPr>
                            <m:nor/>
                          </m:rPr>
                          <a:rPr lang="en-US" sz="2598" b="1">
                            <a:solidFill>
                              <a:schemeClr val="bg1"/>
                            </a:solidFill>
                            <a:latin typeface="Cambria Math"/>
                            <a:ea typeface="Cambria Math" panose="02040503050406030204" pitchFamily="18" charset="0"/>
                          </a:rPr>
                          <m:t>r</m:t>
                        </m:r>
                      </m:den>
                    </m:f>
                    <m:r>
                      <m:rPr>
                        <m:nor/>
                      </m:rPr>
                      <a:rPr lang="en-US" sz="2598" b="1">
                        <a:solidFill>
                          <a:schemeClr val="bg1"/>
                        </a:solidFill>
                        <a:latin typeface="Cambria Math"/>
                        <a:ea typeface="Cambria Math" panose="02040503050406030204" pitchFamily="18" charset="0"/>
                      </a:rPr>
                      <m:t>= </m:t>
                    </m:r>
                    <m:r>
                      <m:rPr>
                        <m:nor/>
                      </m:rPr>
                      <a:rPr lang="en-US" sz="2598" b="1">
                        <a:solidFill>
                          <a:schemeClr val="bg1"/>
                        </a:solidFill>
                        <a:latin typeface="Cambria Math"/>
                        <a:ea typeface="Cambria Math" panose="02040503050406030204" pitchFamily="18" charset="0"/>
                        <a:sym typeface="Symbol"/>
                      </a:rPr>
                      <m:t></m:t>
                    </m:r>
                  </m:oMath>
                </a14:m>
                <a:r>
                  <a:rPr lang="en-US" sz="2598" b="1" dirty="0">
                    <a:solidFill>
                      <a:schemeClr val="bg1"/>
                    </a:solidFill>
                    <a:latin typeface="Times New Roman" pitchFamily="18" charset="0"/>
                    <a:ea typeface="Cambria Math" panose="02040503050406030204" pitchFamily="18" charset="0"/>
                    <a:sym typeface="Symbol"/>
                  </a:rPr>
                  <a:t> </a:t>
                </a:r>
                <a14:m>
                  <m:oMath xmlns:m="http://schemas.openxmlformats.org/officeDocument/2006/math">
                    <m:f>
                      <m:fPr>
                        <m:ctrlPr>
                          <a:rPr lang="en-US" sz="2598" b="1" i="1">
                            <a:solidFill>
                              <a:schemeClr val="bg1"/>
                            </a:solidFill>
                            <a:latin typeface="Cambria Math" panose="02040503050406030204" pitchFamily="18" charset="0"/>
                            <a:ea typeface="Cambria Math" panose="02040503050406030204" pitchFamily="18" charset="0"/>
                          </a:rPr>
                        </m:ctrlPr>
                      </m:fPr>
                      <m:num>
                        <m:r>
                          <m:rPr>
                            <m:nor/>
                          </m:rPr>
                          <a:rPr lang="en-US" sz="2598" b="1">
                            <a:solidFill>
                              <a:schemeClr val="bg1"/>
                            </a:solidFill>
                            <a:latin typeface="Cambria Math"/>
                            <a:ea typeface="Cambria Math" panose="02040503050406030204" pitchFamily="18" charset="0"/>
                          </a:rPr>
                          <m:t>v</m:t>
                        </m:r>
                      </m:num>
                      <m:den>
                        <m:r>
                          <m:rPr>
                            <m:nor/>
                          </m:rPr>
                          <a:rPr lang="en-US" sz="2598" b="1">
                            <a:solidFill>
                              <a:schemeClr val="bg1"/>
                            </a:solidFill>
                            <a:latin typeface="Cambria Math"/>
                            <a:ea typeface="Cambria Math" panose="02040503050406030204" pitchFamily="18" charset="0"/>
                          </a:rPr>
                          <m:t>r</m:t>
                        </m:r>
                      </m:den>
                    </m:f>
                    <m:r>
                      <m:rPr>
                        <m:nor/>
                      </m:rPr>
                      <a:rPr lang="en-US" sz="2598" b="1">
                        <a:solidFill>
                          <a:schemeClr val="bg1"/>
                        </a:solidFill>
                        <a:latin typeface="Cambria Math"/>
                        <a:ea typeface="Cambria Math" panose="02040503050406030204" pitchFamily="18" charset="0"/>
                      </a:rPr>
                      <m:t>=</m:t>
                    </m:r>
                    <m:r>
                      <m:rPr>
                        <m:nor/>
                      </m:rPr>
                      <a:rPr lang="en-IN" sz="2598" b="1">
                        <a:solidFill>
                          <a:schemeClr val="bg1"/>
                        </a:solidFill>
                        <a:latin typeface="Cambria Math"/>
                        <a:ea typeface="Cambria Math" panose="02040503050406030204" pitchFamily="18" charset="0"/>
                      </a:rPr>
                      <m:t> </m:t>
                    </m:r>
                    <m:r>
                      <m:rPr>
                        <m:nor/>
                      </m:rPr>
                      <a:rPr lang="en-US" sz="2598" b="1" dirty="0">
                        <a:solidFill>
                          <a:schemeClr val="bg1"/>
                        </a:solidFill>
                        <a:latin typeface="Times New Roman" pitchFamily="18" charset="0"/>
                        <a:ea typeface="Cambria Math" panose="02040503050406030204" pitchFamily="18" charset="0"/>
                        <a:sym typeface="Symbol"/>
                      </a:rPr>
                      <m:t>2</m:t>
                    </m:r>
                    <m:r>
                      <m:rPr>
                        <m:nor/>
                      </m:rPr>
                      <a:rPr lang="el-GR" sz="2598" b="1" dirty="0">
                        <a:solidFill>
                          <a:schemeClr val="bg1"/>
                        </a:solidFill>
                        <a:latin typeface="Times New Roman" pitchFamily="18" charset="0"/>
                        <a:ea typeface="Cambria Math" panose="02040503050406030204" pitchFamily="18" charset="0"/>
                        <a:sym typeface="Symbol"/>
                      </a:rPr>
                      <m:t>π</m:t>
                    </m:r>
                    <m:r>
                      <m:rPr>
                        <m:nor/>
                      </m:rPr>
                      <a:rPr lang="en-US" sz="2598" b="1">
                        <a:solidFill>
                          <a:schemeClr val="bg1"/>
                        </a:solidFill>
                        <a:latin typeface="Cambria Math"/>
                        <a:ea typeface="Cambria Math" panose="02040503050406030204" pitchFamily="18" charset="0"/>
                        <a:sym typeface="Symbol"/>
                      </a:rPr>
                      <m:t></m:t>
                    </m:r>
                  </m:oMath>
                </a14:m>
                <a:r>
                  <a:rPr lang="en-US" sz="2598" b="1" dirty="0">
                    <a:solidFill>
                      <a:schemeClr val="bg1"/>
                    </a:solidFill>
                    <a:latin typeface="Times New Roman" pitchFamily="18" charset="0"/>
                    <a:ea typeface="Cambria Math" panose="02040503050406030204" pitchFamily="18" charset="0"/>
                    <a:sym typeface="Symbol"/>
                  </a:rPr>
                  <a:t> (4)</a:t>
                </a:r>
                <a:endParaRPr lang="en-US" sz="2598" b="1" dirty="0">
                  <a:solidFill>
                    <a:schemeClr val="bg1"/>
                  </a:solidFill>
                  <a:latin typeface="Times New Roman" pitchFamily="18" charset="0"/>
                  <a:ea typeface="Cambria Math" panose="02040503050406030204" pitchFamily="18" charset="0"/>
                </a:endParaRPr>
              </a:p>
            </p:txBody>
          </p:sp>
        </mc:Choice>
        <mc:Fallback xmlns="">
          <p:sp>
            <p:nvSpPr>
              <p:cNvPr id="10" name="Rectangle 9"/>
              <p:cNvSpPr>
                <a:spLocks noRot="1" noChangeAspect="1" noMove="1" noResize="1" noEditPoints="1" noAdjustHandles="1" noChangeArrowheads="1" noChangeShapeType="1" noTextEdit="1"/>
              </p:cNvSpPr>
              <p:nvPr/>
            </p:nvSpPr>
            <p:spPr>
              <a:xfrm>
                <a:off x="593963" y="1376427"/>
                <a:ext cx="4553717" cy="954910"/>
              </a:xfrm>
              <a:prstGeom prst="rect">
                <a:avLst/>
              </a:prstGeom>
              <a:blipFill>
                <a:blip r:embed="rId7"/>
                <a:stretch>
                  <a:fillRect/>
                </a:stretch>
              </a:blipFill>
              <a:ln>
                <a:noFill/>
              </a:ln>
            </p:spPr>
            <p:txBody>
              <a:bodyPr/>
              <a:lstStyle/>
              <a:p>
                <a:r>
                  <a:rPr lang="en-IN">
                    <a:noFill/>
                  </a:rPr>
                  <a:t> </a:t>
                </a:r>
              </a:p>
            </p:txBody>
          </p:sp>
        </mc:Fallback>
      </mc:AlternateContent>
      <p:sp>
        <p:nvSpPr>
          <p:cNvPr id="2" name="TextBox 1"/>
          <p:cNvSpPr txBox="1"/>
          <p:nvPr/>
        </p:nvSpPr>
        <p:spPr>
          <a:xfrm>
            <a:off x="1385914" y="2504500"/>
            <a:ext cx="4454723" cy="492122"/>
          </a:xfrm>
          <a:prstGeom prst="rect">
            <a:avLst/>
          </a:prstGeom>
          <a:noFill/>
        </p:spPr>
        <p:txBody>
          <a:bodyPr wrap="square" rtlCol="0">
            <a:spAutoFit/>
          </a:bodyPr>
          <a:lstStyle/>
          <a:p>
            <a:r>
              <a:rPr lang="en-IN" sz="2598" b="1" dirty="0">
                <a:solidFill>
                  <a:schemeClr val="bg1"/>
                </a:solidFill>
                <a:latin typeface="Times New Roman" pitchFamily="18" charset="0"/>
                <a:cs typeface="Times New Roman" pitchFamily="18" charset="0"/>
              </a:rPr>
              <a:t>From equation (3) and (4)</a:t>
            </a:r>
          </a:p>
        </p:txBody>
      </p:sp>
    </p:spTree>
    <p:extLst>
      <p:ext uri="{BB962C8B-B14F-4D97-AF65-F5344CB8AC3E}">
        <p14:creationId xmlns:p14="http://schemas.microsoft.com/office/powerpoint/2010/main" val="1800678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iterate type="lt">
                                    <p:tmPct val="10000"/>
                                  </p:iterate>
                                  <p:childTnLst>
                                    <p:set>
                                      <p:cBhvr>
                                        <p:cTn id="11" dur="1" fill="hold">
                                          <p:stCondLst>
                                            <p:cond delay="0"/>
                                          </p:stCondLst>
                                        </p:cTn>
                                        <p:tgtEl>
                                          <p:spTgt spid="10"/>
                                        </p:tgtEl>
                                        <p:attrNameLst>
                                          <p:attrName>style.visibility</p:attrName>
                                        </p:attrNameLst>
                                      </p:cBhvr>
                                      <p:to>
                                        <p:strVal val="visible"/>
                                      </p:to>
                                    </p:set>
                                    <p:animEffect transition="in" filter="wipe(left)">
                                      <p:cBhvr>
                                        <p:cTn id="12" dur="10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iterate type="lt">
                                    <p:tmPct val="10000"/>
                                  </p:iterate>
                                  <p:childTnLst>
                                    <p:set>
                                      <p:cBhvr>
                                        <p:cTn id="16" dur="1" fill="hold">
                                          <p:stCondLst>
                                            <p:cond delay="0"/>
                                          </p:stCondLst>
                                        </p:cTn>
                                        <p:tgtEl>
                                          <p:spTgt spid="2"/>
                                        </p:tgtEl>
                                        <p:attrNameLst>
                                          <p:attrName>style.visibility</p:attrName>
                                        </p:attrNameLst>
                                      </p:cBhvr>
                                      <p:to>
                                        <p:strVal val="visible"/>
                                      </p:to>
                                    </p:set>
                                    <p:animEffect transition="in" filter="wipe(left)">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iterate type="lt">
                                    <p:tmPct val="10000"/>
                                  </p:iterate>
                                  <p:childTnLst>
                                    <p:set>
                                      <p:cBhvr>
                                        <p:cTn id="21" dur="1" fill="hold">
                                          <p:stCondLst>
                                            <p:cond delay="0"/>
                                          </p:stCondLst>
                                        </p:cTn>
                                        <p:tgtEl>
                                          <p:spTgt spid="8"/>
                                        </p:tgtEl>
                                        <p:attrNameLst>
                                          <p:attrName>style.visibility</p:attrName>
                                        </p:attrNameLst>
                                      </p:cBhvr>
                                      <p:to>
                                        <p:strVal val="visible"/>
                                      </p:to>
                                    </p:set>
                                    <p:animEffect transition="in" filter="wipe(left)">
                                      <p:cBhvr>
                                        <p:cTn id="22" dur="10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iterate type="lt">
                                    <p:tmPct val="10000"/>
                                  </p:iterate>
                                  <p:childTnLst>
                                    <p:set>
                                      <p:cBhvr>
                                        <p:cTn id="26" dur="1" fill="hold">
                                          <p:stCondLst>
                                            <p:cond delay="0"/>
                                          </p:stCondLst>
                                        </p:cTn>
                                        <p:tgtEl>
                                          <p:spTgt spid="9"/>
                                        </p:tgtEl>
                                        <p:attrNameLst>
                                          <p:attrName>style.visibility</p:attrName>
                                        </p:attrNameLst>
                                      </p:cBhvr>
                                      <p:to>
                                        <p:strVal val="visible"/>
                                      </p:to>
                                    </p:set>
                                    <p:animEffect transition="in" filter="wipe(left)">
                                      <p:cBhvr>
                                        <p:cTn id="27" dur="10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iterate type="lt">
                                    <p:tmPct val="10000"/>
                                  </p:iterate>
                                  <p:childTnLst>
                                    <p:set>
                                      <p:cBhvr>
                                        <p:cTn id="31" dur="1" fill="hold">
                                          <p:stCondLst>
                                            <p:cond delay="0"/>
                                          </p:stCondLst>
                                        </p:cTn>
                                        <p:tgtEl>
                                          <p:spTgt spid="15"/>
                                        </p:tgtEl>
                                        <p:attrNameLst>
                                          <p:attrName>style.visibility</p:attrName>
                                        </p:attrNameLst>
                                      </p:cBhvr>
                                      <p:to>
                                        <p:strVal val="visible"/>
                                      </p:to>
                                    </p:set>
                                    <p:animEffect transition="in" filter="wipe(left)">
                                      <p:cBhvr>
                                        <p:cTn id="32"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5" grpId="0" animBg="1"/>
      <p:bldP spid="8" grpId="0"/>
      <p:bldP spid="9" grpId="0"/>
      <p:bldP spid="10" grpId="0"/>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a:xfrm>
            <a:off x="782584" y="2391495"/>
            <a:ext cx="10367050" cy="8696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1235" tIns="50618" rIns="101235" bIns="50618" rtlCol="0" anchor="ctr"/>
          <a:lstStyle/>
          <a:p>
            <a:pPr marL="506080" indent="-506080" algn="just">
              <a:buFont typeface="Wingdings" pitchFamily="2" charset="2"/>
              <a:buChar char="Ø"/>
            </a:pPr>
            <a:r>
              <a:rPr lang="en-US" sz="2598" b="1" dirty="0">
                <a:solidFill>
                  <a:schemeClr val="bg1"/>
                </a:solidFill>
                <a:latin typeface="Times New Roman" pitchFamily="18" charset="0"/>
                <a:ea typeface="Cambria Math" panose="02040503050406030204" pitchFamily="18" charset="0"/>
              </a:rPr>
              <a:t>PITCH (p) is the distance moved along the magnetic field in one rotation, given as</a:t>
            </a:r>
          </a:p>
        </p:txBody>
      </p:sp>
      <p:sp>
        <p:nvSpPr>
          <p:cNvPr id="5" name="Rectangle 4"/>
          <p:cNvSpPr/>
          <p:nvPr/>
        </p:nvSpPr>
        <p:spPr>
          <a:xfrm>
            <a:off x="805603" y="831707"/>
            <a:ext cx="10367050" cy="13016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1235" tIns="50618" rIns="101235" bIns="50618" rtlCol="0" anchor="ctr"/>
          <a:lstStyle/>
          <a:p>
            <a:pPr marL="506080" indent="-506080" algn="just">
              <a:buFont typeface="Wingdings" pitchFamily="2" charset="2"/>
              <a:buChar char="Ø"/>
            </a:pPr>
            <a:r>
              <a:rPr lang="en-US" sz="2598" b="1" dirty="0">
                <a:solidFill>
                  <a:schemeClr val="bg1"/>
                </a:solidFill>
                <a:latin typeface="Times New Roman" pitchFamily="18" charset="0"/>
                <a:ea typeface="Cambria Math" panose="02040503050406030204" pitchFamily="18" charset="0"/>
              </a:rPr>
              <a:t>If there is a component of velocity parallel to the magnetic field denoted by V</a:t>
            </a:r>
            <a:r>
              <a:rPr lang="en-US" sz="2598" b="1" baseline="-25000" dirty="0">
                <a:solidFill>
                  <a:schemeClr val="bg1"/>
                </a:solidFill>
                <a:latin typeface="Times New Roman" pitchFamily="18" charset="0"/>
                <a:ea typeface="Cambria Math" panose="02040503050406030204" pitchFamily="18" charset="0"/>
              </a:rPr>
              <a:t>11</a:t>
            </a:r>
            <a:r>
              <a:rPr lang="en-US" sz="2598" b="1" dirty="0">
                <a:solidFill>
                  <a:schemeClr val="bg1"/>
                </a:solidFill>
                <a:latin typeface="Times New Roman" pitchFamily="18" charset="0"/>
                <a:ea typeface="Cambria Math" panose="02040503050406030204" pitchFamily="18" charset="0"/>
              </a:rPr>
              <a:t>, it will make a particle move along the field and the path of the particle would be a helical one.</a:t>
            </a:r>
          </a:p>
        </p:txBody>
      </p:sp>
      <p:sp>
        <p:nvSpPr>
          <p:cNvPr id="6" name="Rectangle 5"/>
          <p:cNvSpPr/>
          <p:nvPr/>
        </p:nvSpPr>
        <p:spPr>
          <a:xfrm>
            <a:off x="692957" y="4258469"/>
            <a:ext cx="10367050" cy="13859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1235" tIns="50618" rIns="101235" bIns="50618" rtlCol="0" anchor="ctr"/>
          <a:lstStyle/>
          <a:p>
            <a:pPr marL="506080" indent="-506080" algn="just">
              <a:buFont typeface="Wingdings" pitchFamily="2" charset="2"/>
              <a:buChar char="Ø"/>
            </a:pPr>
            <a:r>
              <a:rPr lang="en-US" sz="2598" b="1" dirty="0">
                <a:solidFill>
                  <a:schemeClr val="bg1"/>
                </a:solidFill>
                <a:latin typeface="Times New Roman" pitchFamily="18" charset="0"/>
                <a:ea typeface="Cambria Math" panose="02040503050406030204" pitchFamily="18" charset="0"/>
              </a:rPr>
              <a:t>The radius of the circular component of the motion of charged particle with in the uniform magnetic field  is called the radius of helix.</a:t>
            </a:r>
          </a:p>
        </p:txBody>
      </p:sp>
      <mc:AlternateContent xmlns:mc="http://schemas.openxmlformats.org/markup-compatibility/2006" xmlns:a14="http://schemas.microsoft.com/office/drawing/2010/main">
        <mc:Choice Requires="a14">
          <p:sp>
            <p:nvSpPr>
              <p:cNvPr id="8" name="Rectangle 7"/>
              <p:cNvSpPr/>
              <p:nvPr/>
            </p:nvSpPr>
            <p:spPr>
              <a:xfrm>
                <a:off x="2205831" y="3265323"/>
                <a:ext cx="2870822" cy="8696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1235" tIns="50618" rIns="101235" bIns="50618" rtlCol="0" anchor="ctr"/>
              <a:lstStyle/>
              <a:p>
                <a:pPr algn="just"/>
                <a:r>
                  <a:rPr lang="en-US" sz="2598" b="1" dirty="0">
                    <a:solidFill>
                      <a:schemeClr val="bg1"/>
                    </a:solidFill>
                    <a:latin typeface="Times New Roman" pitchFamily="18" charset="0"/>
                    <a:ea typeface="Cambria Math" panose="02040503050406030204" pitchFamily="18" charset="0"/>
                    <a:cs typeface="Times New Roman" pitchFamily="18" charset="0"/>
                  </a:rPr>
                  <a:t>p = </a:t>
                </a:r>
                <a:r>
                  <a:rPr lang="en-US" sz="2598" b="1" dirty="0" err="1">
                    <a:solidFill>
                      <a:schemeClr val="bg1"/>
                    </a:solidFill>
                    <a:latin typeface="Times New Roman" pitchFamily="18" charset="0"/>
                    <a:ea typeface="Cambria Math" panose="02040503050406030204" pitchFamily="18" charset="0"/>
                    <a:cs typeface="Times New Roman" pitchFamily="18" charset="0"/>
                  </a:rPr>
                  <a:t>v</a:t>
                </a:r>
                <a:r>
                  <a:rPr lang="en-US" sz="2598" b="1" baseline="-25000" dirty="0" err="1">
                    <a:solidFill>
                      <a:schemeClr val="bg1"/>
                    </a:solidFill>
                    <a:latin typeface="Times New Roman" pitchFamily="18" charset="0"/>
                    <a:ea typeface="Cambria Math" panose="02040503050406030204" pitchFamily="18" charset="0"/>
                    <a:cs typeface="Times New Roman" pitchFamily="18" charset="0"/>
                  </a:rPr>
                  <a:t>11</a:t>
                </a:r>
                <a:r>
                  <a:rPr lang="en-US" sz="2598" b="1" dirty="0" err="1">
                    <a:solidFill>
                      <a:schemeClr val="bg1"/>
                    </a:solidFill>
                    <a:latin typeface="Times New Roman" pitchFamily="18" charset="0"/>
                    <a:ea typeface="Cambria Math" panose="02040503050406030204" pitchFamily="18" charset="0"/>
                    <a:cs typeface="Times New Roman" pitchFamily="18" charset="0"/>
                  </a:rPr>
                  <a:t>T</a:t>
                </a:r>
                <a:r>
                  <a:rPr lang="en-US" sz="2598" b="1" dirty="0">
                    <a:solidFill>
                      <a:schemeClr val="bg1"/>
                    </a:solidFill>
                    <a:latin typeface="Times New Roman" pitchFamily="18" charset="0"/>
                    <a:ea typeface="Cambria Math" panose="02040503050406030204" pitchFamily="18" charset="0"/>
                    <a:cs typeface="Times New Roman" pitchFamily="18" charset="0"/>
                  </a:rPr>
                  <a:t> = </a:t>
                </a:r>
                <a14:m>
                  <m:oMath xmlns:m="http://schemas.openxmlformats.org/officeDocument/2006/math">
                    <m:f>
                      <m:fPr>
                        <m:ctrlPr>
                          <a:rPr lang="en-US" sz="2598" b="1" i="1">
                            <a:solidFill>
                              <a:schemeClr val="bg1"/>
                            </a:solidFill>
                            <a:latin typeface="Cambria Math" panose="02040503050406030204" pitchFamily="18" charset="0"/>
                            <a:ea typeface="Cambria Math" panose="02040503050406030204" pitchFamily="18" charset="0"/>
                          </a:rPr>
                        </m:ctrlPr>
                      </m:fPr>
                      <m:num>
                        <m:r>
                          <m:rPr>
                            <m:nor/>
                          </m:rPr>
                          <a:rPr lang="en-US" sz="2598" b="1">
                            <a:solidFill>
                              <a:schemeClr val="bg1"/>
                            </a:solidFill>
                            <a:latin typeface="Times New Roman" pitchFamily="18" charset="0"/>
                            <a:ea typeface="Cambria Math" panose="02040503050406030204" pitchFamily="18" charset="0"/>
                            <a:cs typeface="Times New Roman" pitchFamily="18" charset="0"/>
                          </a:rPr>
                          <m:t>2</m:t>
                        </m:r>
                        <m:r>
                          <m:rPr>
                            <m:nor/>
                          </m:rPr>
                          <a:rPr lang="el-GR" sz="2598" b="1">
                            <a:solidFill>
                              <a:schemeClr val="bg1"/>
                            </a:solidFill>
                            <a:latin typeface="Times New Roman" pitchFamily="18" charset="0"/>
                            <a:ea typeface="Cambria Math" panose="02040503050406030204" pitchFamily="18" charset="0"/>
                            <a:cs typeface="Times New Roman" pitchFamily="18" charset="0"/>
                          </a:rPr>
                          <m:t>π</m:t>
                        </m:r>
                        <m:r>
                          <m:rPr>
                            <m:nor/>
                          </m:rPr>
                          <a:rPr lang="en-US" sz="2598" b="1">
                            <a:solidFill>
                              <a:schemeClr val="bg1"/>
                            </a:solidFill>
                            <a:latin typeface="Times New Roman" pitchFamily="18" charset="0"/>
                            <a:ea typeface="Cambria Math" panose="02040503050406030204" pitchFamily="18" charset="0"/>
                            <a:cs typeface="Times New Roman" pitchFamily="18" charset="0"/>
                          </a:rPr>
                          <m:t> </m:t>
                        </m:r>
                        <m:r>
                          <m:rPr>
                            <m:nor/>
                          </m:rPr>
                          <a:rPr lang="en-US" sz="2598" b="1">
                            <a:solidFill>
                              <a:schemeClr val="bg1"/>
                            </a:solidFill>
                            <a:latin typeface="Times New Roman" pitchFamily="18" charset="0"/>
                            <a:ea typeface="Cambria Math" panose="02040503050406030204" pitchFamily="18" charset="0"/>
                            <a:cs typeface="Times New Roman" pitchFamily="18" charset="0"/>
                          </a:rPr>
                          <m:t>mv</m:t>
                        </m:r>
                        <m:r>
                          <m:rPr>
                            <m:nor/>
                          </m:rPr>
                          <a:rPr lang="en-US" sz="2598" b="1" baseline="-25000">
                            <a:solidFill>
                              <a:schemeClr val="bg1"/>
                            </a:solidFill>
                            <a:latin typeface="Times New Roman" pitchFamily="18" charset="0"/>
                            <a:ea typeface="Cambria Math" panose="02040503050406030204" pitchFamily="18" charset="0"/>
                            <a:cs typeface="Times New Roman" pitchFamily="18" charset="0"/>
                          </a:rPr>
                          <m:t>11</m:t>
                        </m:r>
                      </m:num>
                      <m:den>
                        <m:r>
                          <m:rPr>
                            <m:nor/>
                          </m:rPr>
                          <a:rPr lang="en-US" sz="2598" b="1">
                            <a:solidFill>
                              <a:schemeClr val="bg1"/>
                            </a:solidFill>
                            <a:latin typeface="Times New Roman" pitchFamily="18" charset="0"/>
                            <a:ea typeface="Cambria Math" panose="02040503050406030204" pitchFamily="18" charset="0"/>
                            <a:cs typeface="Times New Roman" pitchFamily="18" charset="0"/>
                          </a:rPr>
                          <m:t>qB</m:t>
                        </m:r>
                      </m:den>
                    </m:f>
                  </m:oMath>
                </a14:m>
                <a:endParaRPr lang="en-US" sz="2598" b="1" dirty="0">
                  <a:solidFill>
                    <a:schemeClr val="bg1"/>
                  </a:solidFill>
                  <a:latin typeface="Times New Roman" pitchFamily="18" charset="0"/>
                  <a:ea typeface="Cambria Math" panose="02040503050406030204" pitchFamily="18" charset="0"/>
                  <a:cs typeface="Times New Roman" pitchFamily="18" charset="0"/>
                </a:endParaRPr>
              </a:p>
            </p:txBody>
          </p:sp>
        </mc:Choice>
        <mc:Fallback xmlns="">
          <p:sp>
            <p:nvSpPr>
              <p:cNvPr id="8" name="Rectangle 7"/>
              <p:cNvSpPr>
                <a:spLocks noRot="1" noChangeAspect="1" noMove="1" noResize="1" noEditPoints="1" noAdjustHandles="1" noChangeArrowheads="1" noChangeShapeType="1" noTextEdit="1"/>
              </p:cNvSpPr>
              <p:nvPr/>
            </p:nvSpPr>
            <p:spPr>
              <a:xfrm>
                <a:off x="2205831" y="3265323"/>
                <a:ext cx="2870822" cy="869621"/>
              </a:xfrm>
              <a:prstGeom prst="rect">
                <a:avLst/>
              </a:prstGeom>
              <a:blipFill>
                <a:blip r:embed="rId2"/>
                <a:stretch>
                  <a:fillRect l="-3609"/>
                </a:stretch>
              </a:blipFill>
              <a:ln>
                <a:noFill/>
              </a:ln>
            </p:spPr>
            <p:txBody>
              <a:bodyPr/>
              <a:lstStyle/>
              <a:p>
                <a:r>
                  <a:rPr lang="en-IN">
                    <a:noFill/>
                  </a:rPr>
                  <a:t> </a:t>
                </a:r>
              </a:p>
            </p:txBody>
          </p:sp>
        </mc:Fallback>
      </mc:AlternateContent>
    </p:spTree>
    <p:extLst>
      <p:ext uri="{BB962C8B-B14F-4D97-AF65-F5344CB8AC3E}">
        <p14:creationId xmlns:p14="http://schemas.microsoft.com/office/powerpoint/2010/main" val="3506724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20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8" grpId="0"/>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03F871D-32C3-6E9A-F611-9E25996E2AE8}"/>
              </a:ext>
            </a:extLst>
          </p:cNvPr>
          <p:cNvSpPr txBox="1"/>
          <p:nvPr/>
        </p:nvSpPr>
        <p:spPr>
          <a:xfrm>
            <a:off x="350328" y="859183"/>
            <a:ext cx="10691336" cy="2561086"/>
          </a:xfrm>
          <a:prstGeom prst="rect">
            <a:avLst/>
          </a:prstGeom>
          <a:noFill/>
        </p:spPr>
        <p:txBody>
          <a:bodyPr wrap="square">
            <a:spAutoFit/>
          </a:bodyPr>
          <a:lstStyle/>
          <a:p>
            <a:pPr algn="just">
              <a:lnSpc>
                <a:spcPct val="107000"/>
              </a:lnSpc>
            </a:pPr>
            <a:r>
              <a:rPr lang="en-GB" sz="2079" b="1" dirty="0">
                <a:solidFill>
                  <a:srgbClr val="FFFF00"/>
                </a:solidFill>
                <a:latin typeface="Tahoma" panose="020B0604030504040204" pitchFamily="34" charset="0"/>
                <a:ea typeface="Calibri" panose="020F0502020204030204" pitchFamily="34" charset="0"/>
                <a:cs typeface="Tahoma" panose="020B0604030504040204" pitchFamily="34" charset="0"/>
              </a:rPr>
              <a:t>   Qn 10. </a:t>
            </a: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A uniform electric field and a uniform magnetic field are produced, pointed in 	the same direction.  An electron is projected with its velocity pointing in the 	same direction</a:t>
            </a:r>
            <a:endParaRPr lang="en-IN" sz="2079" dirty="0">
              <a:solidFill>
                <a:schemeClr val="bg1"/>
              </a:solidFill>
              <a:latin typeface="Tahoma" panose="020B0604030504040204" pitchFamily="34" charset="0"/>
              <a:ea typeface="Calibri" panose="020F0502020204030204" pitchFamily="34" charset="0"/>
              <a:cs typeface="Arial" panose="020B0604020202020204" pitchFamily="34" charset="0"/>
            </a:endParaRPr>
          </a:p>
          <a:p>
            <a:pPr marL="320019" algn="just">
              <a:lnSpc>
                <a:spcPct val="107000"/>
              </a:lnSpc>
            </a:pP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	1. The electron will turn to its right</a:t>
            </a:r>
            <a:endParaRPr lang="en-IN" sz="2079" dirty="0">
              <a:solidFill>
                <a:schemeClr val="bg1"/>
              </a:solidFill>
              <a:latin typeface="Tahoma" panose="020B0604030504040204" pitchFamily="34" charset="0"/>
              <a:ea typeface="Calibri" panose="020F0502020204030204" pitchFamily="34" charset="0"/>
              <a:cs typeface="Arial" panose="020B0604020202020204" pitchFamily="34" charset="0"/>
            </a:endParaRPr>
          </a:p>
          <a:p>
            <a:pPr marL="320019" algn="just">
              <a:lnSpc>
                <a:spcPct val="107000"/>
              </a:lnSpc>
            </a:pP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	2. The electron will turn to its left</a:t>
            </a:r>
            <a:endParaRPr lang="en-IN" sz="2079" dirty="0">
              <a:solidFill>
                <a:schemeClr val="bg1"/>
              </a:solidFill>
              <a:latin typeface="Tahoma" panose="020B0604030504040204" pitchFamily="34" charset="0"/>
              <a:ea typeface="Calibri" panose="020F0502020204030204" pitchFamily="34" charset="0"/>
              <a:cs typeface="Arial" panose="020B0604020202020204" pitchFamily="34" charset="0"/>
            </a:endParaRPr>
          </a:p>
          <a:p>
            <a:pPr marL="320019" algn="just">
              <a:lnSpc>
                <a:spcPct val="107000"/>
              </a:lnSpc>
            </a:pP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	3. The electron velocity will increase in magnitude</a:t>
            </a:r>
            <a:endParaRPr lang="en-IN" sz="2079" dirty="0">
              <a:solidFill>
                <a:schemeClr val="bg1"/>
              </a:solidFill>
              <a:latin typeface="Tahoma" panose="020B0604030504040204" pitchFamily="34" charset="0"/>
              <a:ea typeface="Calibri" panose="020F0502020204030204" pitchFamily="34" charset="0"/>
              <a:cs typeface="Arial" panose="020B0604020202020204" pitchFamily="34" charset="0"/>
            </a:endParaRPr>
          </a:p>
          <a:p>
            <a:pPr marL="320019" algn="just">
              <a:lnSpc>
                <a:spcPct val="150000"/>
              </a:lnSpc>
              <a:spcAft>
                <a:spcPts val="1039"/>
              </a:spcAft>
            </a:pP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	4. The electron velocity will decrease in magnitude</a:t>
            </a:r>
            <a:endParaRPr lang="en-IN" sz="2079" dirty="0">
              <a:solidFill>
                <a:schemeClr val="bg1"/>
              </a:solidFill>
              <a:latin typeface="Tahoma" panose="020B0604030504040204" pitchFamily="34" charset="0"/>
              <a:ea typeface="Calibri" panose="020F0502020204030204" pitchFamily="34" charset="0"/>
              <a:cs typeface="Arial" panose="020B0604020202020204" pitchFamily="34" charset="0"/>
            </a:endParaRPr>
          </a:p>
        </p:txBody>
      </p:sp>
      <p:sp>
        <p:nvSpPr>
          <p:cNvPr id="4" name="TextBox 3">
            <a:extLst>
              <a:ext uri="{FF2B5EF4-FFF2-40B4-BE49-F238E27FC236}">
                <a16:creationId xmlns:a16="http://schemas.microsoft.com/office/drawing/2014/main" id="{CF272D43-30FA-AF86-64F6-E291443669ED}"/>
              </a:ext>
            </a:extLst>
          </p:cNvPr>
          <p:cNvSpPr txBox="1"/>
          <p:nvPr/>
        </p:nvSpPr>
        <p:spPr>
          <a:xfrm>
            <a:off x="300831" y="3648869"/>
            <a:ext cx="10790330" cy="1876411"/>
          </a:xfrm>
          <a:prstGeom prst="rect">
            <a:avLst/>
          </a:prstGeom>
          <a:noFill/>
        </p:spPr>
        <p:txBody>
          <a:bodyPr wrap="square">
            <a:spAutoFit/>
          </a:bodyPr>
          <a:lstStyle/>
          <a:p>
            <a:pPr lvl="0" algn="just" rtl="0">
              <a:lnSpc>
                <a:spcPct val="107000"/>
              </a:lnSpc>
            </a:pPr>
            <a:r>
              <a:rPr lang="en-GB" sz="2079" b="1" dirty="0">
                <a:solidFill>
                  <a:srgbClr val="FFFF00"/>
                </a:solidFill>
                <a:latin typeface="Tahoma" panose="020B0604030504040204" pitchFamily="34" charset="0"/>
                <a:ea typeface="Calibri" panose="020F0502020204030204" pitchFamily="34" charset="0"/>
                <a:cs typeface="Tahoma" panose="020B0604030504040204" pitchFamily="34" charset="0"/>
              </a:rPr>
              <a:t>  Qn 11.</a:t>
            </a:r>
            <a:r>
              <a:rPr lang="en-GB" sz="2079" dirty="0">
                <a:solidFill>
                  <a:srgbClr val="FFFF00"/>
                </a:solidFill>
                <a:latin typeface="Tahoma" panose="020B0604030504040204" pitchFamily="34" charset="0"/>
                <a:ea typeface="Calibri" panose="020F0502020204030204" pitchFamily="34" charset="0"/>
                <a:cs typeface="Tahoma" panose="020B0604030504040204" pitchFamily="34" charset="0"/>
              </a:rPr>
              <a:t> </a:t>
            </a: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An electron has mass 9 x 10</a:t>
            </a:r>
            <a:r>
              <a:rPr lang="en-GB" sz="2079" baseline="30000" dirty="0">
                <a:solidFill>
                  <a:schemeClr val="bg1"/>
                </a:solidFill>
                <a:latin typeface="Tahoma" panose="020B0604030504040204" pitchFamily="34" charset="0"/>
                <a:ea typeface="Calibri" panose="020F0502020204030204" pitchFamily="34" charset="0"/>
                <a:cs typeface="Tahoma" panose="020B0604030504040204" pitchFamily="34" charset="0"/>
              </a:rPr>
              <a:t>-31</a:t>
            </a: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 kg and charge 1.6 x 10</a:t>
            </a:r>
            <a:r>
              <a:rPr lang="en-GB" sz="2079" baseline="30000" dirty="0">
                <a:solidFill>
                  <a:schemeClr val="bg1"/>
                </a:solidFill>
                <a:latin typeface="Tahoma" panose="020B0604030504040204" pitchFamily="34" charset="0"/>
                <a:ea typeface="Calibri" panose="020F0502020204030204" pitchFamily="34" charset="0"/>
                <a:cs typeface="Tahoma" panose="020B0604030504040204" pitchFamily="34" charset="0"/>
              </a:rPr>
              <a:t>-19</a:t>
            </a: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 C is moving with a 	velocity of 10</a:t>
            </a:r>
            <a:r>
              <a:rPr lang="en-GB" sz="2079" baseline="30000" dirty="0">
                <a:solidFill>
                  <a:schemeClr val="bg1"/>
                </a:solidFill>
                <a:latin typeface="Tahoma" panose="020B0604030504040204" pitchFamily="34" charset="0"/>
                <a:ea typeface="Calibri" panose="020F0502020204030204" pitchFamily="34" charset="0"/>
                <a:cs typeface="Tahoma" panose="020B0604030504040204" pitchFamily="34" charset="0"/>
              </a:rPr>
              <a:t>6</a:t>
            </a: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 m/s, enters a region where magnetic field exists.  If is describes a 	circle of radius 0.10m, the intensity of magnetic field must be</a:t>
            </a:r>
          </a:p>
          <a:p>
            <a:pPr marL="320019" algn="just">
              <a:lnSpc>
                <a:spcPct val="107000"/>
              </a:lnSpc>
            </a:pP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	1. 1.8 x 10</a:t>
            </a:r>
            <a:r>
              <a:rPr lang="en-GB" sz="2079" baseline="30000" dirty="0">
                <a:solidFill>
                  <a:schemeClr val="bg1"/>
                </a:solidFill>
                <a:latin typeface="Tahoma" panose="020B0604030504040204" pitchFamily="34" charset="0"/>
                <a:ea typeface="Calibri" panose="020F0502020204030204" pitchFamily="34" charset="0"/>
                <a:cs typeface="Tahoma" panose="020B0604030504040204" pitchFamily="34" charset="0"/>
              </a:rPr>
              <a:t>-4 </a:t>
            </a: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T	   		2. 5.6 x 10</a:t>
            </a:r>
            <a:r>
              <a:rPr lang="en-GB" sz="2079" baseline="30000" dirty="0">
                <a:solidFill>
                  <a:schemeClr val="bg1"/>
                </a:solidFill>
                <a:latin typeface="Tahoma" panose="020B0604030504040204" pitchFamily="34" charset="0"/>
                <a:ea typeface="Calibri" panose="020F0502020204030204" pitchFamily="34" charset="0"/>
                <a:cs typeface="Tahoma" panose="020B0604030504040204" pitchFamily="34" charset="0"/>
              </a:rPr>
              <a:t>-5</a:t>
            </a: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 T	</a:t>
            </a:r>
            <a:endParaRPr lang="en-IN" sz="2079" dirty="0">
              <a:solidFill>
                <a:schemeClr val="bg1"/>
              </a:solidFill>
              <a:latin typeface="Tahoma" panose="020B0604030504040204" pitchFamily="34" charset="0"/>
              <a:ea typeface="Calibri" panose="020F0502020204030204" pitchFamily="34" charset="0"/>
              <a:cs typeface="Arial" panose="020B0604020202020204" pitchFamily="34" charset="0"/>
            </a:endParaRPr>
          </a:p>
          <a:p>
            <a:pPr marL="320019" algn="just">
              <a:lnSpc>
                <a:spcPct val="150000"/>
              </a:lnSpc>
              <a:spcAft>
                <a:spcPts val="1039"/>
              </a:spcAft>
            </a:pP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	3. 14.4 x 10</a:t>
            </a:r>
            <a:r>
              <a:rPr lang="en-GB" sz="2079" baseline="30000" dirty="0">
                <a:solidFill>
                  <a:schemeClr val="bg1"/>
                </a:solidFill>
                <a:latin typeface="Tahoma" panose="020B0604030504040204" pitchFamily="34" charset="0"/>
                <a:ea typeface="Calibri" panose="020F0502020204030204" pitchFamily="34" charset="0"/>
                <a:cs typeface="Tahoma" panose="020B0604030504040204" pitchFamily="34" charset="0"/>
              </a:rPr>
              <a:t>-5</a:t>
            </a: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T 		            4. 1.3 x 10</a:t>
            </a:r>
            <a:r>
              <a:rPr lang="en-GB" sz="2079" baseline="30000" dirty="0">
                <a:solidFill>
                  <a:schemeClr val="bg1"/>
                </a:solidFill>
                <a:latin typeface="Tahoma" panose="020B0604030504040204" pitchFamily="34" charset="0"/>
                <a:ea typeface="Calibri" panose="020F0502020204030204" pitchFamily="34" charset="0"/>
                <a:cs typeface="Tahoma" panose="020B0604030504040204" pitchFamily="34" charset="0"/>
              </a:rPr>
              <a:t>-6</a:t>
            </a: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T</a:t>
            </a:r>
            <a:endParaRPr lang="en-IN" sz="2079" dirty="0">
              <a:solidFill>
                <a:schemeClr val="bg1"/>
              </a:solidFill>
              <a:latin typeface="Tahoma" panose="020B060403050404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0278283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DABC631-6B36-14AB-8770-99EEE155C203}"/>
              </a:ext>
            </a:extLst>
          </p:cNvPr>
          <p:cNvSpPr txBox="1"/>
          <p:nvPr/>
        </p:nvSpPr>
        <p:spPr>
          <a:xfrm>
            <a:off x="593963" y="945423"/>
            <a:ext cx="9993868" cy="1191736"/>
          </a:xfrm>
          <a:prstGeom prst="rect">
            <a:avLst/>
          </a:prstGeom>
          <a:noFill/>
        </p:spPr>
        <p:txBody>
          <a:bodyPr wrap="square">
            <a:spAutoFit/>
          </a:bodyPr>
          <a:lstStyle/>
          <a:p>
            <a:pPr lvl="0" algn="just" rtl="0">
              <a:lnSpc>
                <a:spcPct val="107000"/>
              </a:lnSpc>
            </a:pPr>
            <a:r>
              <a:rPr lang="en-GB" sz="2079" b="1" dirty="0">
                <a:solidFill>
                  <a:srgbClr val="FFFF00"/>
                </a:solidFill>
                <a:latin typeface="Tahoma" panose="020B0604030504040204" pitchFamily="34" charset="0"/>
                <a:ea typeface="Calibri" panose="020F0502020204030204" pitchFamily="34" charset="0"/>
                <a:cs typeface="Tahoma" panose="020B0604030504040204" pitchFamily="34" charset="0"/>
              </a:rPr>
              <a:t>Qn 12.</a:t>
            </a:r>
            <a:r>
              <a:rPr lang="en-GB" sz="2079" dirty="0">
                <a:solidFill>
                  <a:srgbClr val="FFFF00"/>
                </a:solidFill>
                <a:latin typeface="Tahoma" panose="020B0604030504040204" pitchFamily="34" charset="0"/>
                <a:ea typeface="Calibri" panose="020F0502020204030204" pitchFamily="34" charset="0"/>
                <a:cs typeface="Tahoma" panose="020B0604030504040204" pitchFamily="34" charset="0"/>
              </a:rPr>
              <a:t> </a:t>
            </a: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	A proton is moving along Z-axis in a magnetic field.  The magnetic field is 	along X-axis.  The proton will experience a force along</a:t>
            </a:r>
            <a:endParaRPr lang="en-IN" sz="2079" dirty="0">
              <a:solidFill>
                <a:schemeClr val="bg1"/>
              </a:solidFill>
              <a:latin typeface="Tahoma" panose="020B0604030504040204" pitchFamily="34" charset="0"/>
              <a:ea typeface="Calibri" panose="020F0502020204030204" pitchFamily="34" charset="0"/>
              <a:cs typeface="Arial" panose="020B0604020202020204" pitchFamily="34" charset="0"/>
            </a:endParaRPr>
          </a:p>
          <a:p>
            <a:pPr marL="320019" algn="just">
              <a:lnSpc>
                <a:spcPct val="150000"/>
              </a:lnSpc>
              <a:spcAft>
                <a:spcPts val="1039"/>
              </a:spcAft>
            </a:pP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	1. X-axis		2. Y-axis	   3. Z-axis     4. Negative Z-axis</a:t>
            </a:r>
            <a:endParaRPr lang="en-IN" sz="2079" dirty="0">
              <a:solidFill>
                <a:schemeClr val="bg1"/>
              </a:solidFill>
              <a:latin typeface="Tahoma" panose="020B0604030504040204" pitchFamily="34" charset="0"/>
              <a:ea typeface="Calibri" panose="020F0502020204030204" pitchFamily="34" charset="0"/>
              <a:cs typeface="Arial" panose="020B0604020202020204" pitchFamily="34" charset="0"/>
            </a:endParaRPr>
          </a:p>
        </p:txBody>
      </p:sp>
      <p:sp>
        <p:nvSpPr>
          <p:cNvPr id="4" name="TextBox 3">
            <a:extLst>
              <a:ext uri="{FF2B5EF4-FFF2-40B4-BE49-F238E27FC236}">
                <a16:creationId xmlns:a16="http://schemas.microsoft.com/office/drawing/2014/main" id="{9855EB8E-4D8D-90A9-EB6A-8B286BC859CE}"/>
              </a:ext>
            </a:extLst>
          </p:cNvPr>
          <p:cNvSpPr txBox="1"/>
          <p:nvPr/>
        </p:nvSpPr>
        <p:spPr>
          <a:xfrm>
            <a:off x="568262" y="2801897"/>
            <a:ext cx="10790330" cy="1901483"/>
          </a:xfrm>
          <a:prstGeom prst="rect">
            <a:avLst/>
          </a:prstGeom>
          <a:noFill/>
        </p:spPr>
        <p:txBody>
          <a:bodyPr wrap="square">
            <a:spAutoFit/>
          </a:bodyPr>
          <a:lstStyle/>
          <a:p>
            <a:pPr lvl="0" rtl="0">
              <a:lnSpc>
                <a:spcPct val="107000"/>
              </a:lnSpc>
            </a:pPr>
            <a:r>
              <a:rPr lang="en-GB" sz="2079" b="1" dirty="0">
                <a:solidFill>
                  <a:srgbClr val="FFFF00"/>
                </a:solidFill>
                <a:latin typeface="Tahoma" panose="020B0604030504040204" pitchFamily="34" charset="0"/>
                <a:ea typeface="Calibri" panose="020F0502020204030204" pitchFamily="34" charset="0"/>
                <a:cs typeface="Tahoma" panose="020B0604030504040204" pitchFamily="34" charset="0"/>
              </a:rPr>
              <a:t>Qn 13.</a:t>
            </a:r>
            <a:r>
              <a:rPr lang="en-GB" sz="2079" b="1" dirty="0">
                <a:solidFill>
                  <a:schemeClr val="bg1"/>
                </a:solidFill>
                <a:latin typeface="Tahoma" panose="020B0604030504040204" pitchFamily="34" charset="0"/>
                <a:ea typeface="Calibri" panose="020F0502020204030204" pitchFamily="34" charset="0"/>
                <a:cs typeface="Tahoma" panose="020B0604030504040204" pitchFamily="34" charset="0"/>
              </a:rPr>
              <a:t>	</a:t>
            </a: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A proton (mass = 1.67 x 10</a:t>
            </a:r>
            <a:r>
              <a:rPr lang="en-GB" sz="2079" baseline="30000" dirty="0">
                <a:solidFill>
                  <a:schemeClr val="bg1"/>
                </a:solidFill>
                <a:latin typeface="Tahoma" panose="020B0604030504040204" pitchFamily="34" charset="0"/>
                <a:ea typeface="Calibri" panose="020F0502020204030204" pitchFamily="34" charset="0"/>
                <a:cs typeface="Tahoma" panose="020B0604030504040204" pitchFamily="34" charset="0"/>
              </a:rPr>
              <a:t>-27</a:t>
            </a: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 kg and charge 1.6 x 10</a:t>
            </a:r>
            <a:r>
              <a:rPr lang="en-GB" sz="2079" baseline="30000" dirty="0">
                <a:solidFill>
                  <a:schemeClr val="bg1"/>
                </a:solidFill>
                <a:latin typeface="Tahoma" panose="020B0604030504040204" pitchFamily="34" charset="0"/>
                <a:ea typeface="Calibri" panose="020F0502020204030204" pitchFamily="34" charset="0"/>
                <a:cs typeface="Tahoma" panose="020B0604030504040204" pitchFamily="34" charset="0"/>
              </a:rPr>
              <a:t>-19</a:t>
            </a: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 C)</a:t>
            </a:r>
            <a:endParaRPr lang="en-IN" sz="2079" dirty="0">
              <a:solidFill>
                <a:schemeClr val="bg1"/>
              </a:solidFill>
              <a:latin typeface="Tahoma" panose="020B0604030504040204" pitchFamily="34" charset="0"/>
              <a:ea typeface="Calibri" panose="020F0502020204030204" pitchFamily="34" charset="0"/>
              <a:cs typeface="Arial" panose="020B0604020202020204" pitchFamily="34" charset="0"/>
            </a:endParaRPr>
          </a:p>
          <a:p>
            <a:pPr marL="320019">
              <a:lnSpc>
                <a:spcPct val="107000"/>
              </a:lnSpc>
            </a:pP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	Enters perpendicular to a magnetic field of intensity 2 weber/m</a:t>
            </a:r>
            <a:r>
              <a:rPr lang="en-GB" sz="2079" baseline="30000" dirty="0">
                <a:solidFill>
                  <a:schemeClr val="bg1"/>
                </a:solidFill>
                <a:latin typeface="Tahoma" panose="020B0604030504040204" pitchFamily="34" charset="0"/>
                <a:ea typeface="Calibri" panose="020F0502020204030204" pitchFamily="34" charset="0"/>
                <a:cs typeface="Tahoma" panose="020B0604030504040204" pitchFamily="34" charset="0"/>
              </a:rPr>
              <a:t>2</a:t>
            </a: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 with a velocity 	3.4x10</a:t>
            </a:r>
            <a:r>
              <a:rPr lang="en-GB" sz="2079" baseline="30000" dirty="0">
                <a:solidFill>
                  <a:schemeClr val="bg1"/>
                </a:solidFill>
                <a:latin typeface="Tahoma" panose="020B0604030504040204" pitchFamily="34" charset="0"/>
                <a:ea typeface="Calibri" panose="020F0502020204030204" pitchFamily="34" charset="0"/>
                <a:cs typeface="Tahoma" panose="020B0604030504040204" pitchFamily="34" charset="0"/>
              </a:rPr>
              <a:t>7</a:t>
            </a: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 m/sec.  The acceleration of the proton should be</a:t>
            </a:r>
          </a:p>
          <a:p>
            <a:pPr marL="320019">
              <a:lnSpc>
                <a:spcPct val="107000"/>
              </a:lnSpc>
              <a:spcAft>
                <a:spcPts val="1039"/>
              </a:spcAft>
            </a:pP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	1. 6.5 x 10</a:t>
            </a:r>
            <a:r>
              <a:rPr lang="en-GB" sz="2079" baseline="30000" dirty="0">
                <a:solidFill>
                  <a:schemeClr val="bg1"/>
                </a:solidFill>
                <a:latin typeface="Tahoma" panose="020B0604030504040204" pitchFamily="34" charset="0"/>
                <a:ea typeface="Calibri" panose="020F0502020204030204" pitchFamily="34" charset="0"/>
                <a:cs typeface="Tahoma" panose="020B0604030504040204" pitchFamily="34" charset="0"/>
              </a:rPr>
              <a:t>15</a:t>
            </a: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m/sec</a:t>
            </a:r>
            <a:r>
              <a:rPr lang="en-GB" sz="2079" baseline="30000" dirty="0">
                <a:solidFill>
                  <a:schemeClr val="bg1"/>
                </a:solidFill>
                <a:latin typeface="Tahoma" panose="020B0604030504040204" pitchFamily="34" charset="0"/>
                <a:ea typeface="Calibri" panose="020F0502020204030204" pitchFamily="34" charset="0"/>
                <a:cs typeface="Tahoma" panose="020B0604030504040204" pitchFamily="34" charset="0"/>
              </a:rPr>
              <a:t>2		</a:t>
            </a: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2. 6.5 x 10</a:t>
            </a:r>
            <a:r>
              <a:rPr lang="en-GB" sz="2079" baseline="30000" dirty="0">
                <a:solidFill>
                  <a:schemeClr val="bg1"/>
                </a:solidFill>
                <a:latin typeface="Tahoma" panose="020B0604030504040204" pitchFamily="34" charset="0"/>
                <a:ea typeface="Calibri" panose="020F0502020204030204" pitchFamily="34" charset="0"/>
                <a:cs typeface="Tahoma" panose="020B0604030504040204" pitchFamily="34" charset="0"/>
              </a:rPr>
              <a:t>13</a:t>
            </a: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m/sec</a:t>
            </a:r>
            <a:r>
              <a:rPr lang="en-GB" sz="2079" baseline="30000" dirty="0">
                <a:solidFill>
                  <a:schemeClr val="bg1"/>
                </a:solidFill>
                <a:latin typeface="Tahoma" panose="020B0604030504040204" pitchFamily="34" charset="0"/>
                <a:ea typeface="Calibri" panose="020F0502020204030204" pitchFamily="34" charset="0"/>
                <a:cs typeface="Tahoma" panose="020B0604030504040204" pitchFamily="34" charset="0"/>
              </a:rPr>
              <a:t>2</a:t>
            </a:r>
          </a:p>
          <a:p>
            <a:pPr marL="320019">
              <a:lnSpc>
                <a:spcPct val="107000"/>
              </a:lnSpc>
              <a:spcAft>
                <a:spcPts val="1039"/>
              </a:spcAft>
            </a:pP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	3. 6.5 x 10</a:t>
            </a:r>
            <a:r>
              <a:rPr lang="en-GB" sz="2079" baseline="30000" dirty="0">
                <a:solidFill>
                  <a:schemeClr val="bg1"/>
                </a:solidFill>
                <a:latin typeface="Tahoma" panose="020B0604030504040204" pitchFamily="34" charset="0"/>
                <a:ea typeface="Calibri" panose="020F0502020204030204" pitchFamily="34" charset="0"/>
                <a:cs typeface="Tahoma" panose="020B0604030504040204" pitchFamily="34" charset="0"/>
              </a:rPr>
              <a:t>11</a:t>
            </a: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 m/sec</a:t>
            </a:r>
            <a:r>
              <a:rPr lang="en-GB" sz="2079" baseline="30000" dirty="0">
                <a:solidFill>
                  <a:schemeClr val="bg1"/>
                </a:solidFill>
                <a:latin typeface="Tahoma" panose="020B0604030504040204" pitchFamily="34" charset="0"/>
                <a:ea typeface="Calibri" panose="020F0502020204030204" pitchFamily="34" charset="0"/>
                <a:cs typeface="Tahoma" panose="020B0604030504040204" pitchFamily="34" charset="0"/>
              </a:rPr>
              <a:t>2		</a:t>
            </a: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4. 6.5 x 10</a:t>
            </a:r>
            <a:r>
              <a:rPr lang="en-GB" sz="2079" baseline="30000" dirty="0">
                <a:solidFill>
                  <a:schemeClr val="bg1"/>
                </a:solidFill>
                <a:latin typeface="Tahoma" panose="020B0604030504040204" pitchFamily="34" charset="0"/>
                <a:ea typeface="Calibri" panose="020F0502020204030204" pitchFamily="34" charset="0"/>
                <a:cs typeface="Tahoma" panose="020B0604030504040204" pitchFamily="34" charset="0"/>
              </a:rPr>
              <a:t>9 </a:t>
            </a: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m/sec</a:t>
            </a:r>
            <a:r>
              <a:rPr lang="en-GB" sz="2079" baseline="30000" dirty="0">
                <a:solidFill>
                  <a:schemeClr val="bg1"/>
                </a:solidFill>
                <a:latin typeface="Tahoma" panose="020B0604030504040204" pitchFamily="34" charset="0"/>
                <a:ea typeface="Calibri" panose="020F0502020204030204" pitchFamily="34" charset="0"/>
                <a:cs typeface="Tahoma" panose="020B0604030504040204" pitchFamily="34" charset="0"/>
              </a:rPr>
              <a:t>2</a:t>
            </a:r>
            <a:endParaRPr lang="en-IN" sz="2079" dirty="0">
              <a:solidFill>
                <a:schemeClr val="bg1"/>
              </a:solidFill>
              <a:latin typeface="Tahoma" panose="020B060403050404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6573477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42951FD-ECBB-CAB0-17EC-CEA20B6D3865}"/>
              </a:ext>
            </a:extLst>
          </p:cNvPr>
          <p:cNvSpPr txBox="1"/>
          <p:nvPr/>
        </p:nvSpPr>
        <p:spPr>
          <a:xfrm>
            <a:off x="544466" y="551806"/>
            <a:ext cx="10790330" cy="1088568"/>
          </a:xfrm>
          <a:prstGeom prst="rect">
            <a:avLst/>
          </a:prstGeom>
          <a:noFill/>
        </p:spPr>
        <p:txBody>
          <a:bodyPr wrap="square">
            <a:spAutoFit/>
          </a:bodyPr>
          <a:lstStyle/>
          <a:p>
            <a:pPr>
              <a:lnSpc>
                <a:spcPct val="107000"/>
              </a:lnSpc>
            </a:pPr>
            <a:r>
              <a:rPr lang="en-GB" sz="2079" b="1" dirty="0">
                <a:solidFill>
                  <a:srgbClr val="FFFF00"/>
                </a:solidFill>
                <a:latin typeface="Tahoma" panose="020B0604030504040204" pitchFamily="34" charset="0"/>
                <a:ea typeface="Calibri" panose="020F0502020204030204" pitchFamily="34" charset="0"/>
                <a:cs typeface="Tahoma" panose="020B0604030504040204" pitchFamily="34" charset="0"/>
              </a:rPr>
              <a:t>Qn 14. </a:t>
            </a:r>
            <a:r>
              <a:rPr lang="en-GB" sz="2079" b="1" dirty="0">
                <a:solidFill>
                  <a:schemeClr val="bg1"/>
                </a:solidFill>
                <a:latin typeface="Tahoma" panose="020B0604030504040204" pitchFamily="34" charset="0"/>
                <a:ea typeface="Calibri" panose="020F0502020204030204" pitchFamily="34" charset="0"/>
                <a:cs typeface="Tahoma" panose="020B0604030504040204" pitchFamily="34" charset="0"/>
              </a:rPr>
              <a:t>	Assertion</a:t>
            </a: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 If a charged particle is moving in perpendicular uniform magnetic 	field, its kinetic energy does not change</a:t>
            </a:r>
            <a:endParaRPr lang="en-IN" sz="2079" dirty="0">
              <a:solidFill>
                <a:schemeClr val="bg1"/>
              </a:solidFill>
              <a:latin typeface="Tahoma" panose="020B0604030504040204" pitchFamily="34" charset="0"/>
              <a:ea typeface="Calibri" panose="020F0502020204030204" pitchFamily="34" charset="0"/>
              <a:cs typeface="Arial" panose="020B0604020202020204" pitchFamily="34" charset="0"/>
            </a:endParaRPr>
          </a:p>
          <a:p>
            <a:pPr marL="320019">
              <a:lnSpc>
                <a:spcPct val="107000"/>
              </a:lnSpc>
              <a:spcAft>
                <a:spcPts val="1039"/>
              </a:spcAft>
            </a:pPr>
            <a:r>
              <a:rPr lang="en-GB" sz="2079" b="1" dirty="0">
                <a:solidFill>
                  <a:schemeClr val="bg1"/>
                </a:solidFill>
                <a:latin typeface="Tahoma" panose="020B0604030504040204" pitchFamily="34" charset="0"/>
                <a:ea typeface="Calibri" panose="020F0502020204030204" pitchFamily="34" charset="0"/>
                <a:cs typeface="Tahoma" panose="020B0604030504040204" pitchFamily="34" charset="0"/>
              </a:rPr>
              <a:t>	Reason</a:t>
            </a: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 Velocity of charge particle is not changing in magnetic field</a:t>
            </a:r>
            <a:endParaRPr lang="en-IN" sz="2079" dirty="0">
              <a:solidFill>
                <a:schemeClr val="bg1"/>
              </a:solidFill>
              <a:latin typeface="Tahoma" panose="020B0604030504040204" pitchFamily="34" charset="0"/>
              <a:ea typeface="Calibri" panose="020F0502020204030204" pitchFamily="34" charset="0"/>
              <a:cs typeface="Arial" panose="020B0604020202020204" pitchFamily="34" charset="0"/>
            </a:endParaRPr>
          </a:p>
        </p:txBody>
      </p:sp>
      <p:sp>
        <p:nvSpPr>
          <p:cNvPr id="5" name="TextBox 4">
            <a:extLst>
              <a:ext uri="{FF2B5EF4-FFF2-40B4-BE49-F238E27FC236}">
                <a16:creationId xmlns:a16="http://schemas.microsoft.com/office/drawing/2014/main" id="{BE5BFEDB-C523-B1C7-F35D-4A732A4292DD}"/>
              </a:ext>
            </a:extLst>
          </p:cNvPr>
          <p:cNvSpPr txBox="1"/>
          <p:nvPr/>
        </p:nvSpPr>
        <p:spPr>
          <a:xfrm>
            <a:off x="1672431" y="1743869"/>
            <a:ext cx="8764204" cy="2252220"/>
          </a:xfrm>
          <a:prstGeom prst="rect">
            <a:avLst/>
          </a:prstGeom>
          <a:noFill/>
        </p:spPr>
        <p:txBody>
          <a:bodyPr wrap="square">
            <a:spAutoFit/>
          </a:bodyPr>
          <a:lstStyle/>
          <a:p>
            <a:pPr marL="592203" indent="-272181">
              <a:lnSpc>
                <a:spcPct val="107000"/>
              </a:lnSpc>
            </a:pP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1.	If both assertion and reason are true and the reason is the correct explanation of the assertion.</a:t>
            </a:r>
            <a:endParaRPr lang="en-IN" sz="2079" dirty="0">
              <a:solidFill>
                <a:schemeClr val="bg1"/>
              </a:solidFill>
              <a:latin typeface="Tahoma" panose="020B0604030504040204" pitchFamily="34" charset="0"/>
              <a:ea typeface="Calibri" panose="020F0502020204030204" pitchFamily="34" charset="0"/>
              <a:cs typeface="Arial" panose="020B0604020202020204" pitchFamily="34" charset="0"/>
            </a:endParaRPr>
          </a:p>
          <a:p>
            <a:pPr marL="592203" indent="-272181">
              <a:lnSpc>
                <a:spcPct val="107000"/>
              </a:lnSpc>
            </a:pP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2.	If both assertion and reason are true but reason is not the correct explanation of the assertion.</a:t>
            </a:r>
            <a:endParaRPr lang="en-IN" sz="2079" dirty="0">
              <a:solidFill>
                <a:schemeClr val="bg1"/>
              </a:solidFill>
              <a:latin typeface="Tahoma" panose="020B0604030504040204" pitchFamily="34" charset="0"/>
              <a:ea typeface="Calibri" panose="020F0502020204030204" pitchFamily="34" charset="0"/>
              <a:cs typeface="Arial" panose="020B0604020202020204" pitchFamily="34" charset="0"/>
            </a:endParaRPr>
          </a:p>
          <a:p>
            <a:pPr marL="320019">
              <a:lnSpc>
                <a:spcPct val="107000"/>
              </a:lnSpc>
              <a:spcAft>
                <a:spcPts val="1039"/>
              </a:spcAft>
            </a:pP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3.If assertion is true but reason is false.</a:t>
            </a:r>
            <a:endParaRPr lang="en-IN" sz="2079" dirty="0">
              <a:solidFill>
                <a:schemeClr val="bg1"/>
              </a:solidFill>
              <a:latin typeface="Tahoma" panose="020B0604030504040204" pitchFamily="34" charset="0"/>
              <a:ea typeface="Calibri" panose="020F0502020204030204" pitchFamily="34" charset="0"/>
              <a:cs typeface="Arial" panose="020B0604020202020204" pitchFamily="34" charset="0"/>
            </a:endParaRPr>
          </a:p>
          <a:p>
            <a:r>
              <a:rPr lang="en-GB" sz="2079" dirty="0">
                <a:solidFill>
                  <a:schemeClr val="bg1"/>
                </a:solidFill>
                <a:latin typeface="Tahoma" panose="020B0604030504040204" pitchFamily="34" charset="0"/>
                <a:ea typeface="Calibri" panose="020F0502020204030204" pitchFamily="34" charset="0"/>
              </a:rPr>
              <a:t>    4.If assertion is false but reason is true</a:t>
            </a:r>
            <a:endParaRPr lang="en-IN" sz="2553" dirty="0">
              <a:solidFill>
                <a:schemeClr val="bg1"/>
              </a:solidFill>
            </a:endParaRPr>
          </a:p>
        </p:txBody>
      </p:sp>
      <p:sp>
        <p:nvSpPr>
          <p:cNvPr id="4" name="TextBox 3">
            <a:extLst>
              <a:ext uri="{FF2B5EF4-FFF2-40B4-BE49-F238E27FC236}">
                <a16:creationId xmlns:a16="http://schemas.microsoft.com/office/drawing/2014/main" id="{5A23215B-B215-C59A-B9CD-63DC99863735}"/>
              </a:ext>
            </a:extLst>
          </p:cNvPr>
          <p:cNvSpPr txBox="1"/>
          <p:nvPr/>
        </p:nvSpPr>
        <p:spPr>
          <a:xfrm>
            <a:off x="681831" y="4250387"/>
            <a:ext cx="9602404" cy="403893"/>
          </a:xfrm>
          <a:prstGeom prst="rect">
            <a:avLst/>
          </a:prstGeom>
          <a:noFill/>
        </p:spPr>
        <p:txBody>
          <a:bodyPr wrap="square">
            <a:spAutoFit/>
          </a:bodyPr>
          <a:lstStyle/>
          <a:p>
            <a:pPr>
              <a:lnSpc>
                <a:spcPct val="107000"/>
              </a:lnSpc>
              <a:spcAft>
                <a:spcPts val="1039"/>
              </a:spcAft>
            </a:pPr>
            <a:r>
              <a:rPr lang="en-GB" sz="2079" b="1" dirty="0">
                <a:solidFill>
                  <a:srgbClr val="FFFF00"/>
                </a:solidFill>
                <a:latin typeface="Tahoma" panose="020B0604030504040204" pitchFamily="34" charset="0"/>
                <a:ea typeface="Calibri" panose="020F0502020204030204" pitchFamily="34" charset="0"/>
                <a:cs typeface="Tahoma" panose="020B0604030504040204" pitchFamily="34" charset="0"/>
              </a:rPr>
              <a:t>Qn 15.</a:t>
            </a:r>
            <a:r>
              <a:rPr lang="en-GB" sz="2079" dirty="0">
                <a:solidFill>
                  <a:srgbClr val="FFFF00"/>
                </a:solidFill>
                <a:latin typeface="Tahoma" panose="020B0604030504040204" pitchFamily="34" charset="0"/>
                <a:ea typeface="Calibri" panose="020F0502020204030204" pitchFamily="34" charset="0"/>
                <a:cs typeface="Tahoma" panose="020B0604030504040204" pitchFamily="34" charset="0"/>
              </a:rPr>
              <a:t> 	</a:t>
            </a: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Lorentz force can be calculated by using the formula</a:t>
            </a:r>
            <a:endParaRPr lang="en-IN" sz="2079" dirty="0">
              <a:solidFill>
                <a:schemeClr val="bg1"/>
              </a:solidFill>
              <a:latin typeface="Tahoma" panose="020B0604030504040204" pitchFamily="34" charset="0"/>
              <a:ea typeface="Calibri" panose="020F0502020204030204" pitchFamily="34" charset="0"/>
              <a:cs typeface="Arial" panose="020B0604020202020204" pitchFamily="34" charset="0"/>
            </a:endParaRPr>
          </a:p>
        </p:txBody>
      </p:sp>
      <p:sp>
        <p:nvSpPr>
          <p:cNvPr id="7" name="TextBox 6">
            <a:extLst>
              <a:ext uri="{FF2B5EF4-FFF2-40B4-BE49-F238E27FC236}">
                <a16:creationId xmlns:a16="http://schemas.microsoft.com/office/drawing/2014/main" id="{177A2757-455B-632F-B2E1-613C99A04E9A}"/>
              </a:ext>
            </a:extLst>
          </p:cNvPr>
          <p:cNvSpPr txBox="1"/>
          <p:nvPr/>
        </p:nvSpPr>
        <p:spPr>
          <a:xfrm>
            <a:off x="1672431" y="5020469"/>
            <a:ext cx="8991600" cy="999504"/>
          </a:xfrm>
          <a:prstGeom prst="rect">
            <a:avLst/>
          </a:prstGeom>
          <a:noFill/>
        </p:spPr>
        <p:txBody>
          <a:bodyPr wrap="square" rtlCol="0">
            <a:spAutoFit/>
          </a:bodyPr>
          <a:lstStyle/>
          <a:p>
            <a:pPr marL="0" lvl="2"/>
            <a:r>
              <a:rPr lang="en-US" dirty="0">
                <a:solidFill>
                  <a:schemeClr val="bg1"/>
                </a:solidFill>
              </a:rPr>
              <a:t>1.					2.	</a:t>
            </a:r>
          </a:p>
          <a:p>
            <a:pPr marL="0" lvl="2"/>
            <a:r>
              <a:rPr lang="en-US" dirty="0">
                <a:solidFill>
                  <a:schemeClr val="bg1"/>
                </a:solidFill>
              </a:rPr>
              <a:t>		</a:t>
            </a:r>
          </a:p>
          <a:p>
            <a:r>
              <a:rPr lang="en-US" dirty="0">
                <a:solidFill>
                  <a:schemeClr val="bg1"/>
                </a:solidFill>
              </a:rPr>
              <a:t>3. 	                				4. </a:t>
            </a:r>
            <a:endParaRPr lang="en-IN" dirty="0">
              <a:solidFill>
                <a:schemeClr val="bg1"/>
              </a:solidFill>
            </a:endParaRPr>
          </a:p>
        </p:txBody>
      </p:sp>
      <p:graphicFrame>
        <p:nvGraphicFramePr>
          <p:cNvPr id="9" name="Object 8">
            <a:extLst>
              <a:ext uri="{FF2B5EF4-FFF2-40B4-BE49-F238E27FC236}">
                <a16:creationId xmlns:a16="http://schemas.microsoft.com/office/drawing/2014/main" id="{2453C60B-F6BD-BCA3-2985-1DFE4F02ED90}"/>
              </a:ext>
            </a:extLst>
          </p:cNvPr>
          <p:cNvGraphicFramePr>
            <a:graphicFrameLocks noChangeAspect="1"/>
          </p:cNvGraphicFramePr>
          <p:nvPr>
            <p:extLst>
              <p:ext uri="{D42A27DB-BD31-4B8C-83A1-F6EECF244321}">
                <p14:modId xmlns:p14="http://schemas.microsoft.com/office/powerpoint/2010/main" val="320445812"/>
              </p:ext>
            </p:extLst>
          </p:nvPr>
        </p:nvGraphicFramePr>
        <p:xfrm>
          <a:off x="7082631" y="5026300"/>
          <a:ext cx="1763268" cy="434469"/>
        </p:xfrm>
        <a:graphic>
          <a:graphicData uri="http://schemas.openxmlformats.org/presentationml/2006/ole">
            <mc:AlternateContent xmlns:mc="http://schemas.openxmlformats.org/markup-compatibility/2006">
              <mc:Choice xmlns:v="urn:schemas-microsoft-com:vml" Requires="v">
                <p:oleObj name="Equation" r:id="rId2" imgW="991439" imgH="245011" progId="Equation.DSMT4">
                  <p:embed/>
                </p:oleObj>
              </mc:Choice>
              <mc:Fallback>
                <p:oleObj name="Equation" r:id="rId2" imgW="991439" imgH="245011" progId="Equation.DSMT4">
                  <p:embed/>
                  <p:pic>
                    <p:nvPicPr>
                      <p:cNvPr id="0" name=""/>
                      <p:cNvPicPr/>
                      <p:nvPr/>
                    </p:nvPicPr>
                    <p:blipFill>
                      <a:blip r:embed="rId3"/>
                      <a:stretch>
                        <a:fillRect/>
                      </a:stretch>
                    </p:blipFill>
                    <p:spPr>
                      <a:xfrm>
                        <a:off x="7082631" y="5026300"/>
                        <a:ext cx="1763268" cy="434469"/>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97C393E4-4D3F-3EDD-DE22-505BEA1FA959}"/>
              </a:ext>
            </a:extLst>
          </p:cNvPr>
          <p:cNvGraphicFramePr>
            <a:graphicFrameLocks noChangeAspect="1"/>
          </p:cNvGraphicFramePr>
          <p:nvPr>
            <p:extLst>
              <p:ext uri="{D42A27DB-BD31-4B8C-83A1-F6EECF244321}">
                <p14:modId xmlns:p14="http://schemas.microsoft.com/office/powerpoint/2010/main" val="3554982533"/>
              </p:ext>
            </p:extLst>
          </p:nvPr>
        </p:nvGraphicFramePr>
        <p:xfrm>
          <a:off x="2053431" y="5038170"/>
          <a:ext cx="1715092" cy="422599"/>
        </p:xfrm>
        <a:graphic>
          <a:graphicData uri="http://schemas.openxmlformats.org/presentationml/2006/ole">
            <mc:AlternateContent xmlns:mc="http://schemas.openxmlformats.org/markup-compatibility/2006">
              <mc:Choice xmlns:v="urn:schemas-microsoft-com:vml" Requires="v">
                <p:oleObj name="Equation" r:id="rId4" imgW="991439" imgH="245011" progId="Equation.DSMT4">
                  <p:embed/>
                </p:oleObj>
              </mc:Choice>
              <mc:Fallback>
                <p:oleObj name="Equation" r:id="rId4" imgW="991439" imgH="245011" progId="Equation.DSMT4">
                  <p:embed/>
                  <p:pic>
                    <p:nvPicPr>
                      <p:cNvPr id="0" name=""/>
                      <p:cNvPicPr/>
                      <p:nvPr/>
                    </p:nvPicPr>
                    <p:blipFill>
                      <a:blip r:embed="rId5"/>
                      <a:stretch>
                        <a:fillRect/>
                      </a:stretch>
                    </p:blipFill>
                    <p:spPr>
                      <a:xfrm>
                        <a:off x="2053431" y="5038170"/>
                        <a:ext cx="1715092" cy="422599"/>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89F35009-D21E-AA06-8BD2-B240A6EB1512}"/>
              </a:ext>
            </a:extLst>
          </p:cNvPr>
          <p:cNvGraphicFramePr>
            <a:graphicFrameLocks noChangeAspect="1"/>
          </p:cNvGraphicFramePr>
          <p:nvPr>
            <p:extLst>
              <p:ext uri="{D42A27DB-BD31-4B8C-83A1-F6EECF244321}">
                <p14:modId xmlns:p14="http://schemas.microsoft.com/office/powerpoint/2010/main" val="315815274"/>
              </p:ext>
            </p:extLst>
          </p:nvPr>
        </p:nvGraphicFramePr>
        <p:xfrm>
          <a:off x="2086362" y="5615076"/>
          <a:ext cx="1649229" cy="422598"/>
        </p:xfrm>
        <a:graphic>
          <a:graphicData uri="http://schemas.openxmlformats.org/presentationml/2006/ole">
            <mc:AlternateContent xmlns:mc="http://schemas.openxmlformats.org/markup-compatibility/2006">
              <mc:Choice xmlns:v="urn:schemas-microsoft-com:vml" Requires="v">
                <p:oleObj name="Equation" r:id="rId6" imgW="954654" imgH="245011" progId="Equation.DSMT4">
                  <p:embed/>
                </p:oleObj>
              </mc:Choice>
              <mc:Fallback>
                <p:oleObj name="Equation" r:id="rId6" imgW="954654" imgH="245011" progId="Equation.DSMT4">
                  <p:embed/>
                  <p:pic>
                    <p:nvPicPr>
                      <p:cNvPr id="0" name=""/>
                      <p:cNvPicPr/>
                      <p:nvPr/>
                    </p:nvPicPr>
                    <p:blipFill>
                      <a:blip r:embed="rId7"/>
                      <a:stretch>
                        <a:fillRect/>
                      </a:stretch>
                    </p:blipFill>
                    <p:spPr>
                      <a:xfrm>
                        <a:off x="2086362" y="5615076"/>
                        <a:ext cx="1649229" cy="422598"/>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873C9FB4-4A7F-5248-BF74-F7AA082E3AB1}"/>
              </a:ext>
            </a:extLst>
          </p:cNvPr>
          <p:cNvGraphicFramePr>
            <a:graphicFrameLocks noChangeAspect="1"/>
          </p:cNvGraphicFramePr>
          <p:nvPr>
            <p:extLst>
              <p:ext uri="{D42A27DB-BD31-4B8C-83A1-F6EECF244321}">
                <p14:modId xmlns:p14="http://schemas.microsoft.com/office/powerpoint/2010/main" val="732449516"/>
              </p:ext>
            </p:extLst>
          </p:nvPr>
        </p:nvGraphicFramePr>
        <p:xfrm>
          <a:off x="7128673" y="5615076"/>
          <a:ext cx="1671184" cy="422598"/>
        </p:xfrm>
        <a:graphic>
          <a:graphicData uri="http://schemas.openxmlformats.org/presentationml/2006/ole">
            <mc:AlternateContent xmlns:mc="http://schemas.openxmlformats.org/markup-compatibility/2006">
              <mc:Choice xmlns:v="urn:schemas-microsoft-com:vml" Requires="v">
                <p:oleObj name="Equation" r:id="rId8" imgW="966800" imgH="245011" progId="Equation.DSMT4">
                  <p:embed/>
                </p:oleObj>
              </mc:Choice>
              <mc:Fallback>
                <p:oleObj name="Equation" r:id="rId8" imgW="966800" imgH="245011" progId="Equation.DSMT4">
                  <p:embed/>
                  <p:pic>
                    <p:nvPicPr>
                      <p:cNvPr id="0" name=""/>
                      <p:cNvPicPr/>
                      <p:nvPr/>
                    </p:nvPicPr>
                    <p:blipFill>
                      <a:blip r:embed="rId9"/>
                      <a:stretch>
                        <a:fillRect/>
                      </a:stretch>
                    </p:blipFill>
                    <p:spPr>
                      <a:xfrm>
                        <a:off x="7128673" y="5615076"/>
                        <a:ext cx="1671184" cy="422598"/>
                      </a:xfrm>
                      <a:prstGeom prst="rect">
                        <a:avLst/>
                      </a:prstGeom>
                    </p:spPr>
                  </p:pic>
                </p:oleObj>
              </mc:Fallback>
            </mc:AlternateContent>
          </a:graphicData>
        </a:graphic>
      </p:graphicFrame>
    </p:spTree>
    <p:extLst>
      <p:ext uri="{BB962C8B-B14F-4D97-AF65-F5344CB8AC3E}">
        <p14:creationId xmlns:p14="http://schemas.microsoft.com/office/powerpoint/2010/main" val="40480132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F087F6D-4BAA-7EC7-38D2-3510539C54CF}"/>
              </a:ext>
            </a:extLst>
          </p:cNvPr>
          <p:cNvSpPr txBox="1"/>
          <p:nvPr/>
        </p:nvSpPr>
        <p:spPr>
          <a:xfrm>
            <a:off x="791951" y="949711"/>
            <a:ext cx="10592342" cy="1430905"/>
          </a:xfrm>
          <a:prstGeom prst="rect">
            <a:avLst/>
          </a:prstGeom>
          <a:noFill/>
        </p:spPr>
        <p:txBody>
          <a:bodyPr wrap="square">
            <a:spAutoFit/>
          </a:bodyPr>
          <a:lstStyle/>
          <a:p>
            <a:pPr algn="just">
              <a:lnSpc>
                <a:spcPct val="107000"/>
              </a:lnSpc>
              <a:spcAft>
                <a:spcPts val="1039"/>
              </a:spcAft>
            </a:pPr>
            <a:r>
              <a:rPr lang="en-GB" sz="2079" b="1" dirty="0">
                <a:solidFill>
                  <a:srgbClr val="FFFF00"/>
                </a:solidFill>
                <a:latin typeface="Tahoma" panose="020B0604030504040204" pitchFamily="34" charset="0"/>
                <a:ea typeface="Calibri" panose="020F0502020204030204" pitchFamily="34" charset="0"/>
                <a:cs typeface="Tahoma" panose="020B0604030504040204" pitchFamily="34" charset="0"/>
              </a:rPr>
              <a:t>Qn 16.</a:t>
            </a:r>
            <a:r>
              <a:rPr lang="en-GB" sz="2079" b="1" dirty="0">
                <a:solidFill>
                  <a:schemeClr val="bg1"/>
                </a:solidFill>
                <a:latin typeface="Tahoma" panose="020B0604030504040204" pitchFamily="34" charset="0"/>
                <a:ea typeface="Calibri" panose="020F0502020204030204" pitchFamily="34" charset="0"/>
                <a:cs typeface="Tahoma" panose="020B0604030504040204" pitchFamily="34" charset="0"/>
              </a:rPr>
              <a:t>	</a:t>
            </a: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The charge on a particle Y is double the charge on particle.  X these two 	particles X and Y after being accelerated though the same potential difference 	enter a region of uniform magnetic field and describe circular paths of radii R</a:t>
            </a:r>
            <a:r>
              <a:rPr lang="en-GB" sz="2079" baseline="-25000" dirty="0">
                <a:solidFill>
                  <a:schemeClr val="bg1"/>
                </a:solidFill>
                <a:latin typeface="Tahoma" panose="020B0604030504040204" pitchFamily="34" charset="0"/>
                <a:ea typeface="Calibri" panose="020F0502020204030204" pitchFamily="34" charset="0"/>
                <a:cs typeface="Tahoma" panose="020B0604030504040204" pitchFamily="34" charset="0"/>
              </a:rPr>
              <a:t>1</a:t>
            </a: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 	and R</a:t>
            </a:r>
            <a:r>
              <a:rPr lang="en-GB" sz="2079" baseline="-25000" dirty="0">
                <a:solidFill>
                  <a:schemeClr val="bg1"/>
                </a:solidFill>
                <a:latin typeface="Tahoma" panose="020B0604030504040204" pitchFamily="34" charset="0"/>
                <a:ea typeface="Calibri" panose="020F0502020204030204" pitchFamily="34" charset="0"/>
                <a:cs typeface="Tahoma" panose="020B0604030504040204" pitchFamily="34" charset="0"/>
              </a:rPr>
              <a:t>2</a:t>
            </a: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 respectively.  The ratio of the mass of X to that of Y is</a:t>
            </a:r>
            <a:endParaRPr lang="en-IN" sz="2079" dirty="0">
              <a:solidFill>
                <a:schemeClr val="bg1"/>
              </a:solidFill>
              <a:latin typeface="Tahoma" panose="020B0604030504040204" pitchFamily="34" charset="0"/>
              <a:ea typeface="Calibri" panose="020F0502020204030204" pitchFamily="34" charset="0"/>
              <a:cs typeface="Arial" panose="020B0604020202020204" pitchFamily="34" charset="0"/>
            </a:endParaRPr>
          </a:p>
        </p:txBody>
      </p:sp>
      <p:sp>
        <p:nvSpPr>
          <p:cNvPr id="5" name="TextBox 4">
            <a:extLst>
              <a:ext uri="{FF2B5EF4-FFF2-40B4-BE49-F238E27FC236}">
                <a16:creationId xmlns:a16="http://schemas.microsoft.com/office/drawing/2014/main" id="{152F0602-3D38-C144-0087-C869ED87FFE7}"/>
              </a:ext>
            </a:extLst>
          </p:cNvPr>
          <p:cNvSpPr txBox="1"/>
          <p:nvPr/>
        </p:nvSpPr>
        <p:spPr>
          <a:xfrm>
            <a:off x="786378" y="3672078"/>
            <a:ext cx="10295361" cy="2218749"/>
          </a:xfrm>
          <a:prstGeom prst="rect">
            <a:avLst/>
          </a:prstGeom>
          <a:noFill/>
        </p:spPr>
        <p:txBody>
          <a:bodyPr wrap="square">
            <a:spAutoFit/>
          </a:bodyPr>
          <a:lstStyle/>
          <a:p>
            <a:pPr lvl="0" algn="just" rtl="0">
              <a:lnSpc>
                <a:spcPct val="107000"/>
              </a:lnSpc>
            </a:pPr>
            <a:r>
              <a:rPr lang="en-GB" sz="2079" b="1" dirty="0">
                <a:solidFill>
                  <a:srgbClr val="FFFF00"/>
                </a:solidFill>
                <a:latin typeface="Tahoma" panose="020B0604030504040204" pitchFamily="34" charset="0"/>
                <a:ea typeface="Calibri" panose="020F0502020204030204" pitchFamily="34" charset="0"/>
                <a:cs typeface="Tahoma" panose="020B0604030504040204" pitchFamily="34" charset="0"/>
              </a:rPr>
              <a:t>Qn 17.</a:t>
            </a: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	An electron enters a region where magnetic (B) and electric (E) fields are 	mutually perpendicular to one another, then</a:t>
            </a:r>
            <a:endParaRPr lang="en-IN" sz="2079" dirty="0">
              <a:solidFill>
                <a:schemeClr val="bg1"/>
              </a:solidFill>
              <a:latin typeface="Tahoma" panose="020B0604030504040204" pitchFamily="34" charset="0"/>
              <a:ea typeface="Calibri" panose="020F0502020204030204" pitchFamily="34" charset="0"/>
              <a:cs typeface="Arial" panose="020B0604020202020204" pitchFamily="34" charset="0"/>
            </a:endParaRPr>
          </a:p>
          <a:p>
            <a:pPr marL="320019" algn="just">
              <a:lnSpc>
                <a:spcPct val="107000"/>
              </a:lnSpc>
            </a:pP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	1. It will always move in the direction of B</a:t>
            </a:r>
            <a:endParaRPr lang="en-IN" sz="2079" dirty="0">
              <a:solidFill>
                <a:schemeClr val="bg1"/>
              </a:solidFill>
              <a:latin typeface="Tahoma" panose="020B0604030504040204" pitchFamily="34" charset="0"/>
              <a:ea typeface="Calibri" panose="020F0502020204030204" pitchFamily="34" charset="0"/>
              <a:cs typeface="Arial" panose="020B0604020202020204" pitchFamily="34" charset="0"/>
            </a:endParaRPr>
          </a:p>
          <a:p>
            <a:pPr marL="320019" algn="just">
              <a:lnSpc>
                <a:spcPct val="107000"/>
              </a:lnSpc>
            </a:pPr>
            <a:r>
              <a:rPr lang="en-IN" sz="2079" dirty="0">
                <a:solidFill>
                  <a:schemeClr val="bg1"/>
                </a:solidFill>
                <a:latin typeface="Tahoma" panose="020B0604030504040204" pitchFamily="34" charset="0"/>
                <a:ea typeface="Calibri" panose="020F0502020204030204" pitchFamily="34" charset="0"/>
                <a:cs typeface="Arial" panose="020B0604020202020204" pitchFamily="34" charset="0"/>
              </a:rPr>
              <a:t>	</a:t>
            </a: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2. It will always move in the direction E</a:t>
            </a:r>
            <a:endParaRPr lang="en-IN" sz="2079" dirty="0">
              <a:solidFill>
                <a:schemeClr val="bg1"/>
              </a:solidFill>
              <a:latin typeface="Tahoma" panose="020B0604030504040204" pitchFamily="34" charset="0"/>
              <a:ea typeface="Calibri" panose="020F0502020204030204" pitchFamily="34" charset="0"/>
              <a:cs typeface="Arial" panose="020B0604020202020204" pitchFamily="34" charset="0"/>
            </a:endParaRPr>
          </a:p>
          <a:p>
            <a:pPr marL="320019">
              <a:lnSpc>
                <a:spcPct val="107000"/>
              </a:lnSpc>
            </a:pP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	3. It always possess circular motion</a:t>
            </a:r>
            <a:endParaRPr lang="en-IN" sz="2079" dirty="0">
              <a:solidFill>
                <a:schemeClr val="bg1"/>
              </a:solidFill>
              <a:latin typeface="Tahoma" panose="020B0604030504040204" pitchFamily="34" charset="0"/>
              <a:ea typeface="Calibri" panose="020F0502020204030204" pitchFamily="34" charset="0"/>
              <a:cs typeface="Arial" panose="020B0604020202020204" pitchFamily="34" charset="0"/>
            </a:endParaRPr>
          </a:p>
          <a:p>
            <a:pPr marL="320019">
              <a:lnSpc>
                <a:spcPct val="150000"/>
              </a:lnSpc>
              <a:spcAft>
                <a:spcPts val="1039"/>
              </a:spcAft>
            </a:pP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	4. It can go undeflected also</a:t>
            </a:r>
            <a:endParaRPr lang="en-IN" sz="2079" dirty="0">
              <a:solidFill>
                <a:schemeClr val="bg1"/>
              </a:solidFill>
              <a:latin typeface="Tahoma" panose="020B0604030504040204" pitchFamily="34" charset="0"/>
              <a:ea typeface="Calibri" panose="020F0502020204030204" pitchFamily="34" charset="0"/>
              <a:cs typeface="Arial" panose="020B0604020202020204" pitchFamily="34" charset="0"/>
            </a:endParaRPr>
          </a:p>
        </p:txBody>
      </p:sp>
      <p:sp>
        <p:nvSpPr>
          <p:cNvPr id="6" name="TextBox 5">
            <a:extLst>
              <a:ext uri="{FF2B5EF4-FFF2-40B4-BE49-F238E27FC236}">
                <a16:creationId xmlns:a16="http://schemas.microsoft.com/office/drawing/2014/main" id="{A5061CCA-DE61-9F93-EC49-2AF12554E7F9}"/>
              </a:ext>
            </a:extLst>
          </p:cNvPr>
          <p:cNvSpPr txBox="1"/>
          <p:nvPr/>
        </p:nvSpPr>
        <p:spPr>
          <a:xfrm>
            <a:off x="1977231" y="2502417"/>
            <a:ext cx="8305800" cy="394723"/>
          </a:xfrm>
          <a:prstGeom prst="rect">
            <a:avLst/>
          </a:prstGeom>
          <a:noFill/>
        </p:spPr>
        <p:txBody>
          <a:bodyPr wrap="square" rtlCol="0">
            <a:spAutoFit/>
          </a:bodyPr>
          <a:lstStyle/>
          <a:p>
            <a:r>
              <a:rPr lang="en-US" dirty="0">
                <a:solidFill>
                  <a:schemeClr val="bg1"/>
                </a:solidFill>
              </a:rPr>
              <a:t>1.		     2.	    	           3.		                4. </a:t>
            </a:r>
            <a:endParaRPr lang="en-IN" dirty="0">
              <a:solidFill>
                <a:schemeClr val="bg1"/>
              </a:solidFill>
            </a:endParaRPr>
          </a:p>
        </p:txBody>
      </p:sp>
      <p:graphicFrame>
        <p:nvGraphicFramePr>
          <p:cNvPr id="7" name="Object 6">
            <a:extLst>
              <a:ext uri="{FF2B5EF4-FFF2-40B4-BE49-F238E27FC236}">
                <a16:creationId xmlns:a16="http://schemas.microsoft.com/office/drawing/2014/main" id="{E926679F-DC04-D6AE-23B3-E0A469B66BFA}"/>
              </a:ext>
            </a:extLst>
          </p:cNvPr>
          <p:cNvGraphicFramePr>
            <a:graphicFrameLocks noChangeAspect="1"/>
          </p:cNvGraphicFramePr>
          <p:nvPr>
            <p:extLst>
              <p:ext uri="{D42A27DB-BD31-4B8C-83A1-F6EECF244321}">
                <p14:modId xmlns:p14="http://schemas.microsoft.com/office/powerpoint/2010/main" val="1008229138"/>
              </p:ext>
            </p:extLst>
          </p:nvPr>
        </p:nvGraphicFramePr>
        <p:xfrm>
          <a:off x="2358231" y="2353063"/>
          <a:ext cx="854868" cy="879849"/>
        </p:xfrm>
        <a:graphic>
          <a:graphicData uri="http://schemas.openxmlformats.org/presentationml/2006/ole">
            <mc:AlternateContent xmlns:mc="http://schemas.openxmlformats.org/markup-compatibility/2006">
              <mc:Choice xmlns:v="urn:schemas-microsoft-com:vml" Requires="v">
                <p:oleObj name="Equation" r:id="rId2" imgW="489646" imgH="502534" progId="Equation.DSMT4">
                  <p:embed/>
                </p:oleObj>
              </mc:Choice>
              <mc:Fallback>
                <p:oleObj name="Equation" r:id="rId2" imgW="489646" imgH="502534" progId="Equation.DSMT4">
                  <p:embed/>
                  <p:pic>
                    <p:nvPicPr>
                      <p:cNvPr id="0" name=""/>
                      <p:cNvPicPr/>
                      <p:nvPr/>
                    </p:nvPicPr>
                    <p:blipFill>
                      <a:blip r:embed="rId3"/>
                      <a:stretch>
                        <a:fillRect/>
                      </a:stretch>
                    </p:blipFill>
                    <p:spPr>
                      <a:xfrm>
                        <a:off x="2358231" y="2353063"/>
                        <a:ext cx="854868" cy="879849"/>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418A2657-3D7D-C601-171B-8935735028F5}"/>
              </a:ext>
            </a:extLst>
          </p:cNvPr>
          <p:cNvGraphicFramePr>
            <a:graphicFrameLocks noChangeAspect="1"/>
          </p:cNvGraphicFramePr>
          <p:nvPr>
            <p:extLst>
              <p:ext uri="{D42A27DB-BD31-4B8C-83A1-F6EECF244321}">
                <p14:modId xmlns:p14="http://schemas.microsoft.com/office/powerpoint/2010/main" val="2250225503"/>
              </p:ext>
            </p:extLst>
          </p:nvPr>
        </p:nvGraphicFramePr>
        <p:xfrm>
          <a:off x="4644231" y="2353063"/>
          <a:ext cx="854868" cy="857574"/>
        </p:xfrm>
        <a:graphic>
          <a:graphicData uri="http://schemas.openxmlformats.org/presentationml/2006/ole">
            <mc:AlternateContent xmlns:mc="http://schemas.openxmlformats.org/markup-compatibility/2006">
              <mc:Choice xmlns:v="urn:schemas-microsoft-com:vml" Requires="v">
                <p:oleObj name="Equation" r:id="rId4" imgW="501792" imgH="502534" progId="Equation.DSMT4">
                  <p:embed/>
                </p:oleObj>
              </mc:Choice>
              <mc:Fallback>
                <p:oleObj name="Equation" r:id="rId4" imgW="501792" imgH="502534" progId="Equation.DSMT4">
                  <p:embed/>
                  <p:pic>
                    <p:nvPicPr>
                      <p:cNvPr id="0" name=""/>
                      <p:cNvPicPr/>
                      <p:nvPr/>
                    </p:nvPicPr>
                    <p:blipFill>
                      <a:blip r:embed="rId5"/>
                      <a:stretch>
                        <a:fillRect/>
                      </a:stretch>
                    </p:blipFill>
                    <p:spPr>
                      <a:xfrm>
                        <a:off x="4644231" y="2353063"/>
                        <a:ext cx="854868" cy="857574"/>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FF8A48CB-2AE1-7D5F-0E15-F94F41AEBB68}"/>
              </a:ext>
            </a:extLst>
          </p:cNvPr>
          <p:cNvGraphicFramePr>
            <a:graphicFrameLocks noChangeAspect="1"/>
          </p:cNvGraphicFramePr>
          <p:nvPr>
            <p:extLst>
              <p:ext uri="{D42A27DB-BD31-4B8C-83A1-F6EECF244321}">
                <p14:modId xmlns:p14="http://schemas.microsoft.com/office/powerpoint/2010/main" val="3632374508"/>
              </p:ext>
            </p:extLst>
          </p:nvPr>
        </p:nvGraphicFramePr>
        <p:xfrm>
          <a:off x="6971639" y="2411784"/>
          <a:ext cx="529297" cy="762406"/>
        </p:xfrm>
        <a:graphic>
          <a:graphicData uri="http://schemas.openxmlformats.org/presentationml/2006/ole">
            <mc:AlternateContent xmlns:mc="http://schemas.openxmlformats.org/markup-compatibility/2006">
              <mc:Choice xmlns:v="urn:schemas-microsoft-com:vml" Requires="v">
                <p:oleObj name="Equation" r:id="rId6" imgW="305725" imgH="441368" progId="Equation.DSMT4">
                  <p:embed/>
                </p:oleObj>
              </mc:Choice>
              <mc:Fallback>
                <p:oleObj name="Equation" r:id="rId6" imgW="305725" imgH="441368" progId="Equation.DSMT4">
                  <p:embed/>
                  <p:pic>
                    <p:nvPicPr>
                      <p:cNvPr id="0" name=""/>
                      <p:cNvPicPr/>
                      <p:nvPr/>
                    </p:nvPicPr>
                    <p:blipFill>
                      <a:blip r:embed="rId7"/>
                      <a:stretch>
                        <a:fillRect/>
                      </a:stretch>
                    </p:blipFill>
                    <p:spPr>
                      <a:xfrm>
                        <a:off x="6971639" y="2411784"/>
                        <a:ext cx="529297" cy="762406"/>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DB151035-7E38-9CC7-BCA2-DE08AB9EA368}"/>
              </a:ext>
            </a:extLst>
          </p:cNvPr>
          <p:cNvGraphicFramePr>
            <a:graphicFrameLocks noChangeAspect="1"/>
          </p:cNvGraphicFramePr>
          <p:nvPr>
            <p:extLst>
              <p:ext uri="{D42A27DB-BD31-4B8C-83A1-F6EECF244321}">
                <p14:modId xmlns:p14="http://schemas.microsoft.com/office/powerpoint/2010/main" val="1071099068"/>
              </p:ext>
            </p:extLst>
          </p:nvPr>
        </p:nvGraphicFramePr>
        <p:xfrm>
          <a:off x="9273893" y="2397687"/>
          <a:ext cx="494277" cy="721376"/>
        </p:xfrm>
        <a:graphic>
          <a:graphicData uri="http://schemas.openxmlformats.org/presentationml/2006/ole">
            <mc:AlternateContent xmlns:mc="http://schemas.openxmlformats.org/markup-compatibility/2006">
              <mc:Choice xmlns:v="urn:schemas-microsoft-com:vml" Requires="v">
                <p:oleObj name="Equation" r:id="rId8" imgW="293580" imgH="428857" progId="Equation.DSMT4">
                  <p:embed/>
                </p:oleObj>
              </mc:Choice>
              <mc:Fallback>
                <p:oleObj name="Equation" r:id="rId8" imgW="293580" imgH="428857" progId="Equation.DSMT4">
                  <p:embed/>
                  <p:pic>
                    <p:nvPicPr>
                      <p:cNvPr id="0" name=""/>
                      <p:cNvPicPr/>
                      <p:nvPr/>
                    </p:nvPicPr>
                    <p:blipFill>
                      <a:blip r:embed="rId9"/>
                      <a:stretch>
                        <a:fillRect/>
                      </a:stretch>
                    </p:blipFill>
                    <p:spPr>
                      <a:xfrm>
                        <a:off x="9273893" y="2397687"/>
                        <a:ext cx="494277" cy="721376"/>
                      </a:xfrm>
                      <a:prstGeom prst="rect">
                        <a:avLst/>
                      </a:prstGeom>
                    </p:spPr>
                  </p:pic>
                </p:oleObj>
              </mc:Fallback>
            </mc:AlternateContent>
          </a:graphicData>
        </a:graphic>
      </p:graphicFrame>
    </p:spTree>
    <p:extLst>
      <p:ext uri="{BB962C8B-B14F-4D97-AF65-F5344CB8AC3E}">
        <p14:creationId xmlns:p14="http://schemas.microsoft.com/office/powerpoint/2010/main" val="5507204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B3F67D0-1E92-B569-2AF6-CB5A5B5B58B7}"/>
              </a:ext>
            </a:extLst>
          </p:cNvPr>
          <p:cNvSpPr txBox="1"/>
          <p:nvPr/>
        </p:nvSpPr>
        <p:spPr>
          <a:xfrm>
            <a:off x="224631" y="367809"/>
            <a:ext cx="10493349" cy="1430905"/>
          </a:xfrm>
          <a:prstGeom prst="rect">
            <a:avLst/>
          </a:prstGeom>
          <a:noFill/>
        </p:spPr>
        <p:txBody>
          <a:bodyPr wrap="square">
            <a:spAutoFit/>
          </a:bodyPr>
          <a:lstStyle/>
          <a:p>
            <a:pPr algn="just">
              <a:lnSpc>
                <a:spcPct val="107000"/>
              </a:lnSpc>
              <a:spcAft>
                <a:spcPts val="1039"/>
              </a:spcAft>
            </a:pPr>
            <a:r>
              <a:rPr lang="en-GB" sz="2079" b="1" dirty="0">
                <a:solidFill>
                  <a:srgbClr val="FFFF00"/>
                </a:solidFill>
                <a:latin typeface="Tahoma" panose="020B0604030504040204" pitchFamily="34" charset="0"/>
                <a:ea typeface="Calibri" panose="020F0502020204030204" pitchFamily="34" charset="0"/>
                <a:cs typeface="Tahoma" panose="020B0604030504040204" pitchFamily="34" charset="0"/>
              </a:rPr>
              <a:t>Qn 18.</a:t>
            </a:r>
            <a:r>
              <a:rPr lang="en-GB" sz="2079" b="1" dirty="0">
                <a:solidFill>
                  <a:schemeClr val="bg1"/>
                </a:solidFill>
                <a:latin typeface="Tahoma" panose="020B0604030504040204" pitchFamily="34" charset="0"/>
                <a:ea typeface="Calibri" panose="020F0502020204030204" pitchFamily="34" charset="0"/>
                <a:cs typeface="Tahoma" panose="020B0604030504040204" pitchFamily="34" charset="0"/>
              </a:rPr>
              <a:t>	</a:t>
            </a: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Two particles A and B of masses m</a:t>
            </a:r>
            <a:r>
              <a:rPr lang="en-GB" sz="2079" baseline="-25000" dirty="0">
                <a:solidFill>
                  <a:schemeClr val="bg1"/>
                </a:solidFill>
                <a:latin typeface="Tahoma" panose="020B0604030504040204" pitchFamily="34" charset="0"/>
                <a:ea typeface="Calibri" panose="020F0502020204030204" pitchFamily="34" charset="0"/>
                <a:cs typeface="Tahoma" panose="020B0604030504040204" pitchFamily="34" charset="0"/>
              </a:rPr>
              <a:t>A </a:t>
            </a: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and </a:t>
            </a:r>
            <a:r>
              <a:rPr lang="en-GB" sz="2079" dirty="0" err="1">
                <a:solidFill>
                  <a:schemeClr val="bg1"/>
                </a:solidFill>
                <a:latin typeface="Tahoma" panose="020B0604030504040204" pitchFamily="34" charset="0"/>
                <a:ea typeface="Calibri" panose="020F0502020204030204" pitchFamily="34" charset="0"/>
                <a:cs typeface="Tahoma" panose="020B0604030504040204" pitchFamily="34" charset="0"/>
              </a:rPr>
              <a:t>m</a:t>
            </a:r>
            <a:r>
              <a:rPr lang="en-GB" sz="2079" baseline="-25000" dirty="0" err="1">
                <a:solidFill>
                  <a:schemeClr val="bg1"/>
                </a:solidFill>
                <a:latin typeface="Tahoma" panose="020B0604030504040204" pitchFamily="34" charset="0"/>
                <a:ea typeface="Calibri" panose="020F0502020204030204" pitchFamily="34" charset="0"/>
                <a:cs typeface="Tahoma" panose="020B0604030504040204" pitchFamily="34" charset="0"/>
              </a:rPr>
              <a:t>B</a:t>
            </a: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 respectively and having the same 	charge are moving in a plane.  A uniform magnetic field exists perpendicular to 	this plane.  The speeds of the particles are V</a:t>
            </a:r>
            <a:r>
              <a:rPr lang="en-GB" sz="2079" baseline="-25000" dirty="0">
                <a:solidFill>
                  <a:schemeClr val="bg1"/>
                </a:solidFill>
                <a:latin typeface="Tahoma" panose="020B0604030504040204" pitchFamily="34" charset="0"/>
                <a:ea typeface="Calibri" panose="020F0502020204030204" pitchFamily="34" charset="0"/>
                <a:cs typeface="Tahoma" panose="020B0604030504040204" pitchFamily="34" charset="0"/>
              </a:rPr>
              <a:t>a</a:t>
            </a: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 and VB respectively, and the 	trajectories are as shown in the figure Then</a:t>
            </a:r>
            <a:endParaRPr lang="en-IN" sz="2079" dirty="0">
              <a:solidFill>
                <a:schemeClr val="bg1"/>
              </a:solidFill>
              <a:latin typeface="Tahoma" panose="020B0604030504040204" pitchFamily="34" charset="0"/>
              <a:ea typeface="Calibri" panose="020F050202020403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3C1C6A84-F9C8-2E56-ADAC-C8AE7D211DB1}"/>
              </a:ext>
            </a:extLst>
          </p:cNvPr>
          <p:cNvPicPr>
            <a:picLocks noChangeAspect="1"/>
          </p:cNvPicPr>
          <p:nvPr/>
        </p:nvPicPr>
        <p:blipFill>
          <a:blip r:embed="rId3">
            <a:biLevel thresh="75000"/>
          </a:blip>
          <a:stretch>
            <a:fillRect/>
          </a:stretch>
        </p:blipFill>
        <p:spPr>
          <a:xfrm>
            <a:off x="1367631" y="1850904"/>
            <a:ext cx="2278478" cy="1300488"/>
          </a:xfrm>
          <a:prstGeom prst="rect">
            <a:avLst/>
          </a:prstGeom>
        </p:spPr>
      </p:pic>
      <p:sp>
        <p:nvSpPr>
          <p:cNvPr id="6" name="TextBox 5">
            <a:extLst>
              <a:ext uri="{FF2B5EF4-FFF2-40B4-BE49-F238E27FC236}">
                <a16:creationId xmlns:a16="http://schemas.microsoft.com/office/drawing/2014/main" id="{30436D1D-A400-532D-42B7-E34425F365E8}"/>
              </a:ext>
            </a:extLst>
          </p:cNvPr>
          <p:cNvSpPr txBox="1"/>
          <p:nvPr/>
        </p:nvSpPr>
        <p:spPr>
          <a:xfrm>
            <a:off x="3410511" y="1878408"/>
            <a:ext cx="6830576" cy="849400"/>
          </a:xfrm>
          <a:prstGeom prst="rect">
            <a:avLst/>
          </a:prstGeom>
          <a:noFill/>
        </p:spPr>
        <p:txBody>
          <a:bodyPr wrap="square">
            <a:spAutoFit/>
          </a:bodyPr>
          <a:lstStyle/>
          <a:p>
            <a:pPr marL="320019">
              <a:lnSpc>
                <a:spcPct val="107000"/>
              </a:lnSpc>
            </a:pP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1. m</a:t>
            </a:r>
            <a:r>
              <a:rPr lang="en-GB" sz="2079" baseline="-25000" dirty="0">
                <a:solidFill>
                  <a:schemeClr val="bg1"/>
                </a:solidFill>
                <a:latin typeface="Tahoma" panose="020B0604030504040204" pitchFamily="34" charset="0"/>
                <a:ea typeface="Calibri" panose="020F0502020204030204" pitchFamily="34" charset="0"/>
                <a:cs typeface="Tahoma" panose="020B0604030504040204" pitchFamily="34" charset="0"/>
              </a:rPr>
              <a:t>A</a:t>
            </a: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 V</a:t>
            </a:r>
            <a:r>
              <a:rPr lang="en-GB" sz="2079" baseline="-25000" dirty="0">
                <a:solidFill>
                  <a:schemeClr val="bg1"/>
                </a:solidFill>
                <a:latin typeface="Tahoma" panose="020B0604030504040204" pitchFamily="34" charset="0"/>
                <a:ea typeface="Calibri" panose="020F0502020204030204" pitchFamily="34" charset="0"/>
                <a:cs typeface="Tahoma" panose="020B0604030504040204" pitchFamily="34" charset="0"/>
              </a:rPr>
              <a:t>A</a:t>
            </a: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 &lt; </a:t>
            </a:r>
            <a:r>
              <a:rPr lang="en-GB" sz="2079" dirty="0" err="1">
                <a:solidFill>
                  <a:schemeClr val="bg1"/>
                </a:solidFill>
                <a:latin typeface="Tahoma" panose="020B0604030504040204" pitchFamily="34" charset="0"/>
                <a:ea typeface="Calibri" panose="020F0502020204030204" pitchFamily="34" charset="0"/>
                <a:cs typeface="Tahoma" panose="020B0604030504040204" pitchFamily="34" charset="0"/>
              </a:rPr>
              <a:t>m</a:t>
            </a:r>
            <a:r>
              <a:rPr lang="en-GB" sz="2079" baseline="-25000" dirty="0" err="1">
                <a:solidFill>
                  <a:schemeClr val="bg1"/>
                </a:solidFill>
                <a:latin typeface="Tahoma" panose="020B0604030504040204" pitchFamily="34" charset="0"/>
                <a:ea typeface="Calibri" panose="020F0502020204030204" pitchFamily="34" charset="0"/>
                <a:cs typeface="Tahoma" panose="020B0604030504040204" pitchFamily="34" charset="0"/>
              </a:rPr>
              <a:t>B</a:t>
            </a:r>
            <a:r>
              <a:rPr lang="en-GB" sz="2079" dirty="0" err="1">
                <a:solidFill>
                  <a:schemeClr val="bg1"/>
                </a:solidFill>
                <a:latin typeface="Tahoma" panose="020B0604030504040204" pitchFamily="34" charset="0"/>
                <a:ea typeface="Calibri" panose="020F0502020204030204" pitchFamily="34" charset="0"/>
                <a:cs typeface="Tahoma" panose="020B0604030504040204" pitchFamily="34" charset="0"/>
              </a:rPr>
              <a:t>V</a:t>
            </a:r>
            <a:r>
              <a:rPr lang="en-GB" sz="2079" baseline="-25000" dirty="0" err="1">
                <a:solidFill>
                  <a:schemeClr val="bg1"/>
                </a:solidFill>
                <a:latin typeface="Tahoma" panose="020B0604030504040204" pitchFamily="34" charset="0"/>
                <a:ea typeface="Calibri" panose="020F0502020204030204" pitchFamily="34" charset="0"/>
                <a:cs typeface="Tahoma" panose="020B0604030504040204" pitchFamily="34" charset="0"/>
              </a:rPr>
              <a:t>B</a:t>
            </a: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		2. m</a:t>
            </a:r>
            <a:r>
              <a:rPr lang="en-GB" sz="2079" baseline="-25000" dirty="0">
                <a:solidFill>
                  <a:schemeClr val="bg1"/>
                </a:solidFill>
                <a:latin typeface="Tahoma" panose="020B0604030504040204" pitchFamily="34" charset="0"/>
                <a:ea typeface="Calibri" panose="020F0502020204030204" pitchFamily="34" charset="0"/>
                <a:cs typeface="Tahoma" panose="020B0604030504040204" pitchFamily="34" charset="0"/>
              </a:rPr>
              <a:t>A</a:t>
            </a: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 </a:t>
            </a:r>
            <a:r>
              <a:rPr lang="en-GB" sz="2079" dirty="0" err="1">
                <a:solidFill>
                  <a:schemeClr val="bg1"/>
                </a:solidFill>
                <a:latin typeface="Tahoma" panose="020B0604030504040204" pitchFamily="34" charset="0"/>
                <a:ea typeface="Calibri" panose="020F0502020204030204" pitchFamily="34" charset="0"/>
                <a:cs typeface="Tahoma" panose="020B0604030504040204" pitchFamily="34" charset="0"/>
              </a:rPr>
              <a:t>v</a:t>
            </a:r>
            <a:r>
              <a:rPr lang="en-GB" sz="2079" baseline="-25000" dirty="0" err="1">
                <a:solidFill>
                  <a:schemeClr val="bg1"/>
                </a:solidFill>
                <a:latin typeface="Tahoma" panose="020B0604030504040204" pitchFamily="34" charset="0"/>
                <a:ea typeface="Calibri" panose="020F0502020204030204" pitchFamily="34" charset="0"/>
                <a:cs typeface="Tahoma" panose="020B0604030504040204" pitchFamily="34" charset="0"/>
              </a:rPr>
              <a:t>A</a:t>
            </a: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 &gt; </a:t>
            </a:r>
            <a:r>
              <a:rPr lang="en-GB" sz="2079" dirty="0" err="1">
                <a:solidFill>
                  <a:schemeClr val="bg1"/>
                </a:solidFill>
                <a:latin typeface="Tahoma" panose="020B0604030504040204" pitchFamily="34" charset="0"/>
                <a:ea typeface="Calibri" panose="020F0502020204030204" pitchFamily="34" charset="0"/>
                <a:cs typeface="Tahoma" panose="020B0604030504040204" pitchFamily="34" charset="0"/>
              </a:rPr>
              <a:t>m</a:t>
            </a:r>
            <a:r>
              <a:rPr lang="en-GB" sz="2079" baseline="-25000" dirty="0" err="1">
                <a:solidFill>
                  <a:schemeClr val="bg1"/>
                </a:solidFill>
                <a:latin typeface="Tahoma" panose="020B0604030504040204" pitchFamily="34" charset="0"/>
                <a:ea typeface="Calibri" panose="020F0502020204030204" pitchFamily="34" charset="0"/>
                <a:cs typeface="Tahoma" panose="020B0604030504040204" pitchFamily="34" charset="0"/>
              </a:rPr>
              <a:t>B</a:t>
            </a: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 V</a:t>
            </a:r>
            <a:r>
              <a:rPr lang="en-GB" sz="2079" baseline="-25000" dirty="0">
                <a:solidFill>
                  <a:schemeClr val="bg1"/>
                </a:solidFill>
                <a:latin typeface="Tahoma" panose="020B0604030504040204" pitchFamily="34" charset="0"/>
                <a:ea typeface="Calibri" panose="020F0502020204030204" pitchFamily="34" charset="0"/>
                <a:cs typeface="Tahoma" panose="020B0604030504040204" pitchFamily="34" charset="0"/>
              </a:rPr>
              <a:t>B</a:t>
            </a:r>
            <a:endParaRPr lang="en-IN" sz="2079" dirty="0">
              <a:solidFill>
                <a:schemeClr val="bg1"/>
              </a:solidFill>
              <a:latin typeface="Tahoma" panose="020B0604030504040204" pitchFamily="34" charset="0"/>
              <a:ea typeface="Calibri" panose="020F0502020204030204" pitchFamily="34" charset="0"/>
              <a:cs typeface="Arial" panose="020B0604020202020204" pitchFamily="34" charset="0"/>
            </a:endParaRPr>
          </a:p>
          <a:p>
            <a:pPr marL="320019">
              <a:lnSpc>
                <a:spcPct val="150000"/>
              </a:lnSpc>
              <a:spcAft>
                <a:spcPts val="1039"/>
              </a:spcAft>
            </a:pP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3. m</a:t>
            </a:r>
            <a:r>
              <a:rPr lang="en-GB" sz="2079" baseline="-25000" dirty="0">
                <a:solidFill>
                  <a:schemeClr val="bg1"/>
                </a:solidFill>
                <a:latin typeface="Tahoma" panose="020B0604030504040204" pitchFamily="34" charset="0"/>
                <a:ea typeface="Calibri" panose="020F0502020204030204" pitchFamily="34" charset="0"/>
                <a:cs typeface="Tahoma" panose="020B0604030504040204" pitchFamily="34" charset="0"/>
              </a:rPr>
              <a:t>A</a:t>
            </a: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 &lt; </a:t>
            </a:r>
            <a:r>
              <a:rPr lang="en-GB" sz="2079" dirty="0" err="1">
                <a:solidFill>
                  <a:schemeClr val="bg1"/>
                </a:solidFill>
                <a:latin typeface="Tahoma" panose="020B0604030504040204" pitchFamily="34" charset="0"/>
                <a:ea typeface="Calibri" panose="020F0502020204030204" pitchFamily="34" charset="0"/>
                <a:cs typeface="Tahoma" panose="020B0604030504040204" pitchFamily="34" charset="0"/>
              </a:rPr>
              <a:t>m</a:t>
            </a:r>
            <a:r>
              <a:rPr lang="en-GB" sz="2079" baseline="-25000" dirty="0" err="1">
                <a:solidFill>
                  <a:schemeClr val="bg1"/>
                </a:solidFill>
                <a:latin typeface="Tahoma" panose="020B0604030504040204" pitchFamily="34" charset="0"/>
                <a:ea typeface="Calibri" panose="020F0502020204030204" pitchFamily="34" charset="0"/>
                <a:cs typeface="Tahoma" panose="020B0604030504040204" pitchFamily="34" charset="0"/>
              </a:rPr>
              <a:t>B</a:t>
            </a: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 and V</a:t>
            </a:r>
            <a:r>
              <a:rPr lang="en-GB" sz="2079" baseline="-25000" dirty="0">
                <a:solidFill>
                  <a:schemeClr val="bg1"/>
                </a:solidFill>
                <a:latin typeface="Tahoma" panose="020B0604030504040204" pitchFamily="34" charset="0"/>
                <a:ea typeface="Calibri" panose="020F0502020204030204" pitchFamily="34" charset="0"/>
                <a:cs typeface="Tahoma" panose="020B0604030504040204" pitchFamily="34" charset="0"/>
              </a:rPr>
              <a:t>A</a:t>
            </a: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 &lt; V</a:t>
            </a:r>
            <a:r>
              <a:rPr lang="en-GB" sz="2079" baseline="-25000" dirty="0">
                <a:solidFill>
                  <a:schemeClr val="bg1"/>
                </a:solidFill>
                <a:latin typeface="Tahoma" panose="020B0604030504040204" pitchFamily="34" charset="0"/>
                <a:ea typeface="Calibri" panose="020F0502020204030204" pitchFamily="34" charset="0"/>
                <a:cs typeface="Tahoma" panose="020B0604030504040204" pitchFamily="34" charset="0"/>
              </a:rPr>
              <a:t>B</a:t>
            </a: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	4. m</a:t>
            </a:r>
            <a:r>
              <a:rPr lang="en-GB" sz="2079" baseline="-25000" dirty="0">
                <a:solidFill>
                  <a:schemeClr val="bg1"/>
                </a:solidFill>
                <a:latin typeface="Tahoma" panose="020B0604030504040204" pitchFamily="34" charset="0"/>
                <a:ea typeface="Calibri" panose="020F0502020204030204" pitchFamily="34" charset="0"/>
                <a:cs typeface="Tahoma" panose="020B0604030504040204" pitchFamily="34" charset="0"/>
              </a:rPr>
              <a:t>A</a:t>
            </a: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a:t>
            </a:r>
            <a:r>
              <a:rPr lang="en-GB" sz="2079" dirty="0" err="1">
                <a:solidFill>
                  <a:schemeClr val="bg1"/>
                </a:solidFill>
                <a:latin typeface="Tahoma" panose="020B0604030504040204" pitchFamily="34" charset="0"/>
                <a:ea typeface="Calibri" panose="020F0502020204030204" pitchFamily="34" charset="0"/>
                <a:cs typeface="Tahoma" panose="020B0604030504040204" pitchFamily="34" charset="0"/>
              </a:rPr>
              <a:t>m</a:t>
            </a:r>
            <a:r>
              <a:rPr lang="en-GB" sz="2079" baseline="-25000" dirty="0" err="1">
                <a:solidFill>
                  <a:schemeClr val="bg1"/>
                </a:solidFill>
                <a:latin typeface="Tahoma" panose="020B0604030504040204" pitchFamily="34" charset="0"/>
                <a:ea typeface="Calibri" panose="020F0502020204030204" pitchFamily="34" charset="0"/>
                <a:cs typeface="Tahoma" panose="020B0604030504040204" pitchFamily="34" charset="0"/>
              </a:rPr>
              <a:t>B</a:t>
            </a:r>
            <a:r>
              <a:rPr lang="en-GB" sz="2079" baseline="-25000" dirty="0">
                <a:solidFill>
                  <a:schemeClr val="bg1"/>
                </a:solidFill>
                <a:latin typeface="Tahoma" panose="020B0604030504040204" pitchFamily="34" charset="0"/>
                <a:ea typeface="Calibri" panose="020F0502020204030204" pitchFamily="34" charset="0"/>
                <a:cs typeface="Tahoma" panose="020B0604030504040204" pitchFamily="34" charset="0"/>
              </a:rPr>
              <a:t> </a:t>
            </a: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and V</a:t>
            </a:r>
            <a:r>
              <a:rPr lang="en-GB" sz="2079" baseline="-25000" dirty="0">
                <a:solidFill>
                  <a:schemeClr val="bg1"/>
                </a:solidFill>
                <a:latin typeface="Tahoma" panose="020B0604030504040204" pitchFamily="34" charset="0"/>
                <a:ea typeface="Calibri" panose="020F0502020204030204" pitchFamily="34" charset="0"/>
                <a:cs typeface="Tahoma" panose="020B0604030504040204" pitchFamily="34" charset="0"/>
              </a:rPr>
              <a:t>A</a:t>
            </a: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=V</a:t>
            </a:r>
            <a:r>
              <a:rPr lang="en-GB" sz="2079" baseline="-25000" dirty="0">
                <a:solidFill>
                  <a:schemeClr val="bg1"/>
                </a:solidFill>
                <a:latin typeface="Tahoma" panose="020B0604030504040204" pitchFamily="34" charset="0"/>
                <a:ea typeface="Calibri" panose="020F0502020204030204" pitchFamily="34" charset="0"/>
                <a:cs typeface="Tahoma" panose="020B0604030504040204" pitchFamily="34" charset="0"/>
              </a:rPr>
              <a:t>B</a:t>
            </a:r>
            <a:endParaRPr lang="en-IN" sz="2079" dirty="0">
              <a:solidFill>
                <a:schemeClr val="bg1"/>
              </a:solidFill>
              <a:latin typeface="Tahoma" panose="020B0604030504040204" pitchFamily="34" charset="0"/>
              <a:ea typeface="Calibri" panose="020F0502020204030204" pitchFamily="34" charset="0"/>
              <a:cs typeface="Arial" panose="020B0604020202020204" pitchFamily="34" charset="0"/>
            </a:endParaRPr>
          </a:p>
        </p:txBody>
      </p:sp>
      <p:sp>
        <p:nvSpPr>
          <p:cNvPr id="5" name="TextBox 4">
            <a:extLst>
              <a:ext uri="{FF2B5EF4-FFF2-40B4-BE49-F238E27FC236}">
                <a16:creationId xmlns:a16="http://schemas.microsoft.com/office/drawing/2014/main" id="{5955C174-ACEE-1A7B-78D4-02744BDFB180}"/>
              </a:ext>
            </a:extLst>
          </p:cNvPr>
          <p:cNvSpPr txBox="1"/>
          <p:nvPr/>
        </p:nvSpPr>
        <p:spPr>
          <a:xfrm>
            <a:off x="216271" y="3142181"/>
            <a:ext cx="10295361" cy="746230"/>
          </a:xfrm>
          <a:prstGeom prst="rect">
            <a:avLst/>
          </a:prstGeom>
          <a:noFill/>
        </p:spPr>
        <p:txBody>
          <a:bodyPr wrap="square">
            <a:spAutoFit/>
          </a:bodyPr>
          <a:lstStyle/>
          <a:p>
            <a:pPr algn="just">
              <a:lnSpc>
                <a:spcPct val="107000"/>
              </a:lnSpc>
              <a:spcAft>
                <a:spcPts val="1039"/>
              </a:spcAft>
            </a:pPr>
            <a:r>
              <a:rPr lang="en-GB" sz="2079" b="1" dirty="0">
                <a:solidFill>
                  <a:srgbClr val="FFFF00"/>
                </a:solidFill>
                <a:latin typeface="Tahoma" panose="020B0604030504040204" pitchFamily="34" charset="0"/>
                <a:ea typeface="Calibri" panose="020F0502020204030204" pitchFamily="34" charset="0"/>
                <a:cs typeface="Tahoma" panose="020B0604030504040204" pitchFamily="34" charset="0"/>
              </a:rPr>
              <a:t>Qn 19.</a:t>
            </a:r>
            <a:r>
              <a:rPr lang="en-GB" sz="2079" dirty="0">
                <a:solidFill>
                  <a:srgbClr val="FFFF00"/>
                </a:solidFill>
                <a:latin typeface="Tahoma" panose="020B0604030504040204" pitchFamily="34" charset="0"/>
                <a:ea typeface="Calibri" panose="020F0502020204030204" pitchFamily="34" charset="0"/>
                <a:cs typeface="Tahoma" panose="020B0604030504040204" pitchFamily="34" charset="0"/>
              </a:rPr>
              <a:t> </a:t>
            </a: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	A very long straight wire carries a current I.  At the instant when a charge 	+Q at point P has velocity V, as shown, the force on the charge is</a:t>
            </a:r>
            <a:endParaRPr lang="en-IN" sz="2079" dirty="0">
              <a:solidFill>
                <a:schemeClr val="bg1"/>
              </a:solidFill>
              <a:latin typeface="Tahoma" panose="020B0604030504040204" pitchFamily="34" charset="0"/>
              <a:ea typeface="Calibri" panose="020F0502020204030204" pitchFamily="34" charset="0"/>
              <a:cs typeface="Arial" panose="020B0604020202020204" pitchFamily="34" charset="0"/>
            </a:endParaRPr>
          </a:p>
        </p:txBody>
      </p:sp>
      <p:pic>
        <p:nvPicPr>
          <p:cNvPr id="7" name="Picture 1">
            <a:extLst>
              <a:ext uri="{FF2B5EF4-FFF2-40B4-BE49-F238E27FC236}">
                <a16:creationId xmlns:a16="http://schemas.microsoft.com/office/drawing/2014/main" id="{D2C76E2D-73D0-78AB-7C79-6A3CAB5DDD44}"/>
              </a:ext>
            </a:extLst>
          </p:cNvPr>
          <p:cNvPicPr>
            <a:picLocks noChangeAspect="1" noChangeArrowheads="1"/>
          </p:cNvPicPr>
          <p:nvPr/>
        </p:nvPicPr>
        <p:blipFill>
          <a:blip r:embed="rId4">
            <a:biLevel thresh="75000"/>
            <a:extLst>
              <a:ext uri="{28A0092B-C50C-407E-A947-70E740481C1C}">
                <a14:useLocalDpi xmlns:a14="http://schemas.microsoft.com/office/drawing/2010/main" val="0"/>
              </a:ext>
            </a:extLst>
          </a:blip>
          <a:srcRect/>
          <a:stretch>
            <a:fillRect/>
          </a:stretch>
        </p:blipFill>
        <p:spPr bwMode="auto">
          <a:xfrm>
            <a:off x="1401762" y="3898748"/>
            <a:ext cx="2969816" cy="1385914"/>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3">
            <a:extLst>
              <a:ext uri="{FF2B5EF4-FFF2-40B4-BE49-F238E27FC236}">
                <a16:creationId xmlns:a16="http://schemas.microsoft.com/office/drawing/2014/main" id="{160CFA70-7083-BB1D-717A-FE85A5176B2F}"/>
              </a:ext>
            </a:extLst>
          </p:cNvPr>
          <p:cNvSpPr>
            <a:spLocks noChangeArrowheads="1"/>
          </p:cNvSpPr>
          <p:nvPr/>
        </p:nvSpPr>
        <p:spPr bwMode="auto">
          <a:xfrm>
            <a:off x="4568031" y="4186574"/>
            <a:ext cx="5179079" cy="7355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8793" tIns="59396" rIns="118793" bIns="59396" numCol="1" anchor="ctr" anchorCtr="0" compatLnSpc="1">
            <a:prstTxWarp prst="textNoShape">
              <a:avLst/>
            </a:prstTxWarp>
            <a:spAutoFit/>
          </a:bodyPr>
          <a:lstStyle/>
          <a:p>
            <a:pPr defTabSz="1187700" eaLnBrk="0" fontAlgn="base" hangingPunct="0">
              <a:spcBef>
                <a:spcPct val="0"/>
              </a:spcBef>
              <a:spcAft>
                <a:spcPct val="0"/>
              </a:spcAft>
            </a:pPr>
            <a:r>
              <a:rPr lang="en-GB" altLang="en-US" sz="2000" dirty="0">
                <a:solidFill>
                  <a:schemeClr val="bg1"/>
                </a:solidFill>
                <a:latin typeface="Tahoma" panose="020B0604030504040204" pitchFamily="34" charset="0"/>
                <a:ea typeface="Calibri" panose="020F0502020204030204" pitchFamily="34" charset="0"/>
                <a:cs typeface="Tahoma" panose="020B0604030504040204" pitchFamily="34" charset="0"/>
              </a:rPr>
              <a:t>1. Opposite to OX		2. Along OX</a:t>
            </a:r>
            <a:endParaRPr lang="en-GB" altLang="en-US" sz="1800" dirty="0">
              <a:solidFill>
                <a:schemeClr val="bg1"/>
              </a:solidFill>
            </a:endParaRPr>
          </a:p>
          <a:p>
            <a:pPr defTabSz="1187700" eaLnBrk="0" fontAlgn="base" hangingPunct="0">
              <a:spcBef>
                <a:spcPct val="0"/>
              </a:spcBef>
              <a:spcAft>
                <a:spcPct val="0"/>
              </a:spcAft>
            </a:pPr>
            <a:r>
              <a:rPr lang="en-GB" altLang="en-US" sz="2000" dirty="0">
                <a:solidFill>
                  <a:schemeClr val="bg1"/>
                </a:solidFill>
                <a:latin typeface="Tahoma" panose="020B0604030504040204" pitchFamily="34" charset="0"/>
                <a:ea typeface="Calibri" panose="020F0502020204030204" pitchFamily="34" charset="0"/>
                <a:cs typeface="Tahoma" panose="020B0604030504040204" pitchFamily="34" charset="0"/>
              </a:rPr>
              <a:t>3. Opposite to OY		4. Along OY</a:t>
            </a:r>
            <a:endParaRPr lang="en-GB" altLang="en-US" sz="5400" dirty="0">
              <a:solidFill>
                <a:schemeClr val="bg1"/>
              </a:solidFill>
              <a:latin typeface="Arial" panose="020B0604020202020204" pitchFamily="34" charset="0"/>
            </a:endParaRPr>
          </a:p>
        </p:txBody>
      </p:sp>
      <p:sp>
        <p:nvSpPr>
          <p:cNvPr id="9" name="TextBox 8">
            <a:extLst>
              <a:ext uri="{FF2B5EF4-FFF2-40B4-BE49-F238E27FC236}">
                <a16:creationId xmlns:a16="http://schemas.microsoft.com/office/drawing/2014/main" id="{0FEB3F4C-0833-1F37-96C0-5E10C97DAB67}"/>
              </a:ext>
            </a:extLst>
          </p:cNvPr>
          <p:cNvSpPr txBox="1"/>
          <p:nvPr/>
        </p:nvSpPr>
        <p:spPr>
          <a:xfrm>
            <a:off x="193252" y="5220242"/>
            <a:ext cx="10889324" cy="1534074"/>
          </a:xfrm>
          <a:prstGeom prst="rect">
            <a:avLst/>
          </a:prstGeom>
          <a:noFill/>
        </p:spPr>
        <p:txBody>
          <a:bodyPr wrap="square">
            <a:spAutoFit/>
          </a:bodyPr>
          <a:lstStyle/>
          <a:p>
            <a:pPr lvl="0" algn="just" rtl="0">
              <a:lnSpc>
                <a:spcPct val="107000"/>
              </a:lnSpc>
            </a:pPr>
            <a:r>
              <a:rPr lang="en-GB" sz="2079" b="1" dirty="0">
                <a:solidFill>
                  <a:srgbClr val="FFFF00"/>
                </a:solidFill>
                <a:latin typeface="Tahoma" panose="020B0604030504040204" pitchFamily="34" charset="0"/>
                <a:ea typeface="Calibri" panose="020F0502020204030204" pitchFamily="34" charset="0"/>
                <a:cs typeface="Tahoma" panose="020B0604030504040204" pitchFamily="34" charset="0"/>
              </a:rPr>
              <a:t>Qn 20.</a:t>
            </a: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	A deuton of kinetic energy 50 keV is describing a circular orbit of radius 0.5 metre 	in a plane perpendicular to magnetic field B.  The kinetic energy of the proton that 	describes a circular orbit of radius 0.5 metre in the same plane with the same B is</a:t>
            </a:r>
            <a:endParaRPr lang="en-IN" sz="2079" dirty="0">
              <a:solidFill>
                <a:schemeClr val="bg1"/>
              </a:solidFill>
              <a:latin typeface="Tahoma" panose="020B0604030504040204" pitchFamily="34" charset="0"/>
              <a:ea typeface="Calibri" panose="020F0502020204030204" pitchFamily="34" charset="0"/>
              <a:cs typeface="Arial" panose="020B0604020202020204" pitchFamily="34" charset="0"/>
            </a:endParaRPr>
          </a:p>
          <a:p>
            <a:pPr marL="320019" algn="just">
              <a:lnSpc>
                <a:spcPct val="150000"/>
              </a:lnSpc>
              <a:spcAft>
                <a:spcPts val="1039"/>
              </a:spcAft>
            </a:pP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	1. 25 keV	2. 50 keV   3. 200 keV	4. 100 keV</a:t>
            </a:r>
            <a:endParaRPr lang="en-IN" sz="2079" dirty="0">
              <a:solidFill>
                <a:schemeClr val="bg1"/>
              </a:solidFill>
              <a:latin typeface="Tahoma" panose="020B060403050404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556761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Rectangle 6"/>
          <p:cNvSpPr/>
          <p:nvPr/>
        </p:nvSpPr>
        <p:spPr>
          <a:xfrm>
            <a:off x="1049899" y="496381"/>
            <a:ext cx="4070179" cy="593963"/>
          </a:xfrm>
          <a:prstGeom prst="rect">
            <a:avLst/>
          </a:prstGeom>
          <a:ln/>
        </p:spPr>
        <p:style>
          <a:lnRef idx="0">
            <a:schemeClr val="accent4"/>
          </a:lnRef>
          <a:fillRef idx="3">
            <a:schemeClr val="accent4"/>
          </a:fillRef>
          <a:effectRef idx="3">
            <a:schemeClr val="accent4"/>
          </a:effectRef>
          <a:fontRef idx="minor">
            <a:schemeClr val="lt1"/>
          </a:fontRef>
        </p:style>
        <p:txBody>
          <a:bodyPr lIns="101235" tIns="50618" rIns="101235" bIns="50618" rtlCol="0" anchor="ctr"/>
          <a:lstStyle/>
          <a:p>
            <a:r>
              <a:rPr lang="en-US" sz="3118" b="1" dirty="0">
                <a:solidFill>
                  <a:schemeClr val="bg1"/>
                </a:solidFill>
                <a:latin typeface="Times New Roman" pitchFamily="18" charset="0"/>
                <a:ea typeface="Cambria Math" pitchFamily="18" charset="0"/>
              </a:rPr>
              <a:t>Ampere’s circuital law </a:t>
            </a:r>
          </a:p>
        </p:txBody>
      </p:sp>
      <p:grpSp>
        <p:nvGrpSpPr>
          <p:cNvPr id="15" name="Group 14"/>
          <p:cNvGrpSpPr/>
          <p:nvPr/>
        </p:nvGrpSpPr>
        <p:grpSpPr>
          <a:xfrm>
            <a:off x="874793" y="1356390"/>
            <a:ext cx="10185319" cy="1261434"/>
            <a:chOff x="250429" y="514999"/>
            <a:chExt cx="7840096" cy="1292378"/>
          </a:xfrm>
        </p:grpSpPr>
        <p:sp>
          <p:nvSpPr>
            <p:cNvPr id="8" name="Rectangle 7"/>
            <p:cNvSpPr/>
            <p:nvPr/>
          </p:nvSpPr>
          <p:spPr>
            <a:xfrm>
              <a:off x="250429" y="514999"/>
              <a:ext cx="7840096" cy="12923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1235" tIns="50618" rIns="101235" bIns="50618" rtlCol="0" anchor="ctr"/>
            <a:lstStyle/>
            <a:p>
              <a:pPr marL="514867" indent="-514867" algn="just">
                <a:buFont typeface="Wingdings" pitchFamily="2" charset="2"/>
                <a:buChar char="Ø"/>
              </a:pPr>
              <a:r>
                <a:rPr lang="en-US" sz="2598" b="1" dirty="0">
                  <a:solidFill>
                    <a:schemeClr val="bg1"/>
                  </a:solidFill>
                  <a:latin typeface="Times New Roman" pitchFamily="18" charset="0"/>
                  <a:ea typeface="Cambria Math" panose="02040503050406030204" pitchFamily="18" charset="0"/>
                </a:rPr>
                <a:t>The line integral of B . dl taken over the entire closed path of induction in a given perpendicular plane is equal to </a:t>
              </a:r>
              <a:r>
                <a:rPr lang="en-US" sz="2598" b="1" dirty="0">
                  <a:solidFill>
                    <a:schemeClr val="bg1"/>
                  </a:solidFill>
                  <a:latin typeface="Times New Roman" pitchFamily="18" charset="0"/>
                  <a:ea typeface="Cambria Math" panose="02040503050406030204" pitchFamily="18" charset="0"/>
                  <a:sym typeface="Symbol"/>
                </a:rPr>
                <a:t>µ</a:t>
              </a:r>
              <a:r>
                <a:rPr lang="en-US" sz="2598" b="1" baseline="-25000" dirty="0">
                  <a:solidFill>
                    <a:schemeClr val="bg1"/>
                  </a:solidFill>
                  <a:latin typeface="Times New Roman" pitchFamily="18" charset="0"/>
                  <a:ea typeface="Cambria Math" panose="02040503050406030204" pitchFamily="18" charset="0"/>
                  <a:sym typeface="Symbol"/>
                </a:rPr>
                <a:t>0</a:t>
              </a:r>
              <a:r>
                <a:rPr lang="en-US" sz="2598" b="1" dirty="0">
                  <a:solidFill>
                    <a:schemeClr val="bg1"/>
                  </a:solidFill>
                  <a:latin typeface="Times New Roman" pitchFamily="18" charset="0"/>
                  <a:ea typeface="Cambria Math" panose="02040503050406030204" pitchFamily="18" charset="0"/>
                  <a:sym typeface="Symbol"/>
                </a:rPr>
                <a:t>  times the total current enclosed in the closed path</a:t>
              </a:r>
              <a:endParaRPr lang="en-US" sz="2598" b="1" dirty="0">
                <a:solidFill>
                  <a:schemeClr val="bg1"/>
                </a:solidFill>
                <a:latin typeface="Times New Roman" pitchFamily="18" charset="0"/>
                <a:ea typeface="Cambria Math" panose="02040503050406030204" pitchFamily="18" charset="0"/>
              </a:endParaRPr>
            </a:p>
          </p:txBody>
        </p:sp>
        <p:cxnSp>
          <p:nvCxnSpPr>
            <p:cNvPr id="13" name="Straight Arrow Connector 12"/>
            <p:cNvCxnSpPr/>
            <p:nvPr/>
          </p:nvCxnSpPr>
          <p:spPr>
            <a:xfrm>
              <a:off x="2977661" y="1034617"/>
              <a:ext cx="152400"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3434861" y="1036205"/>
              <a:ext cx="152400"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20" name="Rectangle 19"/>
          <p:cNvSpPr/>
          <p:nvPr/>
        </p:nvSpPr>
        <p:spPr>
          <a:xfrm>
            <a:off x="870824" y="3462390"/>
            <a:ext cx="10185319" cy="11339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1235" tIns="50618" rIns="101235" bIns="50618" rtlCol="0" anchor="ctr"/>
          <a:lstStyle/>
          <a:p>
            <a:pPr marL="514867" indent="-514867" algn="just">
              <a:buFont typeface="Wingdings" pitchFamily="2" charset="2"/>
              <a:buChar char="Ø"/>
            </a:pPr>
            <a:r>
              <a:rPr lang="en-US" sz="2598" b="1" dirty="0">
                <a:solidFill>
                  <a:schemeClr val="bg1"/>
                </a:solidFill>
                <a:latin typeface="Times New Roman" pitchFamily="18" charset="0"/>
                <a:ea typeface="Cambria Math" panose="02040503050406030204" pitchFamily="18" charset="0"/>
              </a:rPr>
              <a:t>Consider a long straight current carrying conductor emerging out of and perpendicular to the plane of the paper.</a:t>
            </a:r>
          </a:p>
        </p:txBody>
      </p:sp>
      <p:sp>
        <p:nvSpPr>
          <p:cNvPr id="21" name="Rectangle 20"/>
          <p:cNvSpPr/>
          <p:nvPr/>
        </p:nvSpPr>
        <p:spPr>
          <a:xfrm>
            <a:off x="866855" y="4744535"/>
            <a:ext cx="10025776" cy="990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1235" tIns="50618" rIns="101235" bIns="50618" rtlCol="0" anchor="ctr"/>
          <a:lstStyle/>
          <a:p>
            <a:pPr marL="514867" indent="-514867" algn="just">
              <a:buFont typeface="Wingdings" pitchFamily="2" charset="2"/>
              <a:buChar char="Ø"/>
            </a:pPr>
            <a:r>
              <a:rPr lang="en-US" sz="2598" b="1" dirty="0">
                <a:solidFill>
                  <a:schemeClr val="bg1"/>
                </a:solidFill>
                <a:latin typeface="Times New Roman" pitchFamily="18" charset="0"/>
                <a:ea typeface="Cambria Math" panose="02040503050406030204" pitchFamily="18" charset="0"/>
              </a:rPr>
              <a:t>The magnetic lines are in the form of concentric circles centered on the wire.</a:t>
            </a:r>
          </a:p>
        </p:txBody>
      </p:sp>
      <p:grpSp>
        <p:nvGrpSpPr>
          <p:cNvPr id="26" name="Group 25"/>
          <p:cNvGrpSpPr/>
          <p:nvPr/>
        </p:nvGrpSpPr>
        <p:grpSpPr>
          <a:xfrm>
            <a:off x="1672431" y="2784781"/>
            <a:ext cx="2124356" cy="492123"/>
            <a:chOff x="5791200" y="2266950"/>
            <a:chExt cx="1635212" cy="378809"/>
          </a:xfrm>
        </p:grpSpPr>
        <p:grpSp>
          <p:nvGrpSpPr>
            <p:cNvPr id="12" name="Group 11"/>
            <p:cNvGrpSpPr/>
            <p:nvPr/>
          </p:nvGrpSpPr>
          <p:grpSpPr>
            <a:xfrm>
              <a:off x="5791200" y="2266950"/>
              <a:ext cx="1065105" cy="378809"/>
              <a:chOff x="838200" y="3343245"/>
              <a:chExt cx="1065105" cy="378809"/>
            </a:xfrm>
          </p:grpSpPr>
          <p:sp>
            <p:nvSpPr>
              <p:cNvPr id="19" name="TextBox 18"/>
              <p:cNvSpPr txBox="1"/>
              <p:nvPr/>
            </p:nvSpPr>
            <p:spPr>
              <a:xfrm>
                <a:off x="838200" y="3343245"/>
                <a:ext cx="1065105" cy="378809"/>
              </a:xfrm>
              <a:prstGeom prst="rect">
                <a:avLst/>
              </a:prstGeom>
              <a:noFill/>
            </p:spPr>
            <p:txBody>
              <a:bodyPr wrap="none" rtlCol="0">
                <a:spAutoFit/>
              </a:bodyPr>
              <a:lstStyle/>
              <a:p>
                <a:r>
                  <a:rPr lang="en-US" sz="2598" b="1" dirty="0">
                    <a:solidFill>
                      <a:schemeClr val="bg1"/>
                    </a:solidFill>
                    <a:latin typeface="Meiryo"/>
                    <a:ea typeface="Meiryo"/>
                    <a:cs typeface="Meiryo"/>
                  </a:rPr>
                  <a:t>∮ </a:t>
                </a:r>
                <a:r>
                  <a:rPr lang="en-US" sz="2598" b="1" dirty="0">
                    <a:solidFill>
                      <a:schemeClr val="bg1"/>
                    </a:solidFill>
                    <a:latin typeface="Times New Roman" pitchFamily="18" charset="0"/>
                    <a:ea typeface="Meiryo"/>
                    <a:cs typeface="Times New Roman" pitchFamily="18" charset="0"/>
                  </a:rPr>
                  <a:t>B . d</a:t>
                </a:r>
                <a:r>
                  <a:rPr lang="en-US" sz="2598" b="1" i="1" dirty="0">
                    <a:solidFill>
                      <a:schemeClr val="bg1"/>
                    </a:solidFill>
                    <a:latin typeface="Times New Roman" pitchFamily="18" charset="0"/>
                    <a:ea typeface="Meiryo"/>
                    <a:cs typeface="Times New Roman" pitchFamily="18" charset="0"/>
                  </a:rPr>
                  <a:t>l</a:t>
                </a:r>
                <a:r>
                  <a:rPr lang="en-US" sz="2598" b="1" dirty="0">
                    <a:solidFill>
                      <a:schemeClr val="bg1"/>
                    </a:solidFill>
                    <a:latin typeface="Meiryo"/>
                    <a:ea typeface="Meiryo"/>
                    <a:cs typeface="Meiryo"/>
                  </a:rPr>
                  <a:t> </a:t>
                </a:r>
                <a:endParaRPr lang="en-US" sz="2598" b="1" dirty="0">
                  <a:solidFill>
                    <a:schemeClr val="bg1"/>
                  </a:solidFill>
                  <a:latin typeface="Times New Roman" pitchFamily="18" charset="0"/>
                  <a:cs typeface="Times New Roman" pitchFamily="18" charset="0"/>
                </a:endParaRPr>
              </a:p>
            </p:txBody>
          </p:sp>
          <p:cxnSp>
            <p:nvCxnSpPr>
              <p:cNvPr id="22" name="Straight Arrow Connector 21"/>
              <p:cNvCxnSpPr/>
              <p:nvPr/>
            </p:nvCxnSpPr>
            <p:spPr>
              <a:xfrm rot="5400000" flipH="1" flipV="1">
                <a:off x="1289686" y="3265300"/>
                <a:ext cx="0" cy="18288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rot="5400000" flipH="1" flipV="1">
                <a:off x="1737360" y="3266117"/>
                <a:ext cx="0" cy="18288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24" name="TextBox 23"/>
            <p:cNvSpPr txBox="1"/>
            <p:nvPr/>
          </p:nvSpPr>
          <p:spPr>
            <a:xfrm>
              <a:off x="6734636" y="2266950"/>
              <a:ext cx="287746" cy="378809"/>
            </a:xfrm>
            <a:prstGeom prst="rect">
              <a:avLst/>
            </a:prstGeom>
            <a:noFill/>
          </p:spPr>
          <p:txBody>
            <a:bodyPr wrap="none" rtlCol="0">
              <a:spAutoFit/>
            </a:bodyPr>
            <a:lstStyle/>
            <a:p>
              <a:r>
                <a:rPr lang="en-US" sz="2598" b="1" dirty="0">
                  <a:solidFill>
                    <a:schemeClr val="bg1"/>
                  </a:solidFill>
                  <a:latin typeface="Times New Roman" pitchFamily="18" charset="0"/>
                  <a:ea typeface="Meiryo"/>
                  <a:cs typeface="Times New Roman" pitchFamily="18" charset="0"/>
                </a:rPr>
                <a:t>=</a:t>
              </a:r>
              <a:endParaRPr lang="en-US" sz="2598" b="1" dirty="0">
                <a:solidFill>
                  <a:schemeClr val="bg1"/>
                </a:solidFill>
                <a:latin typeface="Times New Roman" pitchFamily="18" charset="0"/>
                <a:cs typeface="Times New Roman" pitchFamily="18" charset="0"/>
              </a:endParaRPr>
            </a:p>
          </p:txBody>
        </p:sp>
        <p:sp>
          <p:nvSpPr>
            <p:cNvPr id="25" name="TextBox 24"/>
            <p:cNvSpPr txBox="1"/>
            <p:nvPr/>
          </p:nvSpPr>
          <p:spPr>
            <a:xfrm>
              <a:off x="6951112" y="2266950"/>
              <a:ext cx="475300" cy="378809"/>
            </a:xfrm>
            <a:prstGeom prst="rect">
              <a:avLst/>
            </a:prstGeom>
            <a:noFill/>
          </p:spPr>
          <p:txBody>
            <a:bodyPr wrap="none" rtlCol="0">
              <a:spAutoFit/>
            </a:bodyPr>
            <a:lstStyle/>
            <a:p>
              <a:r>
                <a:rPr lang="en-US" sz="2598" b="1" dirty="0">
                  <a:solidFill>
                    <a:schemeClr val="bg1"/>
                  </a:solidFill>
                  <a:latin typeface="Times New Roman" pitchFamily="18" charset="0"/>
                  <a:ea typeface="Meiryo"/>
                  <a:cs typeface="Times New Roman" pitchFamily="18" charset="0"/>
                  <a:sym typeface="Symbol"/>
                </a:rPr>
                <a:t></a:t>
              </a:r>
              <a:r>
                <a:rPr lang="en-US" sz="2598" b="1" baseline="-25000" dirty="0">
                  <a:solidFill>
                    <a:schemeClr val="bg1"/>
                  </a:solidFill>
                  <a:latin typeface="Times New Roman" pitchFamily="18" charset="0"/>
                  <a:ea typeface="Meiryo"/>
                  <a:cs typeface="Times New Roman" pitchFamily="18" charset="0"/>
                  <a:sym typeface="Symbol"/>
                </a:rPr>
                <a:t>0</a:t>
              </a:r>
              <a:r>
                <a:rPr lang="en-US" sz="2598" b="1" dirty="0">
                  <a:solidFill>
                    <a:schemeClr val="bg1"/>
                  </a:solidFill>
                  <a:latin typeface="Times New Roman" pitchFamily="18" charset="0"/>
                  <a:ea typeface="Meiryo"/>
                  <a:cs typeface="Times New Roman" pitchFamily="18" charset="0"/>
                  <a:sym typeface="Symbol"/>
                </a:rPr>
                <a:t>I</a:t>
              </a:r>
              <a:endParaRPr lang="en-US" sz="2598" b="1" dirty="0">
                <a:solidFill>
                  <a:schemeClr val="bg1"/>
                </a:solidFill>
                <a:latin typeface="Times New Roman" pitchFamily="18" charset="0"/>
                <a:cs typeface="Times New Roman" pitchFamily="18" charset="0"/>
              </a:endParaRPr>
            </a:p>
          </p:txBody>
        </p:sp>
      </p:grpSp>
    </p:spTree>
    <p:extLst>
      <p:ext uri="{BB962C8B-B14F-4D97-AF65-F5344CB8AC3E}">
        <p14:creationId xmlns:p14="http://schemas.microsoft.com/office/powerpoint/2010/main" val="1819759418"/>
      </p:ext>
    </p:ext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wipe(left)">
                                      <p:cBhvr>
                                        <p:cTn id="17" dur="500"/>
                                        <p:tgtEl>
                                          <p:spTgt spid="2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iterate type="lt">
                                    <p:tmPct val="10000"/>
                                  </p:iterate>
                                  <p:childTnLst>
                                    <p:set>
                                      <p:cBhvr>
                                        <p:cTn id="21" dur="1" fill="hold">
                                          <p:stCondLst>
                                            <p:cond delay="0"/>
                                          </p:stCondLst>
                                        </p:cTn>
                                        <p:tgtEl>
                                          <p:spTgt spid="20"/>
                                        </p:tgtEl>
                                        <p:attrNameLst>
                                          <p:attrName>style.visibility</p:attrName>
                                        </p:attrNameLst>
                                      </p:cBhvr>
                                      <p:to>
                                        <p:strVal val="visible"/>
                                      </p:to>
                                    </p:set>
                                    <p:animEffect transition="in" filter="wipe(left)">
                                      <p:cBhvr>
                                        <p:cTn id="22" dur="500"/>
                                        <p:tgtEl>
                                          <p:spTgt spid="2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iterate type="lt">
                                    <p:tmPct val="10000"/>
                                  </p:iterate>
                                  <p:childTnLst>
                                    <p:set>
                                      <p:cBhvr>
                                        <p:cTn id="26" dur="1" fill="hold">
                                          <p:stCondLst>
                                            <p:cond delay="0"/>
                                          </p:stCondLst>
                                        </p:cTn>
                                        <p:tgtEl>
                                          <p:spTgt spid="21"/>
                                        </p:tgtEl>
                                        <p:attrNameLst>
                                          <p:attrName>style.visibility</p:attrName>
                                        </p:attrNameLst>
                                      </p:cBhvr>
                                      <p:to>
                                        <p:strVal val="visible"/>
                                      </p:to>
                                    </p:set>
                                    <p:animEffect transition="in" filter="wipe(left)">
                                      <p:cBhvr>
                                        <p:cTn id="2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0" grpId="0"/>
      <p:bldP spid="21" grpId="0"/>
    </p:bld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Rectangle 5"/>
          <p:cNvSpPr/>
          <p:nvPr/>
        </p:nvSpPr>
        <p:spPr>
          <a:xfrm>
            <a:off x="1062832" y="1473139"/>
            <a:ext cx="9296400" cy="8909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1235" tIns="50618" rIns="101235" bIns="50618" rtlCol="0" anchor="ctr"/>
          <a:lstStyle/>
          <a:p>
            <a:pPr marL="506080" indent="-506080" algn="just">
              <a:buFont typeface="Wingdings" pitchFamily="2" charset="2"/>
              <a:buChar char="Ø"/>
            </a:pPr>
            <a:r>
              <a:rPr lang="en-US" sz="2598" b="1" dirty="0">
                <a:solidFill>
                  <a:schemeClr val="bg1"/>
                </a:solidFill>
                <a:latin typeface="Times New Roman" pitchFamily="18" charset="0"/>
                <a:ea typeface="Cambria Math" panose="02040503050406030204" pitchFamily="18" charset="0"/>
              </a:rPr>
              <a:t>A Solenoid is a long wire wound in a helical form where the turns are closely placed .</a:t>
            </a:r>
          </a:p>
        </p:txBody>
      </p:sp>
      <p:sp>
        <p:nvSpPr>
          <p:cNvPr id="5" name="TextBox 4"/>
          <p:cNvSpPr txBox="1"/>
          <p:nvPr/>
        </p:nvSpPr>
        <p:spPr>
          <a:xfrm>
            <a:off x="1215231" y="567336"/>
            <a:ext cx="2619529" cy="582036"/>
          </a:xfrm>
          <a:prstGeom prst="rect">
            <a:avLst/>
          </a:prstGeom>
          <a:ln/>
        </p:spPr>
        <p:style>
          <a:lnRef idx="0">
            <a:schemeClr val="accent2"/>
          </a:lnRef>
          <a:fillRef idx="3">
            <a:schemeClr val="accent2"/>
          </a:fillRef>
          <a:effectRef idx="3">
            <a:schemeClr val="accent2"/>
          </a:effectRef>
          <a:fontRef idx="minor">
            <a:schemeClr val="lt1"/>
          </a:fontRef>
        </p:style>
        <p:txBody>
          <a:bodyPr wrap="square" lIns="101235" tIns="50618" rIns="101235" bIns="50618" rtlCol="0">
            <a:spAutoFit/>
          </a:bodyPr>
          <a:lstStyle/>
          <a:p>
            <a:r>
              <a:rPr lang="en-US" sz="3118" b="1" dirty="0">
                <a:latin typeface="Times New Roman" pitchFamily="18" charset="0"/>
                <a:ea typeface="Cambria Math" pitchFamily="18" charset="0"/>
              </a:rPr>
              <a:t>The Solenoid</a:t>
            </a:r>
          </a:p>
        </p:txBody>
      </p:sp>
      <p:pic>
        <p:nvPicPr>
          <p:cNvPr id="7" name="Picture 6" descr="(R)220px-Solenoid.png"/>
          <p:cNvPicPr>
            <a:picLocks noChangeAspect="1"/>
          </p:cNvPicPr>
          <p:nvPr/>
        </p:nvPicPr>
        <p:blipFill>
          <a:blip r:embed="rId2" cstate="print"/>
          <a:stretch>
            <a:fillRect/>
          </a:stretch>
        </p:blipFill>
        <p:spPr>
          <a:xfrm>
            <a:off x="2586831" y="2803388"/>
            <a:ext cx="5339221" cy="1538061"/>
          </a:xfrm>
          <a:prstGeom prst="rect">
            <a:avLst/>
          </a:prstGeom>
        </p:spPr>
      </p:pic>
      <p:sp>
        <p:nvSpPr>
          <p:cNvPr id="8" name="Rectangle 7"/>
          <p:cNvSpPr/>
          <p:nvPr/>
        </p:nvSpPr>
        <p:spPr>
          <a:xfrm>
            <a:off x="1030288" y="4701157"/>
            <a:ext cx="9776618" cy="9899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1235" tIns="50618" rIns="101235" bIns="50618" rtlCol="0" anchor="ctr"/>
          <a:lstStyle/>
          <a:p>
            <a:pPr marL="506080" indent="-506080" algn="just">
              <a:buFont typeface="Wingdings" pitchFamily="2" charset="2"/>
              <a:buChar char="Ø"/>
            </a:pPr>
            <a:r>
              <a:rPr lang="en-US" sz="2598" b="1" dirty="0">
                <a:solidFill>
                  <a:schemeClr val="bg1"/>
                </a:solidFill>
                <a:latin typeface="Times New Roman" pitchFamily="18" charset="0"/>
                <a:ea typeface="Cambria Math" panose="02040503050406030204" pitchFamily="18" charset="0"/>
              </a:rPr>
              <a:t>Each turn can be considered as a circular loop which carries  current.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iterate type="lt">
                                    <p:tmPct val="10000"/>
                                  </p:iterate>
                                  <p:childTnLst>
                                    <p:set>
                                      <p:cBhvr>
                                        <p:cTn id="11" dur="1" fill="hold">
                                          <p:stCondLst>
                                            <p:cond delay="0"/>
                                          </p:stCondLst>
                                        </p:cTn>
                                        <p:tgtEl>
                                          <p:spTgt spid="6"/>
                                        </p:tgtEl>
                                        <p:attrNameLst>
                                          <p:attrName>style.visibility</p:attrName>
                                        </p:attrNameLst>
                                      </p:cBhvr>
                                      <p:to>
                                        <p:strVal val="visible"/>
                                      </p:to>
                                    </p:set>
                                    <p:animEffect transition="in" filter="wipe(left)">
                                      <p:cBhvr>
                                        <p:cTn id="12" dur="25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3" presetClass="entr" presetSubtype="16"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plus(in)">
                                      <p:cBhvr>
                                        <p:cTn id="17" dur="20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iterate type="lt">
                                    <p:tmPct val="10000"/>
                                  </p:iterate>
                                  <p:childTnLst>
                                    <p:set>
                                      <p:cBhvr>
                                        <p:cTn id="21" dur="1" fill="hold">
                                          <p:stCondLst>
                                            <p:cond delay="0"/>
                                          </p:stCondLst>
                                        </p:cTn>
                                        <p:tgtEl>
                                          <p:spTgt spid="8"/>
                                        </p:tgtEl>
                                        <p:attrNameLst>
                                          <p:attrName>style.visibility</p:attrName>
                                        </p:attrNameLst>
                                      </p:cBhvr>
                                      <p:to>
                                        <p:strVal val="visible"/>
                                      </p:to>
                                    </p:set>
                                    <p:animEffect transition="in" filter="wipe(left)">
                                      <p:cBhvr>
                                        <p:cTn id="22" dur="1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P spid="8" grpId="0" animBg="1"/>
    </p:bld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6" name="Straight Connector 5"/>
          <p:cNvCxnSpPr/>
          <p:nvPr/>
        </p:nvCxnSpPr>
        <p:spPr>
          <a:xfrm>
            <a:off x="1497282" y="3535607"/>
            <a:ext cx="4989290" cy="206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4" name="Arc 73"/>
          <p:cNvSpPr/>
          <p:nvPr/>
        </p:nvSpPr>
        <p:spPr>
          <a:xfrm>
            <a:off x="1385914" y="1310876"/>
            <a:ext cx="5246674" cy="1633399"/>
          </a:xfrm>
          <a:prstGeom prst="arc">
            <a:avLst>
              <a:gd name="adj1" fmla="val 10445589"/>
              <a:gd name="adj2" fmla="val 369755"/>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553">
              <a:solidFill>
                <a:schemeClr val="bg1"/>
              </a:solidFill>
            </a:endParaRPr>
          </a:p>
        </p:txBody>
      </p:sp>
      <p:sp>
        <p:nvSpPr>
          <p:cNvPr id="79" name="Arc 78"/>
          <p:cNvSpPr/>
          <p:nvPr/>
        </p:nvSpPr>
        <p:spPr>
          <a:xfrm flipV="1">
            <a:off x="1385914" y="2986491"/>
            <a:ext cx="5246674" cy="1633399"/>
          </a:xfrm>
          <a:prstGeom prst="arc">
            <a:avLst>
              <a:gd name="adj1" fmla="val 10418061"/>
              <a:gd name="adj2" fmla="val 375805"/>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553">
              <a:solidFill>
                <a:schemeClr val="bg1"/>
              </a:solidFill>
            </a:endParaRPr>
          </a:p>
        </p:txBody>
      </p:sp>
      <p:grpSp>
        <p:nvGrpSpPr>
          <p:cNvPr id="108" name="Group 107"/>
          <p:cNvGrpSpPr/>
          <p:nvPr/>
        </p:nvGrpSpPr>
        <p:grpSpPr>
          <a:xfrm>
            <a:off x="5994292" y="2232343"/>
            <a:ext cx="263984" cy="2771828"/>
            <a:chOff x="4614075" y="1657350"/>
            <a:chExt cx="203200" cy="2133600"/>
          </a:xfrm>
        </p:grpSpPr>
        <p:cxnSp>
          <p:nvCxnSpPr>
            <p:cNvPr id="88" name="Straight Connector 87"/>
            <p:cNvCxnSpPr/>
            <p:nvPr/>
          </p:nvCxnSpPr>
          <p:spPr>
            <a:xfrm rot="5400000">
              <a:off x="3771483" y="2749443"/>
              <a:ext cx="2070624" cy="1239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89" name="Arc 88"/>
            <p:cNvSpPr/>
            <p:nvPr/>
          </p:nvSpPr>
          <p:spPr>
            <a:xfrm>
              <a:off x="4614075" y="1657350"/>
              <a:ext cx="203200" cy="228600"/>
            </a:xfrm>
            <a:prstGeom prst="arc">
              <a:avLst>
                <a:gd name="adj1" fmla="val 10861743"/>
                <a:gd name="adj2" fmla="val 20809215"/>
              </a:avLst>
            </a:prstGeom>
            <a:ln w="762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553">
                <a:solidFill>
                  <a:schemeClr val="bg1"/>
                </a:solidFill>
              </a:endParaRPr>
            </a:p>
          </p:txBody>
        </p:sp>
      </p:grpSp>
      <p:cxnSp>
        <p:nvCxnSpPr>
          <p:cNvPr id="92" name="Straight Connector 91"/>
          <p:cNvCxnSpPr/>
          <p:nvPr/>
        </p:nvCxnSpPr>
        <p:spPr>
          <a:xfrm rot="5400000">
            <a:off x="879194" y="4236345"/>
            <a:ext cx="1425512" cy="16096"/>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12" name="TextBox 111"/>
          <p:cNvSpPr txBox="1"/>
          <p:nvPr/>
        </p:nvSpPr>
        <p:spPr>
          <a:xfrm>
            <a:off x="947861" y="4640029"/>
            <a:ext cx="10092861" cy="891911"/>
          </a:xfrm>
          <a:prstGeom prst="rect">
            <a:avLst/>
          </a:prstGeom>
          <a:noFill/>
        </p:spPr>
        <p:txBody>
          <a:bodyPr wrap="square" rtlCol="0">
            <a:spAutoFit/>
          </a:bodyPr>
          <a:lstStyle/>
          <a:p>
            <a:pPr algn="just"/>
            <a:r>
              <a:rPr lang="en-US" sz="2598" b="1" dirty="0">
                <a:solidFill>
                  <a:schemeClr val="bg1"/>
                </a:solidFill>
                <a:latin typeface="Times New Roman" pitchFamily="18" charset="0"/>
                <a:cs typeface="Times New Roman" pitchFamily="18" charset="0"/>
              </a:rPr>
              <a:t>Outside the solenoid, the magnetic field is very small as compared to the field inside and may be assumed zero.</a:t>
            </a:r>
            <a:endParaRPr lang="en-US" sz="2598" dirty="0">
              <a:solidFill>
                <a:schemeClr val="bg1"/>
              </a:solidFill>
            </a:endParaRPr>
          </a:p>
        </p:txBody>
      </p:sp>
      <p:cxnSp>
        <p:nvCxnSpPr>
          <p:cNvPr id="7" name="Straight Connector 6"/>
          <p:cNvCxnSpPr/>
          <p:nvPr/>
        </p:nvCxnSpPr>
        <p:spPr>
          <a:xfrm>
            <a:off x="1497282" y="2384805"/>
            <a:ext cx="4989290" cy="206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048E8597-AB64-3171-335F-04AF334EFC69}"/>
              </a:ext>
            </a:extLst>
          </p:cNvPr>
          <p:cNvPicPr>
            <a:picLocks noChangeAspect="1"/>
          </p:cNvPicPr>
          <p:nvPr/>
        </p:nvPicPr>
        <p:blipFill>
          <a:blip r:embed="rId2"/>
          <a:stretch>
            <a:fillRect/>
          </a:stretch>
        </p:blipFill>
        <p:spPr>
          <a:xfrm>
            <a:off x="2358231" y="1001270"/>
            <a:ext cx="5623006" cy="3201880"/>
          </a:xfrm>
          <a:prstGeom prst="rect">
            <a:avLst/>
          </a:prstGeom>
        </p:spPr>
      </p:pic>
    </p:spTree>
    <p:extLst>
      <p:ext uri="{BB962C8B-B14F-4D97-AF65-F5344CB8AC3E}">
        <p14:creationId xmlns:p14="http://schemas.microsoft.com/office/powerpoint/2010/main" val="3445636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92"/>
                                        </p:tgtEl>
                                        <p:attrNameLst>
                                          <p:attrName>style.visibility</p:attrName>
                                        </p:attrNameLst>
                                      </p:cBhvr>
                                      <p:to>
                                        <p:strVal val="visible"/>
                                      </p:to>
                                    </p:set>
                                    <p:animEffect transition="in" filter="wipe(down)">
                                      <p:cBhvr>
                                        <p:cTn id="15" dur="500"/>
                                        <p:tgtEl>
                                          <p:spTgt spid="92"/>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08"/>
                                        </p:tgtEl>
                                        <p:attrNameLst>
                                          <p:attrName>style.visibility</p:attrName>
                                        </p:attrNameLst>
                                      </p:cBhvr>
                                      <p:to>
                                        <p:strVal val="visible"/>
                                      </p:to>
                                    </p:set>
                                    <p:animEffect transition="in" filter="wipe(up)">
                                      <p:cBhvr>
                                        <p:cTn id="19" dur="500"/>
                                        <p:tgtEl>
                                          <p:spTgt spid="108"/>
                                        </p:tgtEl>
                                      </p:cBhvr>
                                    </p:animEffect>
                                  </p:childTnLst>
                                </p:cTn>
                              </p:par>
                            </p:childTnLst>
                          </p:cTn>
                        </p:par>
                        <p:par>
                          <p:cTn id="20" fill="hold">
                            <p:stCondLst>
                              <p:cond delay="2000"/>
                            </p:stCondLst>
                            <p:childTnLst>
                              <p:par>
                                <p:cTn id="21" presetID="22" presetClass="entr" presetSubtype="2" fill="hold" grpId="0" nodeType="afterEffect">
                                  <p:stCondLst>
                                    <p:cond delay="0"/>
                                  </p:stCondLst>
                                  <p:childTnLst>
                                    <p:set>
                                      <p:cBhvr>
                                        <p:cTn id="22" dur="1" fill="hold">
                                          <p:stCondLst>
                                            <p:cond delay="0"/>
                                          </p:stCondLst>
                                        </p:cTn>
                                        <p:tgtEl>
                                          <p:spTgt spid="74"/>
                                        </p:tgtEl>
                                        <p:attrNameLst>
                                          <p:attrName>style.visibility</p:attrName>
                                        </p:attrNameLst>
                                      </p:cBhvr>
                                      <p:to>
                                        <p:strVal val="visible"/>
                                      </p:to>
                                    </p:set>
                                    <p:animEffect transition="in" filter="wipe(right)">
                                      <p:cBhvr>
                                        <p:cTn id="23" dur="500"/>
                                        <p:tgtEl>
                                          <p:spTgt spid="74"/>
                                        </p:tgtEl>
                                      </p:cBhvr>
                                    </p:animEffect>
                                  </p:childTnLst>
                                </p:cTn>
                              </p:par>
                              <p:par>
                                <p:cTn id="24" presetID="22" presetClass="entr" presetSubtype="2" fill="hold" grpId="0" nodeType="withEffect">
                                  <p:stCondLst>
                                    <p:cond delay="0"/>
                                  </p:stCondLst>
                                  <p:childTnLst>
                                    <p:set>
                                      <p:cBhvr>
                                        <p:cTn id="25" dur="1" fill="hold">
                                          <p:stCondLst>
                                            <p:cond delay="0"/>
                                          </p:stCondLst>
                                        </p:cTn>
                                        <p:tgtEl>
                                          <p:spTgt spid="79"/>
                                        </p:tgtEl>
                                        <p:attrNameLst>
                                          <p:attrName>style.visibility</p:attrName>
                                        </p:attrNameLst>
                                      </p:cBhvr>
                                      <p:to>
                                        <p:strVal val="visible"/>
                                      </p:to>
                                    </p:set>
                                    <p:animEffect transition="in" filter="wipe(right)">
                                      <p:cBhvr>
                                        <p:cTn id="26" dur="500"/>
                                        <p:tgtEl>
                                          <p:spTgt spid="79"/>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12"/>
                                        </p:tgtEl>
                                        <p:attrNameLst>
                                          <p:attrName>style.visibility</p:attrName>
                                        </p:attrNameLst>
                                      </p:cBhvr>
                                      <p:to>
                                        <p:strVal val="visible"/>
                                      </p:to>
                                    </p:set>
                                    <p:animEffect transition="in" filter="wipe(left)">
                                      <p:cBhvr>
                                        <p:cTn id="31" dur="500"/>
                                        <p:tgtEl>
                                          <p:spTgt spid="112"/>
                                        </p:tgtEl>
                                      </p:cBhvr>
                                    </p:animEffect>
                                  </p:childTnLst>
                                </p:cTn>
                              </p:par>
                              <p:par>
                                <p:cTn id="32" presetID="1" presetClass="exit" presetSubtype="0" fill="hold" nodeType="withEffect">
                                  <p:stCondLst>
                                    <p:cond delay="0"/>
                                  </p:stCondLst>
                                  <p:childTnLst>
                                    <p:set>
                                      <p:cBhvr>
                                        <p:cTn id="33" dur="1" fill="hold">
                                          <p:stCondLst>
                                            <p:cond delay="0"/>
                                          </p:stCondLst>
                                        </p:cTn>
                                        <p:tgtEl>
                                          <p:spTgt spid="6"/>
                                        </p:tgtEl>
                                        <p:attrNameLst>
                                          <p:attrName>style.visibility</p:attrName>
                                        </p:attrNameLst>
                                      </p:cBhvr>
                                      <p:to>
                                        <p:strVal val="hidden"/>
                                      </p:to>
                                    </p:set>
                                  </p:childTnLst>
                                </p:cTn>
                              </p:par>
                              <p:par>
                                <p:cTn id="34" presetID="1" presetClass="exit" presetSubtype="0" fill="hold" grpId="1" nodeType="withEffect">
                                  <p:stCondLst>
                                    <p:cond delay="0"/>
                                  </p:stCondLst>
                                  <p:childTnLst>
                                    <p:set>
                                      <p:cBhvr>
                                        <p:cTn id="35" dur="1" fill="hold">
                                          <p:stCondLst>
                                            <p:cond delay="0"/>
                                          </p:stCondLst>
                                        </p:cTn>
                                        <p:tgtEl>
                                          <p:spTgt spid="74"/>
                                        </p:tgtEl>
                                        <p:attrNameLst>
                                          <p:attrName>style.visibility</p:attrName>
                                        </p:attrNameLst>
                                      </p:cBhvr>
                                      <p:to>
                                        <p:strVal val="hidden"/>
                                      </p:to>
                                    </p:set>
                                  </p:childTnLst>
                                </p:cTn>
                              </p:par>
                              <p:par>
                                <p:cTn id="36" presetID="1" presetClass="exit" presetSubtype="0" fill="hold" grpId="1" nodeType="withEffect">
                                  <p:stCondLst>
                                    <p:cond delay="0"/>
                                  </p:stCondLst>
                                  <p:childTnLst>
                                    <p:set>
                                      <p:cBhvr>
                                        <p:cTn id="37" dur="1" fill="hold">
                                          <p:stCondLst>
                                            <p:cond delay="0"/>
                                          </p:stCondLst>
                                        </p:cTn>
                                        <p:tgtEl>
                                          <p:spTgt spid="79"/>
                                        </p:tgtEl>
                                        <p:attrNameLst>
                                          <p:attrName>style.visibility</p:attrName>
                                        </p:attrNameLst>
                                      </p:cBhvr>
                                      <p:to>
                                        <p:strVal val="hidden"/>
                                      </p:to>
                                    </p:set>
                                  </p:childTnLst>
                                </p:cTn>
                              </p:par>
                              <p:par>
                                <p:cTn id="38" presetID="1" presetClass="exit" presetSubtype="0" fill="hold" nodeType="withEffect">
                                  <p:stCondLst>
                                    <p:cond delay="0"/>
                                  </p:stCondLst>
                                  <p:childTnLst>
                                    <p:set>
                                      <p:cBhvr>
                                        <p:cTn id="39" dur="1" fill="hold">
                                          <p:stCondLst>
                                            <p:cond delay="0"/>
                                          </p:stCondLst>
                                        </p:cTn>
                                        <p:tgtEl>
                                          <p:spTgt spid="108"/>
                                        </p:tgtEl>
                                        <p:attrNameLst>
                                          <p:attrName>style.visibility</p:attrName>
                                        </p:attrNameLst>
                                      </p:cBhvr>
                                      <p:to>
                                        <p:strVal val="hidden"/>
                                      </p:to>
                                    </p:set>
                                  </p:childTnLst>
                                </p:cTn>
                              </p:par>
                              <p:par>
                                <p:cTn id="40" presetID="1" presetClass="exit" presetSubtype="0" fill="hold" nodeType="withEffect">
                                  <p:stCondLst>
                                    <p:cond delay="0"/>
                                  </p:stCondLst>
                                  <p:childTnLst>
                                    <p:set>
                                      <p:cBhvr>
                                        <p:cTn id="41" dur="1" fill="hold">
                                          <p:stCondLst>
                                            <p:cond delay="0"/>
                                          </p:stCondLst>
                                        </p:cTn>
                                        <p:tgtEl>
                                          <p:spTgt spid="92"/>
                                        </p:tgtEl>
                                        <p:attrNameLst>
                                          <p:attrName>style.visibility</p:attrName>
                                        </p:attrNameLst>
                                      </p:cBhvr>
                                      <p:to>
                                        <p:strVal val="hidden"/>
                                      </p:to>
                                    </p:set>
                                  </p:childTnLst>
                                </p:cTn>
                              </p:par>
                              <p:par>
                                <p:cTn id="42" presetID="1" presetClass="exit" presetSubtype="0" fill="hold" nodeType="withEffect">
                                  <p:stCondLst>
                                    <p:cond delay="0"/>
                                  </p:stCondLst>
                                  <p:childTnLst>
                                    <p:set>
                                      <p:cBhvr>
                                        <p:cTn id="43" dur="1" fill="hold">
                                          <p:stCondLst>
                                            <p:cond delay="0"/>
                                          </p:stCondLst>
                                        </p:cTn>
                                        <p:tgtEl>
                                          <p:spTgt spid="7"/>
                                        </p:tgtEl>
                                        <p:attrNameLst>
                                          <p:attrName>style.visibility</p:attrName>
                                        </p:attrNameLst>
                                      </p:cBhvr>
                                      <p:to>
                                        <p:strVal val="hidden"/>
                                      </p:to>
                                    </p:set>
                                  </p:childTnLst>
                                </p:cTn>
                              </p:par>
                              <p:par>
                                <p:cTn id="44" presetID="1" presetClass="exit" presetSubtype="0" fill="hold" grpId="1" nodeType="withEffect">
                                  <p:stCondLst>
                                    <p:cond delay="0"/>
                                  </p:stCondLst>
                                  <p:childTnLst>
                                    <p:set>
                                      <p:cBhvr>
                                        <p:cTn id="45" dur="1" fill="hold">
                                          <p:stCondLst>
                                            <p:cond delay="0"/>
                                          </p:stCondLst>
                                        </p:cTn>
                                        <p:tgtEl>
                                          <p:spTgt spid="1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74" grpId="1" animBg="1"/>
      <p:bldP spid="79" grpId="0" animBg="1"/>
      <p:bldP spid="79" grpId="1" animBg="1"/>
      <p:bldP spid="112" grpId="0"/>
      <p:bldP spid="112" grpId="1"/>
    </p:bld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3" name="TextBox 58"/>
          <p:cNvSpPr txBox="1"/>
          <p:nvPr/>
        </p:nvSpPr>
        <p:spPr>
          <a:xfrm>
            <a:off x="3563778" y="4690690"/>
            <a:ext cx="5534272" cy="49212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598" b="1" dirty="0">
                <a:solidFill>
                  <a:schemeClr val="bg1"/>
                </a:solidFill>
                <a:latin typeface="Times New Roman" pitchFamily="18" charset="0"/>
                <a:cs typeface="Times New Roman" pitchFamily="18" charset="0"/>
                <a:sym typeface="Symbol"/>
              </a:rPr>
              <a:t></a:t>
            </a:r>
            <a:r>
              <a:rPr lang="en-US" sz="2598" b="1" baseline="-25000" dirty="0">
                <a:solidFill>
                  <a:schemeClr val="bg1"/>
                </a:solidFill>
                <a:latin typeface="Times New Roman" pitchFamily="18" charset="0"/>
                <a:cs typeface="Times New Roman" pitchFamily="18" charset="0"/>
                <a:sym typeface="Symbol"/>
              </a:rPr>
              <a:t>0</a:t>
            </a:r>
            <a:r>
              <a:rPr lang="en-US" sz="2598" b="1" dirty="0">
                <a:solidFill>
                  <a:schemeClr val="bg1"/>
                </a:solidFill>
                <a:latin typeface="Times New Roman" pitchFamily="18" charset="0"/>
                <a:cs typeface="Times New Roman" pitchFamily="18" charset="0"/>
                <a:sym typeface="Symbol"/>
              </a:rPr>
              <a:t>  total current enclosed by PQRSP</a:t>
            </a:r>
            <a:endParaRPr lang="en-US" sz="2598" b="1" i="1" dirty="0">
              <a:solidFill>
                <a:schemeClr val="bg1"/>
              </a:solidFill>
              <a:latin typeface="Times New Roman" pitchFamily="18" charset="0"/>
              <a:cs typeface="Times New Roman" pitchFamily="18" charset="0"/>
            </a:endParaRPr>
          </a:p>
        </p:txBody>
      </p:sp>
      <p:sp>
        <p:nvSpPr>
          <p:cNvPr id="196" name="TextBox 195"/>
          <p:cNvSpPr txBox="1"/>
          <p:nvPr/>
        </p:nvSpPr>
        <p:spPr>
          <a:xfrm>
            <a:off x="791955" y="1910535"/>
            <a:ext cx="1187925" cy="492122"/>
          </a:xfrm>
          <a:prstGeom prst="rect">
            <a:avLst/>
          </a:prstGeom>
          <a:noFill/>
        </p:spPr>
        <p:txBody>
          <a:bodyPr wrap="square" rtlCol="0">
            <a:spAutoFit/>
          </a:bodyPr>
          <a:lstStyle/>
          <a:p>
            <a:r>
              <a:rPr lang="en-US" sz="2598" b="1" dirty="0">
                <a:solidFill>
                  <a:schemeClr val="bg1"/>
                </a:solidFill>
                <a:latin typeface="Times New Roman" pitchFamily="18" charset="0"/>
                <a:cs typeface="Times New Roman" pitchFamily="18" charset="0"/>
              </a:rPr>
              <a:t>Let </a:t>
            </a:r>
          </a:p>
        </p:txBody>
      </p:sp>
      <p:sp>
        <p:nvSpPr>
          <p:cNvPr id="197" name="TextBox 196"/>
          <p:cNvSpPr txBox="1"/>
          <p:nvPr/>
        </p:nvSpPr>
        <p:spPr>
          <a:xfrm>
            <a:off x="1484907" y="1910535"/>
            <a:ext cx="4950101" cy="492122"/>
          </a:xfrm>
          <a:prstGeom prst="rect">
            <a:avLst/>
          </a:prstGeom>
          <a:noFill/>
        </p:spPr>
        <p:txBody>
          <a:bodyPr wrap="square" rtlCol="0">
            <a:spAutoFit/>
          </a:bodyPr>
          <a:lstStyle/>
          <a:p>
            <a:r>
              <a:rPr lang="en-US" sz="2598" b="1" dirty="0">
                <a:solidFill>
                  <a:schemeClr val="bg1"/>
                </a:solidFill>
                <a:latin typeface="Times New Roman" pitchFamily="18" charset="0"/>
                <a:cs typeface="Times New Roman" pitchFamily="18" charset="0"/>
              </a:rPr>
              <a:t>I  = current through the solenoid.</a:t>
            </a:r>
          </a:p>
        </p:txBody>
      </p:sp>
      <p:sp>
        <p:nvSpPr>
          <p:cNvPr id="117" name="TextBox 116"/>
          <p:cNvSpPr txBox="1"/>
          <p:nvPr/>
        </p:nvSpPr>
        <p:spPr>
          <a:xfrm>
            <a:off x="6000912" y="1000565"/>
            <a:ext cx="332142" cy="412292"/>
          </a:xfrm>
          <a:prstGeom prst="rect">
            <a:avLst/>
          </a:prstGeom>
          <a:noFill/>
        </p:spPr>
        <p:txBody>
          <a:bodyPr wrap="none" rtlCol="0">
            <a:spAutoFit/>
          </a:bodyPr>
          <a:lstStyle/>
          <a:p>
            <a:r>
              <a:rPr lang="en-US" sz="2079" b="1" dirty="0">
                <a:solidFill>
                  <a:schemeClr val="bg1"/>
                </a:solidFill>
                <a:latin typeface="Times New Roman" pitchFamily="18" charset="0"/>
                <a:cs typeface="Times New Roman" pitchFamily="18" charset="0"/>
              </a:rPr>
              <a:t>S</a:t>
            </a:r>
            <a:endParaRPr lang="en-US" sz="1819" b="1" dirty="0">
              <a:solidFill>
                <a:schemeClr val="bg1"/>
              </a:solidFill>
              <a:latin typeface="Times New Roman" pitchFamily="18" charset="0"/>
              <a:cs typeface="Times New Roman" pitchFamily="18" charset="0"/>
            </a:endParaRPr>
          </a:p>
        </p:txBody>
      </p:sp>
      <p:cxnSp>
        <p:nvCxnSpPr>
          <p:cNvPr id="147" name="Straight Connector 146"/>
          <p:cNvCxnSpPr/>
          <p:nvPr/>
        </p:nvCxnSpPr>
        <p:spPr>
          <a:xfrm>
            <a:off x="6788014" y="1863164"/>
            <a:ext cx="3468055" cy="1274"/>
          </a:xfrm>
          <a:prstGeom prst="line">
            <a:avLst/>
          </a:prstGeom>
          <a:ln w="12700">
            <a:solidFill>
              <a:srgbClr val="3333CC"/>
            </a:solidFill>
          </a:ln>
        </p:spPr>
        <p:style>
          <a:lnRef idx="1">
            <a:schemeClr val="accent1"/>
          </a:lnRef>
          <a:fillRef idx="0">
            <a:schemeClr val="accent1"/>
          </a:fillRef>
          <a:effectRef idx="0">
            <a:schemeClr val="accent1"/>
          </a:effectRef>
          <a:fontRef idx="minor">
            <a:schemeClr val="tx1"/>
          </a:fontRef>
        </p:style>
      </p:cxnSp>
      <p:sp>
        <p:nvSpPr>
          <p:cNvPr id="155" name="TextBox 154"/>
          <p:cNvSpPr txBox="1"/>
          <p:nvPr/>
        </p:nvSpPr>
        <p:spPr>
          <a:xfrm>
            <a:off x="6116727" y="2271000"/>
            <a:ext cx="295274" cy="332270"/>
          </a:xfrm>
          <a:prstGeom prst="rect">
            <a:avLst/>
          </a:prstGeom>
          <a:noFill/>
          <a:ln w="12700">
            <a:noFill/>
          </a:ln>
        </p:spPr>
        <p:txBody>
          <a:bodyPr wrap="none" rtlCol="0">
            <a:spAutoFit/>
          </a:bodyPr>
          <a:lstStyle/>
          <a:p>
            <a:r>
              <a:rPr lang="en-US" sz="1559" b="1" dirty="0">
                <a:solidFill>
                  <a:schemeClr val="bg1"/>
                </a:solidFill>
                <a:latin typeface="Times New Roman" pitchFamily="18" charset="0"/>
                <a:cs typeface="Times New Roman" pitchFamily="18" charset="0"/>
              </a:rPr>
              <a:t>S</a:t>
            </a:r>
          </a:p>
        </p:txBody>
      </p:sp>
      <p:cxnSp>
        <p:nvCxnSpPr>
          <p:cNvPr id="156" name="Straight Arrow Connector 155"/>
          <p:cNvCxnSpPr/>
          <p:nvPr/>
        </p:nvCxnSpPr>
        <p:spPr>
          <a:xfrm>
            <a:off x="6099909" y="2222145"/>
            <a:ext cx="344053" cy="1274"/>
          </a:xfrm>
          <a:prstGeom prst="straightConnector1">
            <a:avLst/>
          </a:prstGeom>
          <a:ln w="12700">
            <a:solidFill>
              <a:srgbClr val="3333CC"/>
            </a:solidFill>
            <a:prstDash val="sysDot"/>
            <a:tailEnd type="arrow"/>
          </a:ln>
        </p:spPr>
        <p:style>
          <a:lnRef idx="1">
            <a:schemeClr val="accent1"/>
          </a:lnRef>
          <a:fillRef idx="0">
            <a:schemeClr val="accent1"/>
          </a:fillRef>
          <a:effectRef idx="0">
            <a:schemeClr val="accent1"/>
          </a:effectRef>
          <a:fontRef idx="minor">
            <a:schemeClr val="tx1"/>
          </a:fontRef>
        </p:style>
      </p:cxnSp>
      <p:grpSp>
        <p:nvGrpSpPr>
          <p:cNvPr id="157" name="Group 156"/>
          <p:cNvGrpSpPr/>
          <p:nvPr/>
        </p:nvGrpSpPr>
        <p:grpSpPr>
          <a:xfrm>
            <a:off x="9776261" y="1772490"/>
            <a:ext cx="183495" cy="1712012"/>
            <a:chOff x="4614075" y="1657350"/>
            <a:chExt cx="203200" cy="2133600"/>
          </a:xfrm>
        </p:grpSpPr>
        <p:cxnSp>
          <p:nvCxnSpPr>
            <p:cNvPr id="158" name="Straight Connector 157"/>
            <p:cNvCxnSpPr/>
            <p:nvPr/>
          </p:nvCxnSpPr>
          <p:spPr>
            <a:xfrm rot="5400000">
              <a:off x="3771483" y="2749443"/>
              <a:ext cx="2070624" cy="1239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59" name="Arc 158"/>
            <p:cNvSpPr/>
            <p:nvPr/>
          </p:nvSpPr>
          <p:spPr>
            <a:xfrm>
              <a:off x="4614075" y="1657350"/>
              <a:ext cx="203200" cy="228600"/>
            </a:xfrm>
            <a:prstGeom prst="arc">
              <a:avLst>
                <a:gd name="adj1" fmla="val 10861743"/>
                <a:gd name="adj2" fmla="val 20809215"/>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553">
                <a:solidFill>
                  <a:schemeClr val="bg1"/>
                </a:solidFill>
              </a:endParaRPr>
            </a:p>
          </p:txBody>
        </p:sp>
      </p:grpSp>
      <p:cxnSp>
        <p:nvCxnSpPr>
          <p:cNvPr id="160" name="Straight Connector 159"/>
          <p:cNvCxnSpPr/>
          <p:nvPr/>
        </p:nvCxnSpPr>
        <p:spPr>
          <a:xfrm rot="5400000">
            <a:off x="6275962" y="3009633"/>
            <a:ext cx="880463" cy="1118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61" name="Freeform 160"/>
          <p:cNvSpPr/>
          <p:nvPr/>
        </p:nvSpPr>
        <p:spPr>
          <a:xfrm rot="21378920">
            <a:off x="6679084" y="2759289"/>
            <a:ext cx="86013" cy="65283"/>
          </a:xfrm>
          <a:custGeom>
            <a:avLst/>
            <a:gdLst>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0962 h 80962"/>
              <a:gd name="connsiteX1" fmla="*/ 47625 w 95250"/>
              <a:gd name="connsiteY1" fmla="*/ 0 h 80962"/>
              <a:gd name="connsiteX2" fmla="*/ 95250 w 95250"/>
              <a:gd name="connsiteY2" fmla="*/ 78581 h 80962"/>
              <a:gd name="connsiteX0" fmla="*/ 0 w 95250"/>
              <a:gd name="connsiteY0" fmla="*/ 80962 h 80962"/>
              <a:gd name="connsiteX1" fmla="*/ 47625 w 95250"/>
              <a:gd name="connsiteY1" fmla="*/ 0 h 80962"/>
              <a:gd name="connsiteX2" fmla="*/ 95250 w 95250"/>
              <a:gd name="connsiteY2" fmla="*/ 78581 h 80962"/>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Lst>
            <a:ahLst/>
            <a:cxnLst>
              <a:cxn ang="0">
                <a:pos x="connsiteX0" y="connsiteY0"/>
              </a:cxn>
              <a:cxn ang="0">
                <a:pos x="connsiteX1" y="connsiteY1"/>
              </a:cxn>
              <a:cxn ang="0">
                <a:pos x="connsiteX2" y="connsiteY2"/>
              </a:cxn>
            </a:cxnLst>
            <a:rect l="l" t="t" r="r" b="b"/>
            <a:pathLst>
              <a:path w="95250" h="81359">
                <a:moveTo>
                  <a:pt x="0" y="81359"/>
                </a:moveTo>
                <a:cubicBezTo>
                  <a:pt x="15875" y="41076"/>
                  <a:pt x="31750" y="794"/>
                  <a:pt x="47625" y="397"/>
                </a:cubicBezTo>
                <a:cubicBezTo>
                  <a:pt x="63500" y="0"/>
                  <a:pt x="79375" y="52784"/>
                  <a:pt x="95250" y="78978"/>
                </a:cubicBezTo>
              </a:path>
            </a:pathLst>
          </a:custGeom>
          <a:ln w="127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553">
              <a:solidFill>
                <a:schemeClr val="bg1"/>
              </a:solidFill>
            </a:endParaRPr>
          </a:p>
        </p:txBody>
      </p:sp>
      <p:sp>
        <p:nvSpPr>
          <p:cNvPr id="164" name="Freeform 163"/>
          <p:cNvSpPr/>
          <p:nvPr/>
        </p:nvSpPr>
        <p:spPr>
          <a:xfrm rot="4746566">
            <a:off x="7941006" y="2184548"/>
            <a:ext cx="76429" cy="73470"/>
          </a:xfrm>
          <a:custGeom>
            <a:avLst/>
            <a:gdLst>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0962 h 80962"/>
              <a:gd name="connsiteX1" fmla="*/ 47625 w 95250"/>
              <a:gd name="connsiteY1" fmla="*/ 0 h 80962"/>
              <a:gd name="connsiteX2" fmla="*/ 95250 w 95250"/>
              <a:gd name="connsiteY2" fmla="*/ 78581 h 80962"/>
              <a:gd name="connsiteX0" fmla="*/ 0 w 95250"/>
              <a:gd name="connsiteY0" fmla="*/ 80962 h 80962"/>
              <a:gd name="connsiteX1" fmla="*/ 47625 w 95250"/>
              <a:gd name="connsiteY1" fmla="*/ 0 h 80962"/>
              <a:gd name="connsiteX2" fmla="*/ 95250 w 95250"/>
              <a:gd name="connsiteY2" fmla="*/ 78581 h 80962"/>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Lst>
            <a:ahLst/>
            <a:cxnLst>
              <a:cxn ang="0">
                <a:pos x="connsiteX0" y="connsiteY0"/>
              </a:cxn>
              <a:cxn ang="0">
                <a:pos x="connsiteX1" y="connsiteY1"/>
              </a:cxn>
              <a:cxn ang="0">
                <a:pos x="connsiteX2" y="connsiteY2"/>
              </a:cxn>
            </a:cxnLst>
            <a:rect l="l" t="t" r="r" b="b"/>
            <a:pathLst>
              <a:path w="95250" h="81359">
                <a:moveTo>
                  <a:pt x="0" y="81359"/>
                </a:moveTo>
                <a:cubicBezTo>
                  <a:pt x="15875" y="41076"/>
                  <a:pt x="31750" y="794"/>
                  <a:pt x="47625" y="397"/>
                </a:cubicBezTo>
                <a:cubicBezTo>
                  <a:pt x="63500" y="0"/>
                  <a:pt x="79375" y="52784"/>
                  <a:pt x="95250" y="78978"/>
                </a:cubicBezTo>
              </a:path>
            </a:pathLst>
          </a:custGeom>
          <a:ln w="127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553">
              <a:solidFill>
                <a:schemeClr val="bg1"/>
              </a:solidFill>
            </a:endParaRPr>
          </a:p>
        </p:txBody>
      </p:sp>
      <p:sp>
        <p:nvSpPr>
          <p:cNvPr id="165" name="Freeform 164"/>
          <p:cNvSpPr/>
          <p:nvPr/>
        </p:nvSpPr>
        <p:spPr>
          <a:xfrm rot="4746566">
            <a:off x="7966113" y="2300502"/>
            <a:ext cx="76429" cy="73470"/>
          </a:xfrm>
          <a:custGeom>
            <a:avLst/>
            <a:gdLst>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0962 h 80962"/>
              <a:gd name="connsiteX1" fmla="*/ 47625 w 95250"/>
              <a:gd name="connsiteY1" fmla="*/ 0 h 80962"/>
              <a:gd name="connsiteX2" fmla="*/ 95250 w 95250"/>
              <a:gd name="connsiteY2" fmla="*/ 78581 h 80962"/>
              <a:gd name="connsiteX0" fmla="*/ 0 w 95250"/>
              <a:gd name="connsiteY0" fmla="*/ 80962 h 80962"/>
              <a:gd name="connsiteX1" fmla="*/ 47625 w 95250"/>
              <a:gd name="connsiteY1" fmla="*/ 0 h 80962"/>
              <a:gd name="connsiteX2" fmla="*/ 95250 w 95250"/>
              <a:gd name="connsiteY2" fmla="*/ 78581 h 80962"/>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Lst>
            <a:ahLst/>
            <a:cxnLst>
              <a:cxn ang="0">
                <a:pos x="connsiteX0" y="connsiteY0"/>
              </a:cxn>
              <a:cxn ang="0">
                <a:pos x="connsiteX1" y="connsiteY1"/>
              </a:cxn>
              <a:cxn ang="0">
                <a:pos x="connsiteX2" y="connsiteY2"/>
              </a:cxn>
            </a:cxnLst>
            <a:rect l="l" t="t" r="r" b="b"/>
            <a:pathLst>
              <a:path w="95250" h="81359">
                <a:moveTo>
                  <a:pt x="0" y="81359"/>
                </a:moveTo>
                <a:cubicBezTo>
                  <a:pt x="15875" y="41076"/>
                  <a:pt x="31750" y="794"/>
                  <a:pt x="47625" y="397"/>
                </a:cubicBezTo>
                <a:cubicBezTo>
                  <a:pt x="63500" y="0"/>
                  <a:pt x="79375" y="52784"/>
                  <a:pt x="95250" y="78978"/>
                </a:cubicBezTo>
              </a:path>
            </a:pathLst>
          </a:custGeom>
          <a:ln w="127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553">
              <a:solidFill>
                <a:schemeClr val="bg1"/>
              </a:solidFill>
            </a:endParaRPr>
          </a:p>
        </p:txBody>
      </p:sp>
      <p:sp>
        <p:nvSpPr>
          <p:cNvPr id="166" name="Freeform 165"/>
          <p:cNvSpPr/>
          <p:nvPr/>
        </p:nvSpPr>
        <p:spPr>
          <a:xfrm rot="4746566">
            <a:off x="7991700" y="2418671"/>
            <a:ext cx="76429" cy="73470"/>
          </a:xfrm>
          <a:custGeom>
            <a:avLst/>
            <a:gdLst>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0962 h 80962"/>
              <a:gd name="connsiteX1" fmla="*/ 47625 w 95250"/>
              <a:gd name="connsiteY1" fmla="*/ 0 h 80962"/>
              <a:gd name="connsiteX2" fmla="*/ 95250 w 95250"/>
              <a:gd name="connsiteY2" fmla="*/ 78581 h 80962"/>
              <a:gd name="connsiteX0" fmla="*/ 0 w 95250"/>
              <a:gd name="connsiteY0" fmla="*/ 80962 h 80962"/>
              <a:gd name="connsiteX1" fmla="*/ 47625 w 95250"/>
              <a:gd name="connsiteY1" fmla="*/ 0 h 80962"/>
              <a:gd name="connsiteX2" fmla="*/ 95250 w 95250"/>
              <a:gd name="connsiteY2" fmla="*/ 78581 h 80962"/>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Lst>
            <a:ahLst/>
            <a:cxnLst>
              <a:cxn ang="0">
                <a:pos x="connsiteX0" y="connsiteY0"/>
              </a:cxn>
              <a:cxn ang="0">
                <a:pos x="connsiteX1" y="connsiteY1"/>
              </a:cxn>
              <a:cxn ang="0">
                <a:pos x="connsiteX2" y="connsiteY2"/>
              </a:cxn>
            </a:cxnLst>
            <a:rect l="l" t="t" r="r" b="b"/>
            <a:pathLst>
              <a:path w="95250" h="81359">
                <a:moveTo>
                  <a:pt x="0" y="81359"/>
                </a:moveTo>
                <a:cubicBezTo>
                  <a:pt x="15875" y="41076"/>
                  <a:pt x="31750" y="794"/>
                  <a:pt x="47625" y="397"/>
                </a:cubicBezTo>
                <a:cubicBezTo>
                  <a:pt x="63500" y="0"/>
                  <a:pt x="79375" y="52784"/>
                  <a:pt x="95250" y="78978"/>
                </a:cubicBezTo>
              </a:path>
            </a:pathLst>
          </a:custGeom>
          <a:ln w="127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553">
              <a:solidFill>
                <a:schemeClr val="bg1"/>
              </a:solidFill>
            </a:endParaRPr>
          </a:p>
        </p:txBody>
      </p:sp>
      <p:sp>
        <p:nvSpPr>
          <p:cNvPr id="167" name="Freeform 166"/>
          <p:cNvSpPr/>
          <p:nvPr/>
        </p:nvSpPr>
        <p:spPr>
          <a:xfrm rot="4746566">
            <a:off x="8019975" y="2540914"/>
            <a:ext cx="76429" cy="73470"/>
          </a:xfrm>
          <a:custGeom>
            <a:avLst/>
            <a:gdLst>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0962 h 80962"/>
              <a:gd name="connsiteX1" fmla="*/ 47625 w 95250"/>
              <a:gd name="connsiteY1" fmla="*/ 0 h 80962"/>
              <a:gd name="connsiteX2" fmla="*/ 95250 w 95250"/>
              <a:gd name="connsiteY2" fmla="*/ 78581 h 80962"/>
              <a:gd name="connsiteX0" fmla="*/ 0 w 95250"/>
              <a:gd name="connsiteY0" fmla="*/ 80962 h 80962"/>
              <a:gd name="connsiteX1" fmla="*/ 47625 w 95250"/>
              <a:gd name="connsiteY1" fmla="*/ 0 h 80962"/>
              <a:gd name="connsiteX2" fmla="*/ 95250 w 95250"/>
              <a:gd name="connsiteY2" fmla="*/ 78581 h 80962"/>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Lst>
            <a:ahLst/>
            <a:cxnLst>
              <a:cxn ang="0">
                <a:pos x="connsiteX0" y="connsiteY0"/>
              </a:cxn>
              <a:cxn ang="0">
                <a:pos x="connsiteX1" y="connsiteY1"/>
              </a:cxn>
              <a:cxn ang="0">
                <a:pos x="connsiteX2" y="connsiteY2"/>
              </a:cxn>
            </a:cxnLst>
            <a:rect l="l" t="t" r="r" b="b"/>
            <a:pathLst>
              <a:path w="95250" h="81359">
                <a:moveTo>
                  <a:pt x="0" y="81359"/>
                </a:moveTo>
                <a:cubicBezTo>
                  <a:pt x="15875" y="41076"/>
                  <a:pt x="31750" y="794"/>
                  <a:pt x="47625" y="397"/>
                </a:cubicBezTo>
                <a:cubicBezTo>
                  <a:pt x="63500" y="0"/>
                  <a:pt x="79375" y="52784"/>
                  <a:pt x="95250" y="78978"/>
                </a:cubicBezTo>
              </a:path>
            </a:pathLst>
          </a:custGeom>
          <a:ln w="127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553">
              <a:solidFill>
                <a:schemeClr val="bg1"/>
              </a:solidFill>
            </a:endParaRPr>
          </a:p>
        </p:txBody>
      </p:sp>
      <p:cxnSp>
        <p:nvCxnSpPr>
          <p:cNvPr id="168" name="Straight Connector 167"/>
          <p:cNvCxnSpPr/>
          <p:nvPr/>
        </p:nvCxnSpPr>
        <p:spPr>
          <a:xfrm>
            <a:off x="6650393" y="1866660"/>
            <a:ext cx="3468055" cy="127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69" name="Freeform 168"/>
          <p:cNvSpPr/>
          <p:nvPr/>
        </p:nvSpPr>
        <p:spPr>
          <a:xfrm rot="4746566">
            <a:off x="7915410" y="2066336"/>
            <a:ext cx="76429" cy="73470"/>
          </a:xfrm>
          <a:custGeom>
            <a:avLst/>
            <a:gdLst>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0962 h 80962"/>
              <a:gd name="connsiteX1" fmla="*/ 47625 w 95250"/>
              <a:gd name="connsiteY1" fmla="*/ 0 h 80962"/>
              <a:gd name="connsiteX2" fmla="*/ 95250 w 95250"/>
              <a:gd name="connsiteY2" fmla="*/ 78581 h 80962"/>
              <a:gd name="connsiteX0" fmla="*/ 0 w 95250"/>
              <a:gd name="connsiteY0" fmla="*/ 80962 h 80962"/>
              <a:gd name="connsiteX1" fmla="*/ 47625 w 95250"/>
              <a:gd name="connsiteY1" fmla="*/ 0 h 80962"/>
              <a:gd name="connsiteX2" fmla="*/ 95250 w 95250"/>
              <a:gd name="connsiteY2" fmla="*/ 78581 h 80962"/>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Lst>
            <a:ahLst/>
            <a:cxnLst>
              <a:cxn ang="0">
                <a:pos x="connsiteX0" y="connsiteY0"/>
              </a:cxn>
              <a:cxn ang="0">
                <a:pos x="connsiteX1" y="connsiteY1"/>
              </a:cxn>
              <a:cxn ang="0">
                <a:pos x="connsiteX2" y="connsiteY2"/>
              </a:cxn>
            </a:cxnLst>
            <a:rect l="l" t="t" r="r" b="b"/>
            <a:pathLst>
              <a:path w="95250" h="81359">
                <a:moveTo>
                  <a:pt x="0" y="81359"/>
                </a:moveTo>
                <a:cubicBezTo>
                  <a:pt x="15875" y="41076"/>
                  <a:pt x="31750" y="794"/>
                  <a:pt x="47625" y="397"/>
                </a:cubicBezTo>
                <a:cubicBezTo>
                  <a:pt x="63500" y="0"/>
                  <a:pt x="79375" y="52784"/>
                  <a:pt x="95250" y="78978"/>
                </a:cubicBezTo>
              </a:path>
            </a:pathLst>
          </a:custGeom>
          <a:ln w="127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553">
              <a:solidFill>
                <a:schemeClr val="bg1"/>
              </a:solidFill>
            </a:endParaRPr>
          </a:p>
        </p:txBody>
      </p:sp>
      <p:sp>
        <p:nvSpPr>
          <p:cNvPr id="170" name="Freeform 169"/>
          <p:cNvSpPr/>
          <p:nvPr/>
        </p:nvSpPr>
        <p:spPr>
          <a:xfrm rot="4746566">
            <a:off x="7889408" y="1946252"/>
            <a:ext cx="76429" cy="73470"/>
          </a:xfrm>
          <a:custGeom>
            <a:avLst/>
            <a:gdLst>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0962 h 80962"/>
              <a:gd name="connsiteX1" fmla="*/ 47625 w 95250"/>
              <a:gd name="connsiteY1" fmla="*/ 0 h 80962"/>
              <a:gd name="connsiteX2" fmla="*/ 95250 w 95250"/>
              <a:gd name="connsiteY2" fmla="*/ 78581 h 80962"/>
              <a:gd name="connsiteX0" fmla="*/ 0 w 95250"/>
              <a:gd name="connsiteY0" fmla="*/ 80962 h 80962"/>
              <a:gd name="connsiteX1" fmla="*/ 47625 w 95250"/>
              <a:gd name="connsiteY1" fmla="*/ 0 h 80962"/>
              <a:gd name="connsiteX2" fmla="*/ 95250 w 95250"/>
              <a:gd name="connsiteY2" fmla="*/ 78581 h 80962"/>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Lst>
            <a:ahLst/>
            <a:cxnLst>
              <a:cxn ang="0">
                <a:pos x="connsiteX0" y="connsiteY0"/>
              </a:cxn>
              <a:cxn ang="0">
                <a:pos x="connsiteX1" y="connsiteY1"/>
              </a:cxn>
              <a:cxn ang="0">
                <a:pos x="connsiteX2" y="connsiteY2"/>
              </a:cxn>
            </a:cxnLst>
            <a:rect l="l" t="t" r="r" b="b"/>
            <a:pathLst>
              <a:path w="95250" h="81359">
                <a:moveTo>
                  <a:pt x="0" y="81359"/>
                </a:moveTo>
                <a:cubicBezTo>
                  <a:pt x="15875" y="41076"/>
                  <a:pt x="31750" y="794"/>
                  <a:pt x="47625" y="397"/>
                </a:cubicBezTo>
                <a:cubicBezTo>
                  <a:pt x="63500" y="0"/>
                  <a:pt x="79375" y="52784"/>
                  <a:pt x="95250" y="78978"/>
                </a:cubicBezTo>
              </a:path>
            </a:pathLst>
          </a:custGeom>
          <a:ln w="127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553">
              <a:solidFill>
                <a:schemeClr val="bg1"/>
              </a:solidFill>
            </a:endParaRPr>
          </a:p>
        </p:txBody>
      </p:sp>
      <p:sp>
        <p:nvSpPr>
          <p:cNvPr id="171" name="Freeform 170"/>
          <p:cNvSpPr/>
          <p:nvPr/>
        </p:nvSpPr>
        <p:spPr>
          <a:xfrm rot="4746566">
            <a:off x="7866781" y="1830406"/>
            <a:ext cx="76429" cy="73470"/>
          </a:xfrm>
          <a:custGeom>
            <a:avLst/>
            <a:gdLst>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0962 h 80962"/>
              <a:gd name="connsiteX1" fmla="*/ 47625 w 95250"/>
              <a:gd name="connsiteY1" fmla="*/ 0 h 80962"/>
              <a:gd name="connsiteX2" fmla="*/ 95250 w 95250"/>
              <a:gd name="connsiteY2" fmla="*/ 78581 h 80962"/>
              <a:gd name="connsiteX0" fmla="*/ 0 w 95250"/>
              <a:gd name="connsiteY0" fmla="*/ 80962 h 80962"/>
              <a:gd name="connsiteX1" fmla="*/ 47625 w 95250"/>
              <a:gd name="connsiteY1" fmla="*/ 0 h 80962"/>
              <a:gd name="connsiteX2" fmla="*/ 95250 w 95250"/>
              <a:gd name="connsiteY2" fmla="*/ 78581 h 80962"/>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Lst>
            <a:ahLst/>
            <a:cxnLst>
              <a:cxn ang="0">
                <a:pos x="connsiteX0" y="connsiteY0"/>
              </a:cxn>
              <a:cxn ang="0">
                <a:pos x="connsiteX1" y="connsiteY1"/>
              </a:cxn>
              <a:cxn ang="0">
                <a:pos x="connsiteX2" y="connsiteY2"/>
              </a:cxn>
            </a:cxnLst>
            <a:rect l="l" t="t" r="r" b="b"/>
            <a:pathLst>
              <a:path w="95250" h="81359">
                <a:moveTo>
                  <a:pt x="0" y="81359"/>
                </a:moveTo>
                <a:cubicBezTo>
                  <a:pt x="15875" y="41076"/>
                  <a:pt x="31750" y="794"/>
                  <a:pt x="47625" y="397"/>
                </a:cubicBezTo>
                <a:cubicBezTo>
                  <a:pt x="63500" y="0"/>
                  <a:pt x="79375" y="52784"/>
                  <a:pt x="95250" y="78978"/>
                </a:cubicBezTo>
              </a:path>
            </a:pathLst>
          </a:custGeom>
          <a:ln w="127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553">
              <a:solidFill>
                <a:schemeClr val="bg1"/>
              </a:solidFill>
            </a:endParaRPr>
          </a:p>
        </p:txBody>
      </p:sp>
      <p:sp>
        <p:nvSpPr>
          <p:cNvPr id="172" name="Freeform 171"/>
          <p:cNvSpPr/>
          <p:nvPr/>
        </p:nvSpPr>
        <p:spPr>
          <a:xfrm rot="9687846">
            <a:off x="6796767" y="2016059"/>
            <a:ext cx="86013" cy="65283"/>
          </a:xfrm>
          <a:custGeom>
            <a:avLst/>
            <a:gdLst>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0962 h 80962"/>
              <a:gd name="connsiteX1" fmla="*/ 47625 w 95250"/>
              <a:gd name="connsiteY1" fmla="*/ 0 h 80962"/>
              <a:gd name="connsiteX2" fmla="*/ 95250 w 95250"/>
              <a:gd name="connsiteY2" fmla="*/ 78581 h 80962"/>
              <a:gd name="connsiteX0" fmla="*/ 0 w 95250"/>
              <a:gd name="connsiteY0" fmla="*/ 80962 h 80962"/>
              <a:gd name="connsiteX1" fmla="*/ 47625 w 95250"/>
              <a:gd name="connsiteY1" fmla="*/ 0 h 80962"/>
              <a:gd name="connsiteX2" fmla="*/ 95250 w 95250"/>
              <a:gd name="connsiteY2" fmla="*/ 78581 h 80962"/>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Lst>
            <a:ahLst/>
            <a:cxnLst>
              <a:cxn ang="0">
                <a:pos x="connsiteX0" y="connsiteY0"/>
              </a:cxn>
              <a:cxn ang="0">
                <a:pos x="connsiteX1" y="connsiteY1"/>
              </a:cxn>
              <a:cxn ang="0">
                <a:pos x="connsiteX2" y="connsiteY2"/>
              </a:cxn>
            </a:cxnLst>
            <a:rect l="l" t="t" r="r" b="b"/>
            <a:pathLst>
              <a:path w="95250" h="81359">
                <a:moveTo>
                  <a:pt x="0" y="81359"/>
                </a:moveTo>
                <a:cubicBezTo>
                  <a:pt x="15875" y="41076"/>
                  <a:pt x="31750" y="794"/>
                  <a:pt x="47625" y="397"/>
                </a:cubicBezTo>
                <a:cubicBezTo>
                  <a:pt x="63500" y="0"/>
                  <a:pt x="79375" y="52784"/>
                  <a:pt x="95250" y="78978"/>
                </a:cubicBezTo>
              </a:path>
            </a:pathLst>
          </a:custGeom>
          <a:ln w="127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553">
              <a:solidFill>
                <a:schemeClr val="bg1"/>
              </a:solidFill>
            </a:endParaRPr>
          </a:p>
        </p:txBody>
      </p:sp>
      <p:sp>
        <p:nvSpPr>
          <p:cNvPr id="173" name="Freeform 172"/>
          <p:cNvSpPr/>
          <p:nvPr/>
        </p:nvSpPr>
        <p:spPr>
          <a:xfrm rot="9687846">
            <a:off x="9561952" y="1993980"/>
            <a:ext cx="86013" cy="65283"/>
          </a:xfrm>
          <a:custGeom>
            <a:avLst/>
            <a:gdLst>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0962 h 80962"/>
              <a:gd name="connsiteX1" fmla="*/ 47625 w 95250"/>
              <a:gd name="connsiteY1" fmla="*/ 0 h 80962"/>
              <a:gd name="connsiteX2" fmla="*/ 95250 w 95250"/>
              <a:gd name="connsiteY2" fmla="*/ 78581 h 80962"/>
              <a:gd name="connsiteX0" fmla="*/ 0 w 95250"/>
              <a:gd name="connsiteY0" fmla="*/ 80962 h 80962"/>
              <a:gd name="connsiteX1" fmla="*/ 47625 w 95250"/>
              <a:gd name="connsiteY1" fmla="*/ 0 h 80962"/>
              <a:gd name="connsiteX2" fmla="*/ 95250 w 95250"/>
              <a:gd name="connsiteY2" fmla="*/ 78581 h 80962"/>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Lst>
            <a:ahLst/>
            <a:cxnLst>
              <a:cxn ang="0">
                <a:pos x="connsiteX0" y="connsiteY0"/>
              </a:cxn>
              <a:cxn ang="0">
                <a:pos x="connsiteX1" y="connsiteY1"/>
              </a:cxn>
              <a:cxn ang="0">
                <a:pos x="connsiteX2" y="connsiteY2"/>
              </a:cxn>
            </a:cxnLst>
            <a:rect l="l" t="t" r="r" b="b"/>
            <a:pathLst>
              <a:path w="95250" h="81359">
                <a:moveTo>
                  <a:pt x="0" y="81359"/>
                </a:moveTo>
                <a:cubicBezTo>
                  <a:pt x="15875" y="41076"/>
                  <a:pt x="31750" y="794"/>
                  <a:pt x="47625" y="397"/>
                </a:cubicBezTo>
                <a:cubicBezTo>
                  <a:pt x="63500" y="0"/>
                  <a:pt x="79375" y="52784"/>
                  <a:pt x="95250" y="78978"/>
                </a:cubicBezTo>
              </a:path>
            </a:pathLst>
          </a:custGeom>
          <a:ln w="127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553">
              <a:solidFill>
                <a:schemeClr val="bg1"/>
              </a:solidFill>
            </a:endParaRPr>
          </a:p>
        </p:txBody>
      </p:sp>
      <p:sp>
        <p:nvSpPr>
          <p:cNvPr id="174" name="Freeform 173"/>
          <p:cNvSpPr/>
          <p:nvPr/>
        </p:nvSpPr>
        <p:spPr>
          <a:xfrm rot="9687846">
            <a:off x="7241860" y="2002472"/>
            <a:ext cx="86013" cy="65283"/>
          </a:xfrm>
          <a:custGeom>
            <a:avLst/>
            <a:gdLst>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0962 h 80962"/>
              <a:gd name="connsiteX1" fmla="*/ 47625 w 95250"/>
              <a:gd name="connsiteY1" fmla="*/ 0 h 80962"/>
              <a:gd name="connsiteX2" fmla="*/ 95250 w 95250"/>
              <a:gd name="connsiteY2" fmla="*/ 78581 h 80962"/>
              <a:gd name="connsiteX0" fmla="*/ 0 w 95250"/>
              <a:gd name="connsiteY0" fmla="*/ 80962 h 80962"/>
              <a:gd name="connsiteX1" fmla="*/ 47625 w 95250"/>
              <a:gd name="connsiteY1" fmla="*/ 0 h 80962"/>
              <a:gd name="connsiteX2" fmla="*/ 95250 w 95250"/>
              <a:gd name="connsiteY2" fmla="*/ 78581 h 80962"/>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Lst>
            <a:ahLst/>
            <a:cxnLst>
              <a:cxn ang="0">
                <a:pos x="connsiteX0" y="connsiteY0"/>
              </a:cxn>
              <a:cxn ang="0">
                <a:pos x="connsiteX1" y="connsiteY1"/>
              </a:cxn>
              <a:cxn ang="0">
                <a:pos x="connsiteX2" y="connsiteY2"/>
              </a:cxn>
            </a:cxnLst>
            <a:rect l="l" t="t" r="r" b="b"/>
            <a:pathLst>
              <a:path w="95250" h="81359">
                <a:moveTo>
                  <a:pt x="0" y="81359"/>
                </a:moveTo>
                <a:cubicBezTo>
                  <a:pt x="15875" y="41076"/>
                  <a:pt x="31750" y="794"/>
                  <a:pt x="47625" y="397"/>
                </a:cubicBezTo>
                <a:cubicBezTo>
                  <a:pt x="63500" y="0"/>
                  <a:pt x="79375" y="52784"/>
                  <a:pt x="95250" y="78978"/>
                </a:cubicBezTo>
              </a:path>
            </a:pathLst>
          </a:custGeom>
          <a:ln w="127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553">
              <a:solidFill>
                <a:schemeClr val="bg1"/>
              </a:solidFill>
            </a:endParaRPr>
          </a:p>
        </p:txBody>
      </p:sp>
      <p:sp>
        <p:nvSpPr>
          <p:cNvPr id="175" name="Freeform 174"/>
          <p:cNvSpPr/>
          <p:nvPr/>
        </p:nvSpPr>
        <p:spPr>
          <a:xfrm rot="9687846">
            <a:off x="7672386" y="1988885"/>
            <a:ext cx="86013" cy="65283"/>
          </a:xfrm>
          <a:custGeom>
            <a:avLst/>
            <a:gdLst>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0962 h 80962"/>
              <a:gd name="connsiteX1" fmla="*/ 47625 w 95250"/>
              <a:gd name="connsiteY1" fmla="*/ 0 h 80962"/>
              <a:gd name="connsiteX2" fmla="*/ 95250 w 95250"/>
              <a:gd name="connsiteY2" fmla="*/ 78581 h 80962"/>
              <a:gd name="connsiteX0" fmla="*/ 0 w 95250"/>
              <a:gd name="connsiteY0" fmla="*/ 80962 h 80962"/>
              <a:gd name="connsiteX1" fmla="*/ 47625 w 95250"/>
              <a:gd name="connsiteY1" fmla="*/ 0 h 80962"/>
              <a:gd name="connsiteX2" fmla="*/ 95250 w 95250"/>
              <a:gd name="connsiteY2" fmla="*/ 78581 h 80962"/>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Lst>
            <a:ahLst/>
            <a:cxnLst>
              <a:cxn ang="0">
                <a:pos x="connsiteX0" y="connsiteY0"/>
              </a:cxn>
              <a:cxn ang="0">
                <a:pos x="connsiteX1" y="connsiteY1"/>
              </a:cxn>
              <a:cxn ang="0">
                <a:pos x="connsiteX2" y="connsiteY2"/>
              </a:cxn>
            </a:cxnLst>
            <a:rect l="l" t="t" r="r" b="b"/>
            <a:pathLst>
              <a:path w="95250" h="81359">
                <a:moveTo>
                  <a:pt x="0" y="81359"/>
                </a:moveTo>
                <a:cubicBezTo>
                  <a:pt x="15875" y="41076"/>
                  <a:pt x="31750" y="794"/>
                  <a:pt x="47625" y="397"/>
                </a:cubicBezTo>
                <a:cubicBezTo>
                  <a:pt x="63500" y="0"/>
                  <a:pt x="79375" y="52784"/>
                  <a:pt x="95250" y="78978"/>
                </a:cubicBezTo>
              </a:path>
            </a:pathLst>
          </a:custGeom>
          <a:ln w="127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553">
              <a:solidFill>
                <a:schemeClr val="bg1"/>
              </a:solidFill>
            </a:endParaRPr>
          </a:p>
        </p:txBody>
      </p:sp>
      <p:sp>
        <p:nvSpPr>
          <p:cNvPr id="176" name="Freeform 175"/>
          <p:cNvSpPr/>
          <p:nvPr/>
        </p:nvSpPr>
        <p:spPr>
          <a:xfrm rot="9687846">
            <a:off x="8122066" y="2002472"/>
            <a:ext cx="86013" cy="65283"/>
          </a:xfrm>
          <a:custGeom>
            <a:avLst/>
            <a:gdLst>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0962 h 80962"/>
              <a:gd name="connsiteX1" fmla="*/ 47625 w 95250"/>
              <a:gd name="connsiteY1" fmla="*/ 0 h 80962"/>
              <a:gd name="connsiteX2" fmla="*/ 95250 w 95250"/>
              <a:gd name="connsiteY2" fmla="*/ 78581 h 80962"/>
              <a:gd name="connsiteX0" fmla="*/ 0 w 95250"/>
              <a:gd name="connsiteY0" fmla="*/ 80962 h 80962"/>
              <a:gd name="connsiteX1" fmla="*/ 47625 w 95250"/>
              <a:gd name="connsiteY1" fmla="*/ 0 h 80962"/>
              <a:gd name="connsiteX2" fmla="*/ 95250 w 95250"/>
              <a:gd name="connsiteY2" fmla="*/ 78581 h 80962"/>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Lst>
            <a:ahLst/>
            <a:cxnLst>
              <a:cxn ang="0">
                <a:pos x="connsiteX0" y="connsiteY0"/>
              </a:cxn>
              <a:cxn ang="0">
                <a:pos x="connsiteX1" y="connsiteY1"/>
              </a:cxn>
              <a:cxn ang="0">
                <a:pos x="connsiteX2" y="connsiteY2"/>
              </a:cxn>
            </a:cxnLst>
            <a:rect l="l" t="t" r="r" b="b"/>
            <a:pathLst>
              <a:path w="95250" h="81359">
                <a:moveTo>
                  <a:pt x="0" y="81359"/>
                </a:moveTo>
                <a:cubicBezTo>
                  <a:pt x="15875" y="41076"/>
                  <a:pt x="31750" y="794"/>
                  <a:pt x="47625" y="397"/>
                </a:cubicBezTo>
                <a:cubicBezTo>
                  <a:pt x="63500" y="0"/>
                  <a:pt x="79375" y="52784"/>
                  <a:pt x="95250" y="78978"/>
                </a:cubicBezTo>
              </a:path>
            </a:pathLst>
          </a:custGeom>
          <a:ln w="127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553">
              <a:solidFill>
                <a:schemeClr val="bg1"/>
              </a:solidFill>
            </a:endParaRPr>
          </a:p>
        </p:txBody>
      </p:sp>
      <p:sp>
        <p:nvSpPr>
          <p:cNvPr id="177" name="Freeform 176"/>
          <p:cNvSpPr/>
          <p:nvPr/>
        </p:nvSpPr>
        <p:spPr>
          <a:xfrm rot="9687846">
            <a:off x="8571741" y="2016059"/>
            <a:ext cx="86013" cy="65283"/>
          </a:xfrm>
          <a:custGeom>
            <a:avLst/>
            <a:gdLst>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0962 h 80962"/>
              <a:gd name="connsiteX1" fmla="*/ 47625 w 95250"/>
              <a:gd name="connsiteY1" fmla="*/ 0 h 80962"/>
              <a:gd name="connsiteX2" fmla="*/ 95250 w 95250"/>
              <a:gd name="connsiteY2" fmla="*/ 78581 h 80962"/>
              <a:gd name="connsiteX0" fmla="*/ 0 w 95250"/>
              <a:gd name="connsiteY0" fmla="*/ 80962 h 80962"/>
              <a:gd name="connsiteX1" fmla="*/ 47625 w 95250"/>
              <a:gd name="connsiteY1" fmla="*/ 0 h 80962"/>
              <a:gd name="connsiteX2" fmla="*/ 95250 w 95250"/>
              <a:gd name="connsiteY2" fmla="*/ 78581 h 80962"/>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Lst>
            <a:ahLst/>
            <a:cxnLst>
              <a:cxn ang="0">
                <a:pos x="connsiteX0" y="connsiteY0"/>
              </a:cxn>
              <a:cxn ang="0">
                <a:pos x="connsiteX1" y="connsiteY1"/>
              </a:cxn>
              <a:cxn ang="0">
                <a:pos x="connsiteX2" y="connsiteY2"/>
              </a:cxn>
            </a:cxnLst>
            <a:rect l="l" t="t" r="r" b="b"/>
            <a:pathLst>
              <a:path w="95250" h="81359">
                <a:moveTo>
                  <a:pt x="0" y="81359"/>
                </a:moveTo>
                <a:cubicBezTo>
                  <a:pt x="15875" y="41076"/>
                  <a:pt x="31750" y="794"/>
                  <a:pt x="47625" y="397"/>
                </a:cubicBezTo>
                <a:cubicBezTo>
                  <a:pt x="63500" y="0"/>
                  <a:pt x="79375" y="52784"/>
                  <a:pt x="95250" y="78978"/>
                </a:cubicBezTo>
              </a:path>
            </a:pathLst>
          </a:custGeom>
          <a:ln w="127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553">
              <a:solidFill>
                <a:schemeClr val="bg1"/>
              </a:solidFill>
            </a:endParaRPr>
          </a:p>
        </p:txBody>
      </p:sp>
      <p:sp>
        <p:nvSpPr>
          <p:cNvPr id="178" name="Freeform 177"/>
          <p:cNvSpPr/>
          <p:nvPr/>
        </p:nvSpPr>
        <p:spPr>
          <a:xfrm rot="9687846">
            <a:off x="9021420" y="2005020"/>
            <a:ext cx="86013" cy="65283"/>
          </a:xfrm>
          <a:custGeom>
            <a:avLst/>
            <a:gdLst>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0962 h 80962"/>
              <a:gd name="connsiteX1" fmla="*/ 47625 w 95250"/>
              <a:gd name="connsiteY1" fmla="*/ 0 h 80962"/>
              <a:gd name="connsiteX2" fmla="*/ 95250 w 95250"/>
              <a:gd name="connsiteY2" fmla="*/ 78581 h 80962"/>
              <a:gd name="connsiteX0" fmla="*/ 0 w 95250"/>
              <a:gd name="connsiteY0" fmla="*/ 80962 h 80962"/>
              <a:gd name="connsiteX1" fmla="*/ 47625 w 95250"/>
              <a:gd name="connsiteY1" fmla="*/ 0 h 80962"/>
              <a:gd name="connsiteX2" fmla="*/ 95250 w 95250"/>
              <a:gd name="connsiteY2" fmla="*/ 78581 h 80962"/>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Lst>
            <a:ahLst/>
            <a:cxnLst>
              <a:cxn ang="0">
                <a:pos x="connsiteX0" y="connsiteY0"/>
              </a:cxn>
              <a:cxn ang="0">
                <a:pos x="connsiteX1" y="connsiteY1"/>
              </a:cxn>
              <a:cxn ang="0">
                <a:pos x="connsiteX2" y="connsiteY2"/>
              </a:cxn>
            </a:cxnLst>
            <a:rect l="l" t="t" r="r" b="b"/>
            <a:pathLst>
              <a:path w="95250" h="81359">
                <a:moveTo>
                  <a:pt x="0" y="81359"/>
                </a:moveTo>
                <a:cubicBezTo>
                  <a:pt x="15875" y="41076"/>
                  <a:pt x="31750" y="794"/>
                  <a:pt x="47625" y="397"/>
                </a:cubicBezTo>
                <a:cubicBezTo>
                  <a:pt x="63500" y="0"/>
                  <a:pt x="79375" y="52784"/>
                  <a:pt x="95250" y="78978"/>
                </a:cubicBezTo>
              </a:path>
            </a:pathLst>
          </a:custGeom>
          <a:ln w="127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553">
              <a:solidFill>
                <a:schemeClr val="bg1"/>
              </a:solidFill>
            </a:endParaRPr>
          </a:p>
        </p:txBody>
      </p:sp>
      <p:sp>
        <p:nvSpPr>
          <p:cNvPr id="182" name="Freeform 181"/>
          <p:cNvSpPr/>
          <p:nvPr/>
        </p:nvSpPr>
        <p:spPr>
          <a:xfrm rot="1566332">
            <a:off x="10281170" y="1940209"/>
            <a:ext cx="86013" cy="65283"/>
          </a:xfrm>
          <a:custGeom>
            <a:avLst/>
            <a:gdLst>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0962 h 80962"/>
              <a:gd name="connsiteX1" fmla="*/ 47625 w 95250"/>
              <a:gd name="connsiteY1" fmla="*/ 0 h 80962"/>
              <a:gd name="connsiteX2" fmla="*/ 95250 w 95250"/>
              <a:gd name="connsiteY2" fmla="*/ 78581 h 80962"/>
              <a:gd name="connsiteX0" fmla="*/ 0 w 95250"/>
              <a:gd name="connsiteY0" fmla="*/ 80962 h 80962"/>
              <a:gd name="connsiteX1" fmla="*/ 47625 w 95250"/>
              <a:gd name="connsiteY1" fmla="*/ 0 h 80962"/>
              <a:gd name="connsiteX2" fmla="*/ 95250 w 95250"/>
              <a:gd name="connsiteY2" fmla="*/ 78581 h 80962"/>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Lst>
            <a:ahLst/>
            <a:cxnLst>
              <a:cxn ang="0">
                <a:pos x="connsiteX0" y="connsiteY0"/>
              </a:cxn>
              <a:cxn ang="0">
                <a:pos x="connsiteX1" y="connsiteY1"/>
              </a:cxn>
              <a:cxn ang="0">
                <a:pos x="connsiteX2" y="connsiteY2"/>
              </a:cxn>
            </a:cxnLst>
            <a:rect l="l" t="t" r="r" b="b"/>
            <a:pathLst>
              <a:path w="95250" h="81359">
                <a:moveTo>
                  <a:pt x="0" y="81359"/>
                </a:moveTo>
                <a:cubicBezTo>
                  <a:pt x="15875" y="41076"/>
                  <a:pt x="31750" y="794"/>
                  <a:pt x="47625" y="397"/>
                </a:cubicBezTo>
                <a:cubicBezTo>
                  <a:pt x="63500" y="0"/>
                  <a:pt x="79375" y="52784"/>
                  <a:pt x="95250" y="78978"/>
                </a:cubicBezTo>
              </a:path>
            </a:pathLst>
          </a:custGeom>
          <a:ln w="127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553">
              <a:solidFill>
                <a:schemeClr val="bg1"/>
              </a:solidFill>
            </a:endParaRPr>
          </a:p>
        </p:txBody>
      </p:sp>
      <p:sp>
        <p:nvSpPr>
          <p:cNvPr id="183" name="Freeform 182"/>
          <p:cNvSpPr/>
          <p:nvPr/>
        </p:nvSpPr>
        <p:spPr>
          <a:xfrm rot="1566332">
            <a:off x="10259772" y="1764964"/>
            <a:ext cx="86013" cy="65283"/>
          </a:xfrm>
          <a:custGeom>
            <a:avLst/>
            <a:gdLst>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0962 h 80962"/>
              <a:gd name="connsiteX1" fmla="*/ 47625 w 95250"/>
              <a:gd name="connsiteY1" fmla="*/ 0 h 80962"/>
              <a:gd name="connsiteX2" fmla="*/ 95250 w 95250"/>
              <a:gd name="connsiteY2" fmla="*/ 78581 h 80962"/>
              <a:gd name="connsiteX0" fmla="*/ 0 w 95250"/>
              <a:gd name="connsiteY0" fmla="*/ 80962 h 80962"/>
              <a:gd name="connsiteX1" fmla="*/ 47625 w 95250"/>
              <a:gd name="connsiteY1" fmla="*/ 0 h 80962"/>
              <a:gd name="connsiteX2" fmla="*/ 95250 w 95250"/>
              <a:gd name="connsiteY2" fmla="*/ 78581 h 80962"/>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Lst>
            <a:ahLst/>
            <a:cxnLst>
              <a:cxn ang="0">
                <a:pos x="connsiteX0" y="connsiteY0"/>
              </a:cxn>
              <a:cxn ang="0">
                <a:pos x="connsiteX1" y="connsiteY1"/>
              </a:cxn>
              <a:cxn ang="0">
                <a:pos x="connsiteX2" y="connsiteY2"/>
              </a:cxn>
            </a:cxnLst>
            <a:rect l="l" t="t" r="r" b="b"/>
            <a:pathLst>
              <a:path w="95250" h="81359">
                <a:moveTo>
                  <a:pt x="0" y="81359"/>
                </a:moveTo>
                <a:cubicBezTo>
                  <a:pt x="15875" y="41076"/>
                  <a:pt x="31750" y="794"/>
                  <a:pt x="47625" y="397"/>
                </a:cubicBezTo>
                <a:cubicBezTo>
                  <a:pt x="63500" y="0"/>
                  <a:pt x="79375" y="52784"/>
                  <a:pt x="95250" y="78978"/>
                </a:cubicBezTo>
              </a:path>
            </a:pathLst>
          </a:custGeom>
          <a:ln w="127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553">
              <a:solidFill>
                <a:schemeClr val="bg1"/>
              </a:solidFill>
            </a:endParaRPr>
          </a:p>
        </p:txBody>
      </p:sp>
      <p:sp>
        <p:nvSpPr>
          <p:cNvPr id="184" name="Freeform 183"/>
          <p:cNvSpPr/>
          <p:nvPr/>
        </p:nvSpPr>
        <p:spPr>
          <a:xfrm rot="8685826">
            <a:off x="6445961" y="1968631"/>
            <a:ext cx="86013" cy="65283"/>
          </a:xfrm>
          <a:custGeom>
            <a:avLst/>
            <a:gdLst>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0962 h 80962"/>
              <a:gd name="connsiteX1" fmla="*/ 47625 w 95250"/>
              <a:gd name="connsiteY1" fmla="*/ 0 h 80962"/>
              <a:gd name="connsiteX2" fmla="*/ 95250 w 95250"/>
              <a:gd name="connsiteY2" fmla="*/ 78581 h 80962"/>
              <a:gd name="connsiteX0" fmla="*/ 0 w 95250"/>
              <a:gd name="connsiteY0" fmla="*/ 80962 h 80962"/>
              <a:gd name="connsiteX1" fmla="*/ 47625 w 95250"/>
              <a:gd name="connsiteY1" fmla="*/ 0 h 80962"/>
              <a:gd name="connsiteX2" fmla="*/ 95250 w 95250"/>
              <a:gd name="connsiteY2" fmla="*/ 78581 h 80962"/>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Lst>
            <a:ahLst/>
            <a:cxnLst>
              <a:cxn ang="0">
                <a:pos x="connsiteX0" y="connsiteY0"/>
              </a:cxn>
              <a:cxn ang="0">
                <a:pos x="connsiteX1" y="connsiteY1"/>
              </a:cxn>
              <a:cxn ang="0">
                <a:pos x="connsiteX2" y="connsiteY2"/>
              </a:cxn>
            </a:cxnLst>
            <a:rect l="l" t="t" r="r" b="b"/>
            <a:pathLst>
              <a:path w="95250" h="81359">
                <a:moveTo>
                  <a:pt x="0" y="81359"/>
                </a:moveTo>
                <a:cubicBezTo>
                  <a:pt x="15875" y="41076"/>
                  <a:pt x="31750" y="794"/>
                  <a:pt x="47625" y="397"/>
                </a:cubicBezTo>
                <a:cubicBezTo>
                  <a:pt x="63500" y="0"/>
                  <a:pt x="79375" y="52784"/>
                  <a:pt x="95250" y="78978"/>
                </a:cubicBezTo>
              </a:path>
            </a:pathLst>
          </a:custGeom>
          <a:ln w="127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553">
              <a:solidFill>
                <a:schemeClr val="bg1"/>
              </a:solidFill>
            </a:endParaRPr>
          </a:p>
        </p:txBody>
      </p:sp>
      <p:sp>
        <p:nvSpPr>
          <p:cNvPr id="185" name="Freeform 184"/>
          <p:cNvSpPr/>
          <p:nvPr/>
        </p:nvSpPr>
        <p:spPr>
          <a:xfrm rot="10014266">
            <a:off x="6424563" y="1725657"/>
            <a:ext cx="86013" cy="65283"/>
          </a:xfrm>
          <a:custGeom>
            <a:avLst/>
            <a:gdLst>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0962 h 80962"/>
              <a:gd name="connsiteX1" fmla="*/ 47625 w 95250"/>
              <a:gd name="connsiteY1" fmla="*/ 0 h 80962"/>
              <a:gd name="connsiteX2" fmla="*/ 95250 w 95250"/>
              <a:gd name="connsiteY2" fmla="*/ 78581 h 80962"/>
              <a:gd name="connsiteX0" fmla="*/ 0 w 95250"/>
              <a:gd name="connsiteY0" fmla="*/ 80962 h 80962"/>
              <a:gd name="connsiteX1" fmla="*/ 47625 w 95250"/>
              <a:gd name="connsiteY1" fmla="*/ 0 h 80962"/>
              <a:gd name="connsiteX2" fmla="*/ 95250 w 95250"/>
              <a:gd name="connsiteY2" fmla="*/ 78581 h 80962"/>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Lst>
            <a:ahLst/>
            <a:cxnLst>
              <a:cxn ang="0">
                <a:pos x="connsiteX0" y="connsiteY0"/>
              </a:cxn>
              <a:cxn ang="0">
                <a:pos x="connsiteX1" y="connsiteY1"/>
              </a:cxn>
              <a:cxn ang="0">
                <a:pos x="connsiteX2" y="connsiteY2"/>
              </a:cxn>
            </a:cxnLst>
            <a:rect l="l" t="t" r="r" b="b"/>
            <a:pathLst>
              <a:path w="95250" h="81359">
                <a:moveTo>
                  <a:pt x="0" y="81359"/>
                </a:moveTo>
                <a:cubicBezTo>
                  <a:pt x="15875" y="41076"/>
                  <a:pt x="31750" y="794"/>
                  <a:pt x="47625" y="397"/>
                </a:cubicBezTo>
                <a:cubicBezTo>
                  <a:pt x="63500" y="0"/>
                  <a:pt x="79375" y="52784"/>
                  <a:pt x="95250" y="78978"/>
                </a:cubicBezTo>
              </a:path>
            </a:pathLst>
          </a:custGeom>
          <a:ln w="127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553">
              <a:solidFill>
                <a:schemeClr val="bg1"/>
              </a:solidFill>
            </a:endParaRPr>
          </a:p>
        </p:txBody>
      </p:sp>
      <p:sp>
        <p:nvSpPr>
          <p:cNvPr id="186" name="Freeform 185"/>
          <p:cNvSpPr/>
          <p:nvPr/>
        </p:nvSpPr>
        <p:spPr>
          <a:xfrm rot="1986730">
            <a:off x="6441987" y="2571341"/>
            <a:ext cx="86013" cy="65283"/>
          </a:xfrm>
          <a:custGeom>
            <a:avLst/>
            <a:gdLst>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0962 h 80962"/>
              <a:gd name="connsiteX1" fmla="*/ 47625 w 95250"/>
              <a:gd name="connsiteY1" fmla="*/ 0 h 80962"/>
              <a:gd name="connsiteX2" fmla="*/ 95250 w 95250"/>
              <a:gd name="connsiteY2" fmla="*/ 78581 h 80962"/>
              <a:gd name="connsiteX0" fmla="*/ 0 w 95250"/>
              <a:gd name="connsiteY0" fmla="*/ 80962 h 80962"/>
              <a:gd name="connsiteX1" fmla="*/ 47625 w 95250"/>
              <a:gd name="connsiteY1" fmla="*/ 0 h 80962"/>
              <a:gd name="connsiteX2" fmla="*/ 95250 w 95250"/>
              <a:gd name="connsiteY2" fmla="*/ 78581 h 80962"/>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Lst>
            <a:ahLst/>
            <a:cxnLst>
              <a:cxn ang="0">
                <a:pos x="connsiteX0" y="connsiteY0"/>
              </a:cxn>
              <a:cxn ang="0">
                <a:pos x="connsiteX1" y="connsiteY1"/>
              </a:cxn>
              <a:cxn ang="0">
                <a:pos x="connsiteX2" y="connsiteY2"/>
              </a:cxn>
            </a:cxnLst>
            <a:rect l="l" t="t" r="r" b="b"/>
            <a:pathLst>
              <a:path w="95250" h="81359">
                <a:moveTo>
                  <a:pt x="0" y="81359"/>
                </a:moveTo>
                <a:cubicBezTo>
                  <a:pt x="15875" y="41076"/>
                  <a:pt x="31750" y="794"/>
                  <a:pt x="47625" y="397"/>
                </a:cubicBezTo>
                <a:cubicBezTo>
                  <a:pt x="63500" y="0"/>
                  <a:pt x="79375" y="52784"/>
                  <a:pt x="95250" y="78978"/>
                </a:cubicBezTo>
              </a:path>
            </a:pathLst>
          </a:custGeom>
          <a:ln w="127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553">
              <a:solidFill>
                <a:schemeClr val="bg1"/>
              </a:solidFill>
            </a:endParaRPr>
          </a:p>
        </p:txBody>
      </p:sp>
      <p:sp>
        <p:nvSpPr>
          <p:cNvPr id="187" name="Freeform 186"/>
          <p:cNvSpPr/>
          <p:nvPr/>
        </p:nvSpPr>
        <p:spPr>
          <a:xfrm rot="1487909">
            <a:off x="6422627" y="2445070"/>
            <a:ext cx="86013" cy="65283"/>
          </a:xfrm>
          <a:custGeom>
            <a:avLst/>
            <a:gdLst>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0962 h 80962"/>
              <a:gd name="connsiteX1" fmla="*/ 47625 w 95250"/>
              <a:gd name="connsiteY1" fmla="*/ 0 h 80962"/>
              <a:gd name="connsiteX2" fmla="*/ 95250 w 95250"/>
              <a:gd name="connsiteY2" fmla="*/ 78581 h 80962"/>
              <a:gd name="connsiteX0" fmla="*/ 0 w 95250"/>
              <a:gd name="connsiteY0" fmla="*/ 80962 h 80962"/>
              <a:gd name="connsiteX1" fmla="*/ 47625 w 95250"/>
              <a:gd name="connsiteY1" fmla="*/ 0 h 80962"/>
              <a:gd name="connsiteX2" fmla="*/ 95250 w 95250"/>
              <a:gd name="connsiteY2" fmla="*/ 78581 h 80962"/>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 name="connsiteX0" fmla="*/ 0 w 95250"/>
              <a:gd name="connsiteY0" fmla="*/ 81359 h 81359"/>
              <a:gd name="connsiteX1" fmla="*/ 47625 w 95250"/>
              <a:gd name="connsiteY1" fmla="*/ 397 h 81359"/>
              <a:gd name="connsiteX2" fmla="*/ 95250 w 95250"/>
              <a:gd name="connsiteY2" fmla="*/ 78978 h 81359"/>
            </a:gdLst>
            <a:ahLst/>
            <a:cxnLst>
              <a:cxn ang="0">
                <a:pos x="connsiteX0" y="connsiteY0"/>
              </a:cxn>
              <a:cxn ang="0">
                <a:pos x="connsiteX1" y="connsiteY1"/>
              </a:cxn>
              <a:cxn ang="0">
                <a:pos x="connsiteX2" y="connsiteY2"/>
              </a:cxn>
            </a:cxnLst>
            <a:rect l="l" t="t" r="r" b="b"/>
            <a:pathLst>
              <a:path w="95250" h="81359">
                <a:moveTo>
                  <a:pt x="0" y="81359"/>
                </a:moveTo>
                <a:cubicBezTo>
                  <a:pt x="15875" y="41076"/>
                  <a:pt x="31750" y="794"/>
                  <a:pt x="47625" y="397"/>
                </a:cubicBezTo>
                <a:cubicBezTo>
                  <a:pt x="63500" y="0"/>
                  <a:pt x="79375" y="52784"/>
                  <a:pt x="95250" y="78978"/>
                </a:cubicBezTo>
              </a:path>
            </a:pathLst>
          </a:custGeom>
          <a:ln w="127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553">
              <a:solidFill>
                <a:schemeClr val="bg1"/>
              </a:solidFill>
            </a:endParaRPr>
          </a:p>
        </p:txBody>
      </p:sp>
      <p:sp>
        <p:nvSpPr>
          <p:cNvPr id="188" name="TextBox 8"/>
          <p:cNvSpPr txBox="1"/>
          <p:nvPr/>
        </p:nvSpPr>
        <p:spPr>
          <a:xfrm>
            <a:off x="6083641" y="2252141"/>
            <a:ext cx="348172" cy="412292"/>
          </a:xfrm>
          <a:prstGeom prst="rect">
            <a:avLst/>
          </a:prstGeom>
          <a:noFill/>
        </p:spPr>
        <p:txBody>
          <a:bodyPr wrap="none" rtlCol="0">
            <a:spAutoFit/>
          </a:bodyPr>
          <a:lstStyle/>
          <a:p>
            <a:r>
              <a:rPr lang="en-US" sz="2079" b="1" dirty="0">
                <a:solidFill>
                  <a:schemeClr val="bg1"/>
                </a:solidFill>
                <a:latin typeface="Times New Roman" pitchFamily="18" charset="0"/>
                <a:cs typeface="Times New Roman" pitchFamily="18" charset="0"/>
              </a:rPr>
              <a:t>P</a:t>
            </a:r>
            <a:endParaRPr lang="en-US" sz="1819" b="1" dirty="0">
              <a:solidFill>
                <a:schemeClr val="bg1"/>
              </a:solidFill>
              <a:latin typeface="Times New Roman" pitchFamily="18" charset="0"/>
              <a:cs typeface="Times New Roman" pitchFamily="18" charset="0"/>
            </a:endParaRPr>
          </a:p>
        </p:txBody>
      </p:sp>
      <p:cxnSp>
        <p:nvCxnSpPr>
          <p:cNvPr id="191" name="Straight Arrow Connector 2"/>
          <p:cNvCxnSpPr/>
          <p:nvPr/>
        </p:nvCxnSpPr>
        <p:spPr>
          <a:xfrm rot="16200000" flipH="1">
            <a:off x="6292450" y="1786060"/>
            <a:ext cx="84694" cy="1621"/>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93" name="Straight Arrow Connector 4"/>
          <p:cNvCxnSpPr/>
          <p:nvPr/>
        </p:nvCxnSpPr>
        <p:spPr>
          <a:xfrm rot="5400000" flipH="1" flipV="1">
            <a:off x="10659691" y="1786060"/>
            <a:ext cx="60497" cy="1621"/>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94" name="Straight Arrow Connector 5"/>
          <p:cNvCxnSpPr/>
          <p:nvPr/>
        </p:nvCxnSpPr>
        <p:spPr>
          <a:xfrm rot="10800000" flipH="1">
            <a:off x="8435408" y="2319241"/>
            <a:ext cx="155541" cy="1"/>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95" name="TextBox 194"/>
          <p:cNvSpPr txBox="1"/>
          <p:nvPr/>
        </p:nvSpPr>
        <p:spPr>
          <a:xfrm>
            <a:off x="823641" y="935321"/>
            <a:ext cx="4943501" cy="891911"/>
          </a:xfrm>
          <a:prstGeom prst="rect">
            <a:avLst/>
          </a:prstGeom>
          <a:noFill/>
        </p:spPr>
        <p:txBody>
          <a:bodyPr wrap="square" rtlCol="0">
            <a:spAutoFit/>
          </a:bodyPr>
          <a:lstStyle/>
          <a:p>
            <a:r>
              <a:rPr lang="en-US" sz="2598" b="1" dirty="0">
                <a:solidFill>
                  <a:schemeClr val="bg1"/>
                </a:solidFill>
                <a:latin typeface="Times New Roman" pitchFamily="18" charset="0"/>
                <a:cs typeface="Times New Roman" pitchFamily="18" charset="0"/>
              </a:rPr>
              <a:t>Magnetic field in the interior of a </a:t>
            </a:r>
          </a:p>
          <a:p>
            <a:r>
              <a:rPr lang="en-US" sz="2598" b="1" dirty="0">
                <a:solidFill>
                  <a:schemeClr val="bg1"/>
                </a:solidFill>
                <a:latin typeface="Times New Roman" pitchFamily="18" charset="0"/>
                <a:cs typeface="Times New Roman" pitchFamily="18" charset="0"/>
              </a:rPr>
              <a:t>long solenoid </a:t>
            </a:r>
          </a:p>
        </p:txBody>
      </p:sp>
      <p:sp>
        <p:nvSpPr>
          <p:cNvPr id="215" name="TextBox 214"/>
          <p:cNvSpPr txBox="1"/>
          <p:nvPr/>
        </p:nvSpPr>
        <p:spPr>
          <a:xfrm>
            <a:off x="2487220" y="3606140"/>
            <a:ext cx="373820" cy="492122"/>
          </a:xfrm>
          <a:prstGeom prst="rect">
            <a:avLst/>
          </a:prstGeom>
          <a:noFill/>
        </p:spPr>
        <p:txBody>
          <a:bodyPr wrap="none" rtlCol="0">
            <a:spAutoFit/>
          </a:bodyPr>
          <a:lstStyle/>
          <a:p>
            <a:r>
              <a:rPr lang="en-US" sz="2598" b="1" dirty="0">
                <a:solidFill>
                  <a:schemeClr val="bg1"/>
                </a:solidFill>
                <a:latin typeface="Times New Roman" pitchFamily="18" charset="0"/>
                <a:cs typeface="Times New Roman" pitchFamily="18" charset="0"/>
                <a:sym typeface="Symbol"/>
              </a:rPr>
              <a:t>=</a:t>
            </a:r>
            <a:endParaRPr lang="en-US" sz="2598" b="1" i="1" dirty="0">
              <a:solidFill>
                <a:schemeClr val="bg1"/>
              </a:solidFill>
              <a:latin typeface="Times New Roman" pitchFamily="18" charset="0"/>
              <a:cs typeface="Times New Roman" pitchFamily="18" charset="0"/>
            </a:endParaRPr>
          </a:p>
        </p:txBody>
      </p:sp>
      <p:grpSp>
        <p:nvGrpSpPr>
          <p:cNvPr id="216" name="Group 215"/>
          <p:cNvGrpSpPr/>
          <p:nvPr/>
        </p:nvGrpSpPr>
        <p:grpSpPr>
          <a:xfrm>
            <a:off x="2895575" y="3333906"/>
            <a:ext cx="365807" cy="1028114"/>
            <a:chOff x="2276475" y="2212915"/>
            <a:chExt cx="281577" cy="791386"/>
          </a:xfrm>
        </p:grpSpPr>
        <p:sp>
          <p:nvSpPr>
            <p:cNvPr id="217" name="TextBox 216"/>
            <p:cNvSpPr txBox="1"/>
            <p:nvPr/>
          </p:nvSpPr>
          <p:spPr>
            <a:xfrm>
              <a:off x="2286000" y="2422465"/>
              <a:ext cx="212478" cy="378808"/>
            </a:xfrm>
            <a:prstGeom prst="rect">
              <a:avLst/>
            </a:prstGeom>
            <a:noFill/>
          </p:spPr>
          <p:txBody>
            <a:bodyPr wrap="none" rtlCol="0">
              <a:spAutoFit/>
            </a:bodyPr>
            <a:lstStyle/>
            <a:p>
              <a:r>
                <a:rPr lang="en-US" sz="2598" b="1" dirty="0">
                  <a:solidFill>
                    <a:schemeClr val="bg1"/>
                  </a:solidFill>
                  <a:latin typeface="Times New Roman" pitchFamily="18" charset="0"/>
                  <a:cs typeface="Times New Roman" pitchFamily="18" charset="0"/>
                  <a:sym typeface="Symbol"/>
                </a:rPr>
                <a:t></a:t>
              </a:r>
              <a:endParaRPr lang="en-US" sz="2598" b="1" i="1" dirty="0">
                <a:solidFill>
                  <a:schemeClr val="bg1"/>
                </a:solidFill>
                <a:latin typeface="Times New Roman" pitchFamily="18" charset="0"/>
                <a:cs typeface="Times New Roman" pitchFamily="18" charset="0"/>
              </a:endParaRPr>
            </a:p>
          </p:txBody>
        </p:sp>
        <p:sp>
          <p:nvSpPr>
            <p:cNvPr id="218" name="TextBox 217"/>
            <p:cNvSpPr txBox="1"/>
            <p:nvPr/>
          </p:nvSpPr>
          <p:spPr>
            <a:xfrm>
              <a:off x="2276475" y="2212915"/>
              <a:ext cx="281577" cy="286561"/>
            </a:xfrm>
            <a:prstGeom prst="rect">
              <a:avLst/>
            </a:prstGeom>
            <a:noFill/>
          </p:spPr>
          <p:txBody>
            <a:bodyPr wrap="none" rtlCol="0">
              <a:spAutoFit/>
            </a:bodyPr>
            <a:lstStyle/>
            <a:p>
              <a:r>
                <a:rPr lang="en-US" sz="1819" b="1" dirty="0">
                  <a:solidFill>
                    <a:schemeClr val="bg1"/>
                  </a:solidFill>
                  <a:latin typeface="Times New Roman" pitchFamily="18" charset="0"/>
                  <a:cs typeface="Times New Roman" pitchFamily="18" charset="0"/>
                  <a:sym typeface="Symbol"/>
                </a:rPr>
                <a:t>Q</a:t>
              </a:r>
              <a:endParaRPr lang="en-US" sz="1819" b="1" i="1" dirty="0">
                <a:solidFill>
                  <a:schemeClr val="bg1"/>
                </a:solidFill>
                <a:latin typeface="Times New Roman" pitchFamily="18" charset="0"/>
                <a:cs typeface="Times New Roman" pitchFamily="18" charset="0"/>
              </a:endParaRPr>
            </a:p>
          </p:txBody>
        </p:sp>
        <p:sp>
          <p:nvSpPr>
            <p:cNvPr id="219" name="TextBox 218"/>
            <p:cNvSpPr txBox="1"/>
            <p:nvPr/>
          </p:nvSpPr>
          <p:spPr>
            <a:xfrm>
              <a:off x="2276475" y="2717740"/>
              <a:ext cx="251963" cy="286561"/>
            </a:xfrm>
            <a:prstGeom prst="rect">
              <a:avLst/>
            </a:prstGeom>
            <a:noFill/>
          </p:spPr>
          <p:txBody>
            <a:bodyPr wrap="none" rtlCol="0">
              <a:spAutoFit/>
            </a:bodyPr>
            <a:lstStyle/>
            <a:p>
              <a:r>
                <a:rPr lang="en-US" sz="1819" b="1" dirty="0">
                  <a:solidFill>
                    <a:schemeClr val="bg1"/>
                  </a:solidFill>
                  <a:latin typeface="Times New Roman" pitchFamily="18" charset="0"/>
                  <a:cs typeface="Times New Roman" pitchFamily="18" charset="0"/>
                  <a:sym typeface="Symbol"/>
                </a:rPr>
                <a:t>P</a:t>
              </a:r>
              <a:endParaRPr lang="en-US" sz="1819" b="1" i="1" dirty="0">
                <a:solidFill>
                  <a:schemeClr val="bg1"/>
                </a:solidFill>
                <a:latin typeface="Times New Roman" pitchFamily="18" charset="0"/>
                <a:cs typeface="Times New Roman" pitchFamily="18" charset="0"/>
              </a:endParaRPr>
            </a:p>
          </p:txBody>
        </p:sp>
      </p:grpSp>
      <p:sp>
        <p:nvSpPr>
          <p:cNvPr id="220" name="TextBox 219"/>
          <p:cNvSpPr txBox="1"/>
          <p:nvPr/>
        </p:nvSpPr>
        <p:spPr>
          <a:xfrm>
            <a:off x="3860760" y="3606140"/>
            <a:ext cx="373820" cy="492122"/>
          </a:xfrm>
          <a:prstGeom prst="rect">
            <a:avLst/>
          </a:prstGeom>
          <a:noFill/>
        </p:spPr>
        <p:txBody>
          <a:bodyPr wrap="none" rtlCol="0">
            <a:spAutoFit/>
          </a:bodyPr>
          <a:lstStyle/>
          <a:p>
            <a:r>
              <a:rPr lang="en-US" sz="2598" b="1" dirty="0">
                <a:solidFill>
                  <a:schemeClr val="bg1"/>
                </a:solidFill>
                <a:latin typeface="Times New Roman" pitchFamily="18" charset="0"/>
                <a:cs typeface="Times New Roman" pitchFamily="18" charset="0"/>
                <a:sym typeface="Symbol"/>
              </a:rPr>
              <a:t>+</a:t>
            </a:r>
            <a:endParaRPr lang="en-US" sz="2598" b="1" i="1" dirty="0">
              <a:solidFill>
                <a:schemeClr val="bg1"/>
              </a:solidFill>
              <a:latin typeface="Times New Roman" pitchFamily="18" charset="0"/>
              <a:cs typeface="Times New Roman" pitchFamily="18" charset="0"/>
            </a:endParaRPr>
          </a:p>
        </p:txBody>
      </p:sp>
      <p:grpSp>
        <p:nvGrpSpPr>
          <p:cNvPr id="221" name="Group 220"/>
          <p:cNvGrpSpPr/>
          <p:nvPr/>
        </p:nvGrpSpPr>
        <p:grpSpPr>
          <a:xfrm>
            <a:off x="4120614" y="3333906"/>
            <a:ext cx="365805" cy="1028114"/>
            <a:chOff x="3190875" y="2212915"/>
            <a:chExt cx="281577" cy="791386"/>
          </a:xfrm>
        </p:grpSpPr>
        <p:sp>
          <p:nvSpPr>
            <p:cNvPr id="222" name="TextBox 221"/>
            <p:cNvSpPr txBox="1"/>
            <p:nvPr/>
          </p:nvSpPr>
          <p:spPr>
            <a:xfrm>
              <a:off x="3200400" y="2422465"/>
              <a:ext cx="212479" cy="378808"/>
            </a:xfrm>
            <a:prstGeom prst="rect">
              <a:avLst/>
            </a:prstGeom>
            <a:noFill/>
          </p:spPr>
          <p:txBody>
            <a:bodyPr wrap="none" rtlCol="0">
              <a:spAutoFit/>
            </a:bodyPr>
            <a:lstStyle/>
            <a:p>
              <a:r>
                <a:rPr lang="en-US" sz="2598" b="1" dirty="0">
                  <a:solidFill>
                    <a:schemeClr val="bg1"/>
                  </a:solidFill>
                  <a:latin typeface="Times New Roman" pitchFamily="18" charset="0"/>
                  <a:cs typeface="Times New Roman" pitchFamily="18" charset="0"/>
                  <a:sym typeface="Symbol"/>
                </a:rPr>
                <a:t></a:t>
              </a:r>
              <a:endParaRPr lang="en-US" sz="2598" b="1" i="1" dirty="0">
                <a:solidFill>
                  <a:schemeClr val="bg1"/>
                </a:solidFill>
                <a:latin typeface="Times New Roman" pitchFamily="18" charset="0"/>
                <a:cs typeface="Times New Roman" pitchFamily="18" charset="0"/>
              </a:endParaRPr>
            </a:p>
          </p:txBody>
        </p:sp>
        <p:sp>
          <p:nvSpPr>
            <p:cNvPr id="223" name="TextBox 222"/>
            <p:cNvSpPr txBox="1"/>
            <p:nvPr/>
          </p:nvSpPr>
          <p:spPr>
            <a:xfrm>
              <a:off x="3190875" y="2212915"/>
              <a:ext cx="271706" cy="286561"/>
            </a:xfrm>
            <a:prstGeom prst="rect">
              <a:avLst/>
            </a:prstGeom>
            <a:noFill/>
          </p:spPr>
          <p:txBody>
            <a:bodyPr wrap="none" rtlCol="0">
              <a:spAutoFit/>
            </a:bodyPr>
            <a:lstStyle/>
            <a:p>
              <a:r>
                <a:rPr lang="en-US" sz="1819" b="1" dirty="0">
                  <a:solidFill>
                    <a:schemeClr val="bg1"/>
                  </a:solidFill>
                  <a:latin typeface="Times New Roman" pitchFamily="18" charset="0"/>
                  <a:cs typeface="Times New Roman" pitchFamily="18" charset="0"/>
                  <a:sym typeface="Symbol"/>
                </a:rPr>
                <a:t>R</a:t>
              </a:r>
              <a:endParaRPr lang="en-US" sz="1819" b="1" i="1" dirty="0">
                <a:solidFill>
                  <a:schemeClr val="bg1"/>
                </a:solidFill>
                <a:latin typeface="Times New Roman" pitchFamily="18" charset="0"/>
                <a:cs typeface="Times New Roman" pitchFamily="18" charset="0"/>
              </a:endParaRPr>
            </a:p>
          </p:txBody>
        </p:sp>
        <p:sp>
          <p:nvSpPr>
            <p:cNvPr id="224" name="TextBox 223"/>
            <p:cNvSpPr txBox="1"/>
            <p:nvPr/>
          </p:nvSpPr>
          <p:spPr>
            <a:xfrm>
              <a:off x="3190875" y="2717740"/>
              <a:ext cx="281577" cy="286561"/>
            </a:xfrm>
            <a:prstGeom prst="rect">
              <a:avLst/>
            </a:prstGeom>
            <a:noFill/>
          </p:spPr>
          <p:txBody>
            <a:bodyPr wrap="none" rtlCol="0">
              <a:spAutoFit/>
            </a:bodyPr>
            <a:lstStyle/>
            <a:p>
              <a:r>
                <a:rPr lang="en-US" sz="1819" b="1" dirty="0">
                  <a:solidFill>
                    <a:schemeClr val="bg1"/>
                  </a:solidFill>
                  <a:latin typeface="Times New Roman" pitchFamily="18" charset="0"/>
                  <a:cs typeface="Times New Roman" pitchFamily="18" charset="0"/>
                  <a:sym typeface="Symbol"/>
                </a:rPr>
                <a:t>Q</a:t>
              </a:r>
              <a:endParaRPr lang="en-US" sz="1819" b="1" i="1" dirty="0">
                <a:solidFill>
                  <a:schemeClr val="bg1"/>
                </a:solidFill>
                <a:latin typeface="Times New Roman" pitchFamily="18" charset="0"/>
                <a:cs typeface="Times New Roman" pitchFamily="18" charset="0"/>
              </a:endParaRPr>
            </a:p>
          </p:txBody>
        </p:sp>
      </p:grpSp>
      <p:sp>
        <p:nvSpPr>
          <p:cNvPr id="225" name="TextBox 224"/>
          <p:cNvSpPr txBox="1"/>
          <p:nvPr/>
        </p:nvSpPr>
        <p:spPr>
          <a:xfrm>
            <a:off x="5048686" y="3606140"/>
            <a:ext cx="373820" cy="492122"/>
          </a:xfrm>
          <a:prstGeom prst="rect">
            <a:avLst/>
          </a:prstGeom>
          <a:noFill/>
        </p:spPr>
        <p:txBody>
          <a:bodyPr wrap="none" rtlCol="0">
            <a:spAutoFit/>
          </a:bodyPr>
          <a:lstStyle/>
          <a:p>
            <a:r>
              <a:rPr lang="en-US" sz="2598" b="1" dirty="0">
                <a:solidFill>
                  <a:schemeClr val="bg1"/>
                </a:solidFill>
                <a:latin typeface="Times New Roman" pitchFamily="18" charset="0"/>
                <a:cs typeface="Times New Roman" pitchFamily="18" charset="0"/>
                <a:sym typeface="Symbol"/>
              </a:rPr>
              <a:t>+</a:t>
            </a:r>
            <a:endParaRPr lang="en-US" sz="2598" b="1" i="1" dirty="0">
              <a:solidFill>
                <a:schemeClr val="bg1"/>
              </a:solidFill>
              <a:latin typeface="Times New Roman" pitchFamily="18" charset="0"/>
              <a:cs typeface="Times New Roman" pitchFamily="18" charset="0"/>
            </a:endParaRPr>
          </a:p>
        </p:txBody>
      </p:sp>
      <p:grpSp>
        <p:nvGrpSpPr>
          <p:cNvPr id="226" name="Group 225"/>
          <p:cNvGrpSpPr/>
          <p:nvPr/>
        </p:nvGrpSpPr>
        <p:grpSpPr>
          <a:xfrm>
            <a:off x="5332962" y="3333906"/>
            <a:ext cx="352982" cy="1028114"/>
            <a:chOff x="4133850" y="2212915"/>
            <a:chExt cx="271706" cy="791386"/>
          </a:xfrm>
        </p:grpSpPr>
        <p:sp>
          <p:nvSpPr>
            <p:cNvPr id="227" name="TextBox 226"/>
            <p:cNvSpPr txBox="1"/>
            <p:nvPr/>
          </p:nvSpPr>
          <p:spPr>
            <a:xfrm>
              <a:off x="4143375" y="2422465"/>
              <a:ext cx="212479" cy="378808"/>
            </a:xfrm>
            <a:prstGeom prst="rect">
              <a:avLst/>
            </a:prstGeom>
            <a:noFill/>
          </p:spPr>
          <p:txBody>
            <a:bodyPr wrap="none" rtlCol="0">
              <a:spAutoFit/>
            </a:bodyPr>
            <a:lstStyle/>
            <a:p>
              <a:r>
                <a:rPr lang="en-US" sz="2598" b="1" dirty="0">
                  <a:solidFill>
                    <a:schemeClr val="bg1"/>
                  </a:solidFill>
                  <a:latin typeface="Times New Roman" pitchFamily="18" charset="0"/>
                  <a:cs typeface="Times New Roman" pitchFamily="18" charset="0"/>
                  <a:sym typeface="Symbol"/>
                </a:rPr>
                <a:t></a:t>
              </a:r>
              <a:endParaRPr lang="en-US" sz="2598" b="1" i="1" dirty="0">
                <a:solidFill>
                  <a:schemeClr val="bg1"/>
                </a:solidFill>
                <a:latin typeface="Times New Roman" pitchFamily="18" charset="0"/>
                <a:cs typeface="Times New Roman" pitchFamily="18" charset="0"/>
              </a:endParaRPr>
            </a:p>
          </p:txBody>
        </p:sp>
        <p:sp>
          <p:nvSpPr>
            <p:cNvPr id="228" name="TextBox 227"/>
            <p:cNvSpPr txBox="1"/>
            <p:nvPr/>
          </p:nvSpPr>
          <p:spPr>
            <a:xfrm>
              <a:off x="4133850" y="2212915"/>
              <a:ext cx="242093" cy="286561"/>
            </a:xfrm>
            <a:prstGeom prst="rect">
              <a:avLst/>
            </a:prstGeom>
            <a:noFill/>
          </p:spPr>
          <p:txBody>
            <a:bodyPr wrap="none" rtlCol="0">
              <a:spAutoFit/>
            </a:bodyPr>
            <a:lstStyle/>
            <a:p>
              <a:r>
                <a:rPr lang="en-US" sz="1819" b="1" dirty="0">
                  <a:solidFill>
                    <a:schemeClr val="bg1"/>
                  </a:solidFill>
                  <a:latin typeface="Times New Roman" pitchFamily="18" charset="0"/>
                  <a:cs typeface="Times New Roman" pitchFamily="18" charset="0"/>
                  <a:sym typeface="Symbol"/>
                </a:rPr>
                <a:t>S</a:t>
              </a:r>
              <a:endParaRPr lang="en-US" sz="1819" b="1" i="1" dirty="0">
                <a:solidFill>
                  <a:schemeClr val="bg1"/>
                </a:solidFill>
                <a:latin typeface="Times New Roman" pitchFamily="18" charset="0"/>
                <a:cs typeface="Times New Roman" pitchFamily="18" charset="0"/>
              </a:endParaRPr>
            </a:p>
          </p:txBody>
        </p:sp>
        <p:sp>
          <p:nvSpPr>
            <p:cNvPr id="229" name="TextBox 228"/>
            <p:cNvSpPr txBox="1"/>
            <p:nvPr/>
          </p:nvSpPr>
          <p:spPr>
            <a:xfrm>
              <a:off x="4133850" y="2717740"/>
              <a:ext cx="271706" cy="286561"/>
            </a:xfrm>
            <a:prstGeom prst="rect">
              <a:avLst/>
            </a:prstGeom>
            <a:noFill/>
          </p:spPr>
          <p:txBody>
            <a:bodyPr wrap="none" rtlCol="0">
              <a:spAutoFit/>
            </a:bodyPr>
            <a:lstStyle/>
            <a:p>
              <a:r>
                <a:rPr lang="en-US" sz="1819" b="1" dirty="0">
                  <a:solidFill>
                    <a:schemeClr val="bg1"/>
                  </a:solidFill>
                  <a:latin typeface="Times New Roman" pitchFamily="18" charset="0"/>
                  <a:cs typeface="Times New Roman" pitchFamily="18" charset="0"/>
                  <a:sym typeface="Symbol"/>
                </a:rPr>
                <a:t>R</a:t>
              </a:r>
              <a:endParaRPr lang="en-US" sz="1819" b="1" i="1" dirty="0">
                <a:solidFill>
                  <a:schemeClr val="bg1"/>
                </a:solidFill>
                <a:latin typeface="Times New Roman" pitchFamily="18" charset="0"/>
                <a:cs typeface="Times New Roman" pitchFamily="18" charset="0"/>
              </a:endParaRPr>
            </a:p>
          </p:txBody>
        </p:sp>
      </p:grpSp>
      <p:sp>
        <p:nvSpPr>
          <p:cNvPr id="230" name="TextBox 229"/>
          <p:cNvSpPr txBox="1"/>
          <p:nvPr/>
        </p:nvSpPr>
        <p:spPr>
          <a:xfrm>
            <a:off x="6273735" y="3606140"/>
            <a:ext cx="373820" cy="492122"/>
          </a:xfrm>
          <a:prstGeom prst="rect">
            <a:avLst/>
          </a:prstGeom>
          <a:noFill/>
        </p:spPr>
        <p:txBody>
          <a:bodyPr wrap="none" rtlCol="0">
            <a:spAutoFit/>
          </a:bodyPr>
          <a:lstStyle/>
          <a:p>
            <a:r>
              <a:rPr lang="en-US" sz="2598" b="1" dirty="0">
                <a:solidFill>
                  <a:schemeClr val="bg1"/>
                </a:solidFill>
                <a:latin typeface="Times New Roman" pitchFamily="18" charset="0"/>
                <a:cs typeface="Times New Roman" pitchFamily="18" charset="0"/>
                <a:sym typeface="Symbol"/>
              </a:rPr>
              <a:t>+</a:t>
            </a:r>
            <a:endParaRPr lang="en-US" sz="2598" b="1" i="1" dirty="0">
              <a:solidFill>
                <a:schemeClr val="bg1"/>
              </a:solidFill>
              <a:latin typeface="Times New Roman" pitchFamily="18" charset="0"/>
              <a:cs typeface="Times New Roman" pitchFamily="18" charset="0"/>
            </a:endParaRPr>
          </a:p>
        </p:txBody>
      </p:sp>
      <p:grpSp>
        <p:nvGrpSpPr>
          <p:cNvPr id="231" name="Group 230"/>
          <p:cNvGrpSpPr/>
          <p:nvPr/>
        </p:nvGrpSpPr>
        <p:grpSpPr>
          <a:xfrm>
            <a:off x="6545957" y="3333905"/>
            <a:ext cx="327334" cy="957247"/>
            <a:chOff x="5105400" y="2212915"/>
            <a:chExt cx="251964" cy="736836"/>
          </a:xfrm>
        </p:grpSpPr>
        <p:sp>
          <p:nvSpPr>
            <p:cNvPr id="232" name="TextBox 231"/>
            <p:cNvSpPr txBox="1"/>
            <p:nvPr/>
          </p:nvSpPr>
          <p:spPr>
            <a:xfrm>
              <a:off x="5114925" y="2422465"/>
              <a:ext cx="212479" cy="378808"/>
            </a:xfrm>
            <a:prstGeom prst="rect">
              <a:avLst/>
            </a:prstGeom>
            <a:noFill/>
          </p:spPr>
          <p:txBody>
            <a:bodyPr wrap="none" rtlCol="0">
              <a:spAutoFit/>
            </a:bodyPr>
            <a:lstStyle/>
            <a:p>
              <a:r>
                <a:rPr lang="en-US" sz="2598" b="1" dirty="0">
                  <a:solidFill>
                    <a:schemeClr val="bg1"/>
                  </a:solidFill>
                  <a:latin typeface="Times New Roman" pitchFamily="18" charset="0"/>
                  <a:cs typeface="Times New Roman" pitchFamily="18" charset="0"/>
                  <a:sym typeface="Symbol"/>
                </a:rPr>
                <a:t></a:t>
              </a:r>
              <a:endParaRPr lang="en-US" sz="2598" b="1" i="1" dirty="0">
                <a:solidFill>
                  <a:schemeClr val="bg1"/>
                </a:solidFill>
                <a:latin typeface="Times New Roman" pitchFamily="18" charset="0"/>
                <a:cs typeface="Times New Roman" pitchFamily="18" charset="0"/>
              </a:endParaRPr>
            </a:p>
          </p:txBody>
        </p:sp>
        <p:sp>
          <p:nvSpPr>
            <p:cNvPr id="233" name="TextBox 232"/>
            <p:cNvSpPr txBox="1"/>
            <p:nvPr/>
          </p:nvSpPr>
          <p:spPr>
            <a:xfrm>
              <a:off x="5105400" y="2212915"/>
              <a:ext cx="251964" cy="286561"/>
            </a:xfrm>
            <a:prstGeom prst="rect">
              <a:avLst/>
            </a:prstGeom>
            <a:noFill/>
          </p:spPr>
          <p:txBody>
            <a:bodyPr wrap="none" rtlCol="0">
              <a:spAutoFit/>
            </a:bodyPr>
            <a:lstStyle/>
            <a:p>
              <a:r>
                <a:rPr lang="en-US" sz="1819" b="1" dirty="0">
                  <a:solidFill>
                    <a:schemeClr val="bg1"/>
                  </a:solidFill>
                  <a:latin typeface="Times New Roman" pitchFamily="18" charset="0"/>
                  <a:cs typeface="Times New Roman" pitchFamily="18" charset="0"/>
                  <a:sym typeface="Symbol"/>
                </a:rPr>
                <a:t>P</a:t>
              </a:r>
              <a:endParaRPr lang="en-US" sz="1819" b="1" i="1" dirty="0">
                <a:solidFill>
                  <a:schemeClr val="bg1"/>
                </a:solidFill>
                <a:latin typeface="Times New Roman" pitchFamily="18" charset="0"/>
                <a:cs typeface="Times New Roman" pitchFamily="18" charset="0"/>
              </a:endParaRPr>
            </a:p>
          </p:txBody>
        </p:sp>
        <p:sp>
          <p:nvSpPr>
            <p:cNvPr id="234" name="TextBox 233"/>
            <p:cNvSpPr txBox="1"/>
            <p:nvPr/>
          </p:nvSpPr>
          <p:spPr>
            <a:xfrm>
              <a:off x="5105400" y="2663190"/>
              <a:ext cx="242092" cy="286561"/>
            </a:xfrm>
            <a:prstGeom prst="rect">
              <a:avLst/>
            </a:prstGeom>
            <a:noFill/>
          </p:spPr>
          <p:txBody>
            <a:bodyPr wrap="none" rtlCol="0">
              <a:spAutoFit/>
            </a:bodyPr>
            <a:lstStyle/>
            <a:p>
              <a:r>
                <a:rPr lang="en-US" sz="1819" b="1" dirty="0">
                  <a:solidFill>
                    <a:schemeClr val="bg1"/>
                  </a:solidFill>
                  <a:latin typeface="Times New Roman" pitchFamily="18" charset="0"/>
                  <a:cs typeface="Times New Roman" pitchFamily="18" charset="0"/>
                  <a:sym typeface="Symbol"/>
                </a:rPr>
                <a:t>S</a:t>
              </a:r>
              <a:endParaRPr lang="en-US" sz="1819" b="1" i="1" dirty="0">
                <a:solidFill>
                  <a:schemeClr val="bg1"/>
                </a:solidFill>
                <a:latin typeface="Times New Roman" pitchFamily="18" charset="0"/>
                <a:cs typeface="Times New Roman" pitchFamily="18" charset="0"/>
              </a:endParaRPr>
            </a:p>
          </p:txBody>
        </p:sp>
      </p:grpSp>
      <p:sp>
        <p:nvSpPr>
          <p:cNvPr id="235" name="TextBox 234"/>
          <p:cNvSpPr txBox="1"/>
          <p:nvPr/>
        </p:nvSpPr>
        <p:spPr>
          <a:xfrm>
            <a:off x="692960" y="4715696"/>
            <a:ext cx="897233" cy="492122"/>
          </a:xfrm>
          <a:prstGeom prst="rect">
            <a:avLst/>
          </a:prstGeom>
          <a:noFill/>
        </p:spPr>
        <p:txBody>
          <a:bodyPr wrap="none" rtlCol="0">
            <a:spAutoFit/>
          </a:bodyPr>
          <a:lstStyle/>
          <a:p>
            <a:r>
              <a:rPr lang="en-US" sz="2598" b="1" dirty="0">
                <a:solidFill>
                  <a:schemeClr val="bg1"/>
                </a:solidFill>
                <a:latin typeface="Times New Roman" pitchFamily="18" charset="0"/>
                <a:cs typeface="Times New Roman" pitchFamily="18" charset="0"/>
                <a:sym typeface="Symbol"/>
              </a:rPr>
              <a:t>Now,</a:t>
            </a:r>
            <a:endParaRPr lang="en-US" sz="2598" b="1" i="1" dirty="0">
              <a:solidFill>
                <a:schemeClr val="bg1"/>
              </a:solidFill>
              <a:latin typeface="Times New Roman" pitchFamily="18" charset="0"/>
              <a:cs typeface="Times New Roman" pitchFamily="18" charset="0"/>
            </a:endParaRPr>
          </a:p>
        </p:txBody>
      </p:sp>
      <p:sp>
        <p:nvSpPr>
          <p:cNvPr id="236" name="TextBox 235"/>
          <p:cNvSpPr txBox="1"/>
          <p:nvPr/>
        </p:nvSpPr>
        <p:spPr>
          <a:xfrm>
            <a:off x="2808950" y="4715696"/>
            <a:ext cx="373820" cy="492122"/>
          </a:xfrm>
          <a:prstGeom prst="rect">
            <a:avLst/>
          </a:prstGeom>
          <a:noFill/>
        </p:spPr>
        <p:txBody>
          <a:bodyPr wrap="none" rtlCol="0">
            <a:spAutoFit/>
          </a:bodyPr>
          <a:lstStyle/>
          <a:p>
            <a:r>
              <a:rPr lang="en-US" sz="2598" b="1" dirty="0">
                <a:solidFill>
                  <a:schemeClr val="bg1"/>
                </a:solidFill>
                <a:latin typeface="Times New Roman" pitchFamily="18" charset="0"/>
                <a:cs typeface="Times New Roman" pitchFamily="18" charset="0"/>
                <a:sym typeface="Symbol"/>
              </a:rPr>
              <a:t>=</a:t>
            </a:r>
            <a:endParaRPr lang="en-US" sz="2598" b="1" i="1" dirty="0">
              <a:solidFill>
                <a:schemeClr val="bg1"/>
              </a:solidFill>
              <a:latin typeface="Times New Roman" pitchFamily="18" charset="0"/>
              <a:cs typeface="Times New Roman" pitchFamily="18" charset="0"/>
            </a:endParaRPr>
          </a:p>
        </p:txBody>
      </p:sp>
      <p:grpSp>
        <p:nvGrpSpPr>
          <p:cNvPr id="237" name="Group 236"/>
          <p:cNvGrpSpPr/>
          <p:nvPr/>
        </p:nvGrpSpPr>
        <p:grpSpPr>
          <a:xfrm>
            <a:off x="1720024" y="4443461"/>
            <a:ext cx="365807" cy="1028114"/>
            <a:chOff x="1323975" y="3066990"/>
            <a:chExt cx="281577" cy="791386"/>
          </a:xfrm>
        </p:grpSpPr>
        <p:sp>
          <p:nvSpPr>
            <p:cNvPr id="238" name="TextBox 237"/>
            <p:cNvSpPr txBox="1"/>
            <p:nvPr/>
          </p:nvSpPr>
          <p:spPr>
            <a:xfrm>
              <a:off x="1333500" y="3276540"/>
              <a:ext cx="212478" cy="378808"/>
            </a:xfrm>
            <a:prstGeom prst="rect">
              <a:avLst/>
            </a:prstGeom>
            <a:noFill/>
          </p:spPr>
          <p:txBody>
            <a:bodyPr wrap="none" rtlCol="0">
              <a:spAutoFit/>
            </a:bodyPr>
            <a:lstStyle/>
            <a:p>
              <a:r>
                <a:rPr lang="en-US" sz="2598" b="1" dirty="0">
                  <a:solidFill>
                    <a:schemeClr val="bg1"/>
                  </a:solidFill>
                  <a:latin typeface="Times New Roman" pitchFamily="18" charset="0"/>
                  <a:cs typeface="Times New Roman" pitchFamily="18" charset="0"/>
                  <a:sym typeface="Symbol"/>
                </a:rPr>
                <a:t></a:t>
              </a:r>
              <a:endParaRPr lang="en-US" sz="2598" b="1" i="1" dirty="0">
                <a:solidFill>
                  <a:schemeClr val="bg1"/>
                </a:solidFill>
                <a:latin typeface="Times New Roman" pitchFamily="18" charset="0"/>
                <a:cs typeface="Times New Roman" pitchFamily="18" charset="0"/>
              </a:endParaRPr>
            </a:p>
          </p:txBody>
        </p:sp>
        <p:sp>
          <p:nvSpPr>
            <p:cNvPr id="239" name="TextBox 238"/>
            <p:cNvSpPr txBox="1"/>
            <p:nvPr/>
          </p:nvSpPr>
          <p:spPr>
            <a:xfrm>
              <a:off x="1323975" y="3066990"/>
              <a:ext cx="281577" cy="286561"/>
            </a:xfrm>
            <a:prstGeom prst="rect">
              <a:avLst/>
            </a:prstGeom>
            <a:noFill/>
          </p:spPr>
          <p:txBody>
            <a:bodyPr wrap="none" rtlCol="0">
              <a:spAutoFit/>
            </a:bodyPr>
            <a:lstStyle/>
            <a:p>
              <a:r>
                <a:rPr lang="en-US" sz="1819" b="1" dirty="0">
                  <a:solidFill>
                    <a:schemeClr val="bg1"/>
                  </a:solidFill>
                  <a:latin typeface="Times New Roman" pitchFamily="18" charset="0"/>
                  <a:cs typeface="Times New Roman" pitchFamily="18" charset="0"/>
                  <a:sym typeface="Symbol"/>
                </a:rPr>
                <a:t>Q</a:t>
              </a:r>
              <a:endParaRPr lang="en-US" sz="1819" b="1" i="1" dirty="0">
                <a:solidFill>
                  <a:schemeClr val="bg1"/>
                </a:solidFill>
                <a:latin typeface="Times New Roman" pitchFamily="18" charset="0"/>
                <a:cs typeface="Times New Roman" pitchFamily="18" charset="0"/>
              </a:endParaRPr>
            </a:p>
          </p:txBody>
        </p:sp>
        <p:sp>
          <p:nvSpPr>
            <p:cNvPr id="240" name="TextBox 239"/>
            <p:cNvSpPr txBox="1"/>
            <p:nvPr/>
          </p:nvSpPr>
          <p:spPr>
            <a:xfrm>
              <a:off x="1323975" y="3571815"/>
              <a:ext cx="251963" cy="286561"/>
            </a:xfrm>
            <a:prstGeom prst="rect">
              <a:avLst/>
            </a:prstGeom>
            <a:noFill/>
          </p:spPr>
          <p:txBody>
            <a:bodyPr wrap="none" rtlCol="0">
              <a:spAutoFit/>
            </a:bodyPr>
            <a:lstStyle/>
            <a:p>
              <a:r>
                <a:rPr lang="en-US" sz="1819" b="1" dirty="0">
                  <a:solidFill>
                    <a:schemeClr val="bg1"/>
                  </a:solidFill>
                  <a:latin typeface="Times New Roman" pitchFamily="18" charset="0"/>
                  <a:cs typeface="Times New Roman" pitchFamily="18" charset="0"/>
                  <a:sym typeface="Symbol"/>
                </a:rPr>
                <a:t>P</a:t>
              </a:r>
              <a:endParaRPr lang="en-US" sz="1819" b="1" i="1" dirty="0">
                <a:solidFill>
                  <a:schemeClr val="bg1"/>
                </a:solidFill>
                <a:latin typeface="Times New Roman" pitchFamily="18" charset="0"/>
                <a:cs typeface="Times New Roman" pitchFamily="18" charset="0"/>
              </a:endParaRPr>
            </a:p>
          </p:txBody>
        </p:sp>
      </p:grpSp>
      <p:grpSp>
        <p:nvGrpSpPr>
          <p:cNvPr id="241" name="Group 240"/>
          <p:cNvGrpSpPr/>
          <p:nvPr/>
        </p:nvGrpSpPr>
        <p:grpSpPr>
          <a:xfrm>
            <a:off x="2096870" y="4739863"/>
            <a:ext cx="769763" cy="492123"/>
            <a:chOff x="1566427" y="3295139"/>
            <a:chExt cx="592521" cy="378809"/>
          </a:xfrm>
        </p:grpSpPr>
        <p:sp>
          <p:nvSpPr>
            <p:cNvPr id="242" name="TextBox 241"/>
            <p:cNvSpPr txBox="1"/>
            <p:nvPr/>
          </p:nvSpPr>
          <p:spPr>
            <a:xfrm>
              <a:off x="1566427" y="3295139"/>
              <a:ext cx="592521" cy="378809"/>
            </a:xfrm>
            <a:prstGeom prst="rect">
              <a:avLst/>
            </a:prstGeom>
            <a:noFill/>
          </p:spPr>
          <p:txBody>
            <a:bodyPr wrap="none" rtlCol="0">
              <a:spAutoFit/>
            </a:bodyPr>
            <a:lstStyle/>
            <a:p>
              <a:r>
                <a:rPr lang="en-US" sz="2598" b="1" dirty="0" err="1">
                  <a:solidFill>
                    <a:schemeClr val="bg1"/>
                  </a:solidFill>
                  <a:latin typeface="Times New Roman" pitchFamily="18" charset="0"/>
                  <a:cs typeface="Times New Roman" pitchFamily="18" charset="0"/>
                  <a:sym typeface="Symbol"/>
                </a:rPr>
                <a:t>B.d</a:t>
              </a:r>
              <a:r>
                <a:rPr lang="en-US" sz="2598" b="1" i="1" dirty="0" err="1">
                  <a:solidFill>
                    <a:schemeClr val="bg1"/>
                  </a:solidFill>
                  <a:latin typeface="Times New Roman" pitchFamily="18" charset="0"/>
                  <a:cs typeface="Times New Roman" pitchFamily="18" charset="0"/>
                  <a:sym typeface="Symbol"/>
                </a:rPr>
                <a:t>l</a:t>
              </a:r>
              <a:endParaRPr lang="en-US" sz="2598" b="1" i="1" dirty="0">
                <a:solidFill>
                  <a:schemeClr val="bg1"/>
                </a:solidFill>
                <a:latin typeface="Times New Roman" pitchFamily="18" charset="0"/>
                <a:cs typeface="Times New Roman" pitchFamily="18" charset="0"/>
              </a:endParaRPr>
            </a:p>
          </p:txBody>
        </p:sp>
        <p:cxnSp>
          <p:nvCxnSpPr>
            <p:cNvPr id="243" name="Straight Arrow Connector 242"/>
            <p:cNvCxnSpPr/>
            <p:nvPr/>
          </p:nvCxnSpPr>
          <p:spPr>
            <a:xfrm>
              <a:off x="1585895" y="3305175"/>
              <a:ext cx="182880" cy="0"/>
            </a:xfrm>
            <a:prstGeom prst="straightConnector1">
              <a:avLst/>
            </a:prstGeom>
            <a:ln w="25400">
              <a:solidFill>
                <a:srgbClr val="00B0F0"/>
              </a:solidFill>
              <a:tailEnd type="arrow" w="sm" len="sm"/>
            </a:ln>
          </p:spPr>
          <p:style>
            <a:lnRef idx="1">
              <a:schemeClr val="accent1"/>
            </a:lnRef>
            <a:fillRef idx="0">
              <a:schemeClr val="accent1"/>
            </a:fillRef>
            <a:effectRef idx="0">
              <a:schemeClr val="accent1"/>
            </a:effectRef>
            <a:fontRef idx="minor">
              <a:schemeClr val="tx1"/>
            </a:fontRef>
          </p:style>
        </p:cxnSp>
        <p:cxnSp>
          <p:nvCxnSpPr>
            <p:cNvPr id="244" name="Straight Arrow Connector 243"/>
            <p:cNvCxnSpPr/>
            <p:nvPr/>
          </p:nvCxnSpPr>
          <p:spPr>
            <a:xfrm>
              <a:off x="1865295" y="3305175"/>
              <a:ext cx="182880" cy="0"/>
            </a:xfrm>
            <a:prstGeom prst="straightConnector1">
              <a:avLst/>
            </a:prstGeom>
            <a:ln w="25400">
              <a:solidFill>
                <a:schemeClr val="accent3">
                  <a:lumMod val="75000"/>
                </a:schemeClr>
              </a:solidFill>
              <a:tailEnd type="arrow" w="sm" len="sm"/>
            </a:ln>
          </p:spPr>
          <p:style>
            <a:lnRef idx="1">
              <a:schemeClr val="accent1"/>
            </a:lnRef>
            <a:fillRef idx="0">
              <a:schemeClr val="accent1"/>
            </a:fillRef>
            <a:effectRef idx="0">
              <a:schemeClr val="accent1"/>
            </a:effectRef>
            <a:fontRef idx="minor">
              <a:schemeClr val="tx1"/>
            </a:fontRef>
          </p:style>
        </p:cxnSp>
      </p:grpSp>
      <p:grpSp>
        <p:nvGrpSpPr>
          <p:cNvPr id="245" name="Group 244"/>
          <p:cNvGrpSpPr/>
          <p:nvPr/>
        </p:nvGrpSpPr>
        <p:grpSpPr>
          <a:xfrm>
            <a:off x="1447785" y="3606144"/>
            <a:ext cx="769763" cy="492123"/>
            <a:chOff x="1114425" y="2422465"/>
            <a:chExt cx="592521" cy="378809"/>
          </a:xfrm>
        </p:grpSpPr>
        <p:sp>
          <p:nvSpPr>
            <p:cNvPr id="246" name="TextBox 245"/>
            <p:cNvSpPr txBox="1"/>
            <p:nvPr/>
          </p:nvSpPr>
          <p:spPr>
            <a:xfrm>
              <a:off x="1114425" y="2422465"/>
              <a:ext cx="592521" cy="378809"/>
            </a:xfrm>
            <a:prstGeom prst="rect">
              <a:avLst/>
            </a:prstGeom>
            <a:noFill/>
          </p:spPr>
          <p:txBody>
            <a:bodyPr wrap="none" rtlCol="0">
              <a:spAutoFit/>
            </a:bodyPr>
            <a:lstStyle/>
            <a:p>
              <a:r>
                <a:rPr lang="en-US" sz="2598" b="1" dirty="0" err="1">
                  <a:solidFill>
                    <a:schemeClr val="bg1"/>
                  </a:solidFill>
                  <a:latin typeface="Times New Roman" pitchFamily="18" charset="0"/>
                  <a:cs typeface="Times New Roman" pitchFamily="18" charset="0"/>
                  <a:sym typeface="Symbol"/>
                </a:rPr>
                <a:t>B.d</a:t>
              </a:r>
              <a:r>
                <a:rPr lang="en-US" sz="2598" b="1" i="1" dirty="0" err="1">
                  <a:solidFill>
                    <a:schemeClr val="bg1"/>
                  </a:solidFill>
                  <a:latin typeface="Times New Roman" pitchFamily="18" charset="0"/>
                  <a:cs typeface="Times New Roman" pitchFamily="18" charset="0"/>
                  <a:sym typeface="Symbol"/>
                </a:rPr>
                <a:t>l</a:t>
              </a:r>
              <a:endParaRPr lang="en-US" sz="2598" b="1" i="1" dirty="0">
                <a:solidFill>
                  <a:schemeClr val="bg1"/>
                </a:solidFill>
                <a:latin typeface="Times New Roman" pitchFamily="18" charset="0"/>
                <a:cs typeface="Times New Roman" pitchFamily="18" charset="0"/>
              </a:endParaRPr>
            </a:p>
          </p:txBody>
        </p:sp>
        <p:cxnSp>
          <p:nvCxnSpPr>
            <p:cNvPr id="247" name="Straight Arrow Connector 246"/>
            <p:cNvCxnSpPr/>
            <p:nvPr/>
          </p:nvCxnSpPr>
          <p:spPr>
            <a:xfrm>
              <a:off x="1189020" y="2457450"/>
              <a:ext cx="182880" cy="0"/>
            </a:xfrm>
            <a:prstGeom prst="straightConnector1">
              <a:avLst/>
            </a:prstGeom>
            <a:ln w="25400">
              <a:solidFill>
                <a:srgbClr val="00B0F0"/>
              </a:solidFill>
              <a:tailEnd type="arrow" w="sm" len="sm"/>
            </a:ln>
          </p:spPr>
          <p:style>
            <a:lnRef idx="1">
              <a:schemeClr val="accent1"/>
            </a:lnRef>
            <a:fillRef idx="0">
              <a:schemeClr val="accent1"/>
            </a:fillRef>
            <a:effectRef idx="0">
              <a:schemeClr val="accent1"/>
            </a:effectRef>
            <a:fontRef idx="minor">
              <a:schemeClr val="tx1"/>
            </a:fontRef>
          </p:style>
        </p:cxnSp>
        <p:cxnSp>
          <p:nvCxnSpPr>
            <p:cNvPr id="248" name="Straight Arrow Connector 247"/>
            <p:cNvCxnSpPr/>
            <p:nvPr/>
          </p:nvCxnSpPr>
          <p:spPr>
            <a:xfrm>
              <a:off x="1487470" y="2457450"/>
              <a:ext cx="182880" cy="0"/>
            </a:xfrm>
            <a:prstGeom prst="straightConnector1">
              <a:avLst/>
            </a:prstGeom>
            <a:ln w="25400">
              <a:solidFill>
                <a:schemeClr val="accent3">
                  <a:lumMod val="75000"/>
                </a:schemeClr>
              </a:solidFill>
              <a:tailEnd type="arrow" w="sm" len="sm"/>
            </a:ln>
          </p:spPr>
          <p:style>
            <a:lnRef idx="1">
              <a:schemeClr val="accent1"/>
            </a:lnRef>
            <a:fillRef idx="0">
              <a:schemeClr val="accent1"/>
            </a:fillRef>
            <a:effectRef idx="0">
              <a:schemeClr val="accent1"/>
            </a:effectRef>
            <a:fontRef idx="minor">
              <a:schemeClr val="tx1"/>
            </a:fontRef>
          </p:style>
        </p:cxnSp>
      </p:grpSp>
      <p:grpSp>
        <p:nvGrpSpPr>
          <p:cNvPr id="249" name="Group 248"/>
          <p:cNvGrpSpPr/>
          <p:nvPr/>
        </p:nvGrpSpPr>
        <p:grpSpPr>
          <a:xfrm>
            <a:off x="3155427" y="3606144"/>
            <a:ext cx="769763" cy="492123"/>
            <a:chOff x="2428875" y="2422465"/>
            <a:chExt cx="592521" cy="378809"/>
          </a:xfrm>
        </p:grpSpPr>
        <p:sp>
          <p:nvSpPr>
            <p:cNvPr id="250" name="TextBox 249"/>
            <p:cNvSpPr txBox="1"/>
            <p:nvPr/>
          </p:nvSpPr>
          <p:spPr>
            <a:xfrm>
              <a:off x="2428875" y="2422465"/>
              <a:ext cx="592521" cy="378809"/>
            </a:xfrm>
            <a:prstGeom prst="rect">
              <a:avLst/>
            </a:prstGeom>
            <a:noFill/>
          </p:spPr>
          <p:txBody>
            <a:bodyPr wrap="none" rtlCol="0">
              <a:spAutoFit/>
            </a:bodyPr>
            <a:lstStyle/>
            <a:p>
              <a:r>
                <a:rPr lang="en-US" sz="2598" b="1" dirty="0" err="1">
                  <a:solidFill>
                    <a:schemeClr val="bg1"/>
                  </a:solidFill>
                  <a:latin typeface="Times New Roman" pitchFamily="18" charset="0"/>
                  <a:cs typeface="Times New Roman" pitchFamily="18" charset="0"/>
                  <a:sym typeface="Symbol"/>
                </a:rPr>
                <a:t>B.d</a:t>
              </a:r>
              <a:r>
                <a:rPr lang="en-US" sz="2598" b="1" i="1" dirty="0" err="1">
                  <a:solidFill>
                    <a:schemeClr val="bg1"/>
                  </a:solidFill>
                  <a:latin typeface="Times New Roman" pitchFamily="18" charset="0"/>
                  <a:cs typeface="Times New Roman" pitchFamily="18" charset="0"/>
                  <a:sym typeface="Symbol"/>
                </a:rPr>
                <a:t>l</a:t>
              </a:r>
              <a:endParaRPr lang="en-US" sz="2598" b="1" i="1" dirty="0">
                <a:solidFill>
                  <a:schemeClr val="bg1"/>
                </a:solidFill>
                <a:latin typeface="Times New Roman" pitchFamily="18" charset="0"/>
                <a:cs typeface="Times New Roman" pitchFamily="18" charset="0"/>
              </a:endParaRPr>
            </a:p>
          </p:txBody>
        </p:sp>
        <p:cxnSp>
          <p:nvCxnSpPr>
            <p:cNvPr id="251" name="Straight Arrow Connector 250"/>
            <p:cNvCxnSpPr/>
            <p:nvPr/>
          </p:nvCxnSpPr>
          <p:spPr>
            <a:xfrm>
              <a:off x="2528870" y="2457450"/>
              <a:ext cx="182880" cy="0"/>
            </a:xfrm>
            <a:prstGeom prst="straightConnector1">
              <a:avLst/>
            </a:prstGeom>
            <a:ln w="25400">
              <a:solidFill>
                <a:srgbClr val="00B0F0"/>
              </a:solidFill>
              <a:tailEnd type="arrow" w="sm" len="sm"/>
            </a:ln>
          </p:spPr>
          <p:style>
            <a:lnRef idx="1">
              <a:schemeClr val="accent1"/>
            </a:lnRef>
            <a:fillRef idx="0">
              <a:schemeClr val="accent1"/>
            </a:fillRef>
            <a:effectRef idx="0">
              <a:schemeClr val="accent1"/>
            </a:effectRef>
            <a:fontRef idx="minor">
              <a:schemeClr val="tx1"/>
            </a:fontRef>
          </p:style>
        </p:cxnSp>
        <p:cxnSp>
          <p:nvCxnSpPr>
            <p:cNvPr id="252" name="Straight Arrow Connector 251"/>
            <p:cNvCxnSpPr/>
            <p:nvPr/>
          </p:nvCxnSpPr>
          <p:spPr>
            <a:xfrm>
              <a:off x="2827320" y="2457450"/>
              <a:ext cx="182880" cy="0"/>
            </a:xfrm>
            <a:prstGeom prst="straightConnector1">
              <a:avLst/>
            </a:prstGeom>
            <a:ln w="25400">
              <a:solidFill>
                <a:schemeClr val="accent3">
                  <a:lumMod val="75000"/>
                </a:schemeClr>
              </a:solidFill>
              <a:tailEnd type="arrow" w="sm" len="sm"/>
            </a:ln>
          </p:spPr>
          <p:style>
            <a:lnRef idx="1">
              <a:schemeClr val="accent1"/>
            </a:lnRef>
            <a:fillRef idx="0">
              <a:schemeClr val="accent1"/>
            </a:fillRef>
            <a:effectRef idx="0">
              <a:schemeClr val="accent1"/>
            </a:effectRef>
            <a:fontRef idx="minor">
              <a:schemeClr val="tx1"/>
            </a:fontRef>
          </p:style>
        </p:cxnSp>
      </p:grpSp>
      <p:grpSp>
        <p:nvGrpSpPr>
          <p:cNvPr id="253" name="Group 252"/>
          <p:cNvGrpSpPr/>
          <p:nvPr/>
        </p:nvGrpSpPr>
        <p:grpSpPr>
          <a:xfrm>
            <a:off x="4522760" y="3651590"/>
            <a:ext cx="625311" cy="0"/>
            <a:chOff x="3481370" y="2457450"/>
            <a:chExt cx="481330" cy="0"/>
          </a:xfrm>
        </p:grpSpPr>
        <p:cxnSp>
          <p:nvCxnSpPr>
            <p:cNvPr id="255" name="Straight Arrow Connector 254"/>
            <p:cNvCxnSpPr/>
            <p:nvPr/>
          </p:nvCxnSpPr>
          <p:spPr>
            <a:xfrm>
              <a:off x="3481370" y="2457450"/>
              <a:ext cx="182880" cy="0"/>
            </a:xfrm>
            <a:prstGeom prst="straightConnector1">
              <a:avLst/>
            </a:prstGeom>
            <a:ln w="25400">
              <a:solidFill>
                <a:srgbClr val="00B0F0"/>
              </a:solidFill>
              <a:tailEnd type="arrow" w="sm" len="sm"/>
            </a:ln>
          </p:spPr>
          <p:style>
            <a:lnRef idx="1">
              <a:schemeClr val="accent1"/>
            </a:lnRef>
            <a:fillRef idx="0">
              <a:schemeClr val="accent1"/>
            </a:fillRef>
            <a:effectRef idx="0">
              <a:schemeClr val="accent1"/>
            </a:effectRef>
            <a:fontRef idx="minor">
              <a:schemeClr val="tx1"/>
            </a:fontRef>
          </p:style>
        </p:cxnSp>
        <p:cxnSp>
          <p:nvCxnSpPr>
            <p:cNvPr id="256" name="Straight Arrow Connector 255"/>
            <p:cNvCxnSpPr/>
            <p:nvPr/>
          </p:nvCxnSpPr>
          <p:spPr>
            <a:xfrm>
              <a:off x="3779820" y="2457450"/>
              <a:ext cx="182880" cy="0"/>
            </a:xfrm>
            <a:prstGeom prst="straightConnector1">
              <a:avLst/>
            </a:prstGeom>
            <a:ln w="25400">
              <a:solidFill>
                <a:schemeClr val="accent3">
                  <a:lumMod val="75000"/>
                </a:schemeClr>
              </a:solidFill>
              <a:tailEnd type="arrow" w="sm" len="sm"/>
            </a:ln>
          </p:spPr>
          <p:style>
            <a:lnRef idx="1">
              <a:schemeClr val="accent1"/>
            </a:lnRef>
            <a:fillRef idx="0">
              <a:schemeClr val="accent1"/>
            </a:fillRef>
            <a:effectRef idx="0">
              <a:schemeClr val="accent1"/>
            </a:effectRef>
            <a:fontRef idx="minor">
              <a:schemeClr val="tx1"/>
            </a:fontRef>
          </p:style>
        </p:cxnSp>
      </p:grpSp>
      <p:grpSp>
        <p:nvGrpSpPr>
          <p:cNvPr id="257" name="Group 256"/>
          <p:cNvGrpSpPr/>
          <p:nvPr/>
        </p:nvGrpSpPr>
        <p:grpSpPr>
          <a:xfrm>
            <a:off x="5568401" y="3606144"/>
            <a:ext cx="769763" cy="492123"/>
            <a:chOff x="4286250" y="2422465"/>
            <a:chExt cx="592521" cy="378809"/>
          </a:xfrm>
        </p:grpSpPr>
        <p:sp>
          <p:nvSpPr>
            <p:cNvPr id="258" name="TextBox 257"/>
            <p:cNvSpPr txBox="1"/>
            <p:nvPr/>
          </p:nvSpPr>
          <p:spPr>
            <a:xfrm>
              <a:off x="4286250" y="2422465"/>
              <a:ext cx="592521" cy="378809"/>
            </a:xfrm>
            <a:prstGeom prst="rect">
              <a:avLst/>
            </a:prstGeom>
            <a:noFill/>
          </p:spPr>
          <p:txBody>
            <a:bodyPr wrap="none" rtlCol="0">
              <a:spAutoFit/>
            </a:bodyPr>
            <a:lstStyle/>
            <a:p>
              <a:r>
                <a:rPr lang="en-US" sz="2598" b="1" dirty="0" err="1">
                  <a:solidFill>
                    <a:schemeClr val="bg1"/>
                  </a:solidFill>
                  <a:latin typeface="Times New Roman" pitchFamily="18" charset="0"/>
                  <a:cs typeface="Times New Roman" pitchFamily="18" charset="0"/>
                  <a:sym typeface="Symbol"/>
                </a:rPr>
                <a:t>B.d</a:t>
              </a:r>
              <a:r>
                <a:rPr lang="en-US" sz="2598" b="1" i="1" dirty="0" err="1">
                  <a:solidFill>
                    <a:schemeClr val="bg1"/>
                  </a:solidFill>
                  <a:latin typeface="Times New Roman" pitchFamily="18" charset="0"/>
                  <a:cs typeface="Times New Roman" pitchFamily="18" charset="0"/>
                  <a:sym typeface="Symbol"/>
                </a:rPr>
                <a:t>l</a:t>
              </a:r>
              <a:endParaRPr lang="en-US" sz="2598" b="1" i="1" dirty="0">
                <a:solidFill>
                  <a:schemeClr val="bg1"/>
                </a:solidFill>
                <a:latin typeface="Times New Roman" pitchFamily="18" charset="0"/>
                <a:cs typeface="Times New Roman" pitchFamily="18" charset="0"/>
              </a:endParaRPr>
            </a:p>
          </p:txBody>
        </p:sp>
        <p:cxnSp>
          <p:nvCxnSpPr>
            <p:cNvPr id="259" name="Straight Arrow Connector 258"/>
            <p:cNvCxnSpPr/>
            <p:nvPr/>
          </p:nvCxnSpPr>
          <p:spPr>
            <a:xfrm>
              <a:off x="4370370" y="2457450"/>
              <a:ext cx="182880" cy="0"/>
            </a:xfrm>
            <a:prstGeom prst="straightConnector1">
              <a:avLst/>
            </a:prstGeom>
            <a:ln w="25400">
              <a:solidFill>
                <a:srgbClr val="00B0F0"/>
              </a:solidFill>
              <a:tailEnd type="arrow" w="sm" len="sm"/>
            </a:ln>
          </p:spPr>
          <p:style>
            <a:lnRef idx="1">
              <a:schemeClr val="accent1"/>
            </a:lnRef>
            <a:fillRef idx="0">
              <a:schemeClr val="accent1"/>
            </a:fillRef>
            <a:effectRef idx="0">
              <a:schemeClr val="accent1"/>
            </a:effectRef>
            <a:fontRef idx="minor">
              <a:schemeClr val="tx1"/>
            </a:fontRef>
          </p:style>
        </p:cxnSp>
        <p:cxnSp>
          <p:nvCxnSpPr>
            <p:cNvPr id="260" name="Straight Arrow Connector 259"/>
            <p:cNvCxnSpPr/>
            <p:nvPr/>
          </p:nvCxnSpPr>
          <p:spPr>
            <a:xfrm>
              <a:off x="4668820" y="2457450"/>
              <a:ext cx="182880" cy="0"/>
            </a:xfrm>
            <a:prstGeom prst="straightConnector1">
              <a:avLst/>
            </a:prstGeom>
            <a:ln w="25400">
              <a:solidFill>
                <a:schemeClr val="accent3">
                  <a:lumMod val="75000"/>
                </a:schemeClr>
              </a:solidFill>
              <a:tailEnd type="arrow" w="sm" len="sm"/>
            </a:ln>
          </p:spPr>
          <p:style>
            <a:lnRef idx="1">
              <a:schemeClr val="accent1"/>
            </a:lnRef>
            <a:fillRef idx="0">
              <a:schemeClr val="accent1"/>
            </a:fillRef>
            <a:effectRef idx="0">
              <a:schemeClr val="accent1"/>
            </a:effectRef>
            <a:fontRef idx="minor">
              <a:schemeClr val="tx1"/>
            </a:fontRef>
          </p:style>
        </p:cxnSp>
      </p:grpSp>
      <p:grpSp>
        <p:nvGrpSpPr>
          <p:cNvPr id="261" name="Group 260"/>
          <p:cNvGrpSpPr/>
          <p:nvPr/>
        </p:nvGrpSpPr>
        <p:grpSpPr>
          <a:xfrm>
            <a:off x="6830569" y="3606144"/>
            <a:ext cx="784091" cy="492123"/>
            <a:chOff x="5257800" y="2422465"/>
            <a:chExt cx="603550" cy="378809"/>
          </a:xfrm>
        </p:grpSpPr>
        <p:sp>
          <p:nvSpPr>
            <p:cNvPr id="262" name="TextBox 261"/>
            <p:cNvSpPr txBox="1"/>
            <p:nvPr/>
          </p:nvSpPr>
          <p:spPr>
            <a:xfrm>
              <a:off x="5257800" y="2422465"/>
              <a:ext cx="592521" cy="378809"/>
            </a:xfrm>
            <a:prstGeom prst="rect">
              <a:avLst/>
            </a:prstGeom>
            <a:noFill/>
          </p:spPr>
          <p:txBody>
            <a:bodyPr wrap="none" rtlCol="0">
              <a:spAutoFit/>
            </a:bodyPr>
            <a:lstStyle/>
            <a:p>
              <a:r>
                <a:rPr lang="en-US" sz="2598" b="1" dirty="0" err="1">
                  <a:solidFill>
                    <a:schemeClr val="bg1"/>
                  </a:solidFill>
                  <a:latin typeface="Times New Roman" pitchFamily="18" charset="0"/>
                  <a:cs typeface="Times New Roman" pitchFamily="18" charset="0"/>
                  <a:sym typeface="Symbol"/>
                </a:rPr>
                <a:t>B.d</a:t>
              </a:r>
              <a:r>
                <a:rPr lang="en-US" sz="2598" b="1" i="1" dirty="0" err="1">
                  <a:solidFill>
                    <a:schemeClr val="bg1"/>
                  </a:solidFill>
                  <a:latin typeface="Times New Roman" pitchFamily="18" charset="0"/>
                  <a:cs typeface="Times New Roman" pitchFamily="18" charset="0"/>
                  <a:sym typeface="Symbol"/>
                </a:rPr>
                <a:t>l</a:t>
              </a:r>
              <a:endParaRPr lang="en-US" sz="2598" b="1" i="1" dirty="0">
                <a:solidFill>
                  <a:schemeClr val="bg1"/>
                </a:solidFill>
                <a:latin typeface="Times New Roman" pitchFamily="18" charset="0"/>
                <a:cs typeface="Times New Roman" pitchFamily="18" charset="0"/>
              </a:endParaRPr>
            </a:p>
          </p:txBody>
        </p:sp>
        <p:cxnSp>
          <p:nvCxnSpPr>
            <p:cNvPr id="263" name="Straight Arrow Connector 262"/>
            <p:cNvCxnSpPr/>
            <p:nvPr/>
          </p:nvCxnSpPr>
          <p:spPr>
            <a:xfrm>
              <a:off x="5380020" y="2457450"/>
              <a:ext cx="182880" cy="0"/>
            </a:xfrm>
            <a:prstGeom prst="straightConnector1">
              <a:avLst/>
            </a:prstGeom>
            <a:ln w="25400">
              <a:solidFill>
                <a:srgbClr val="00B0F0"/>
              </a:solidFill>
              <a:tailEnd type="arrow" w="sm" len="sm"/>
            </a:ln>
          </p:spPr>
          <p:style>
            <a:lnRef idx="1">
              <a:schemeClr val="accent1"/>
            </a:lnRef>
            <a:fillRef idx="0">
              <a:schemeClr val="accent1"/>
            </a:fillRef>
            <a:effectRef idx="0">
              <a:schemeClr val="accent1"/>
            </a:effectRef>
            <a:fontRef idx="minor">
              <a:schemeClr val="tx1"/>
            </a:fontRef>
          </p:style>
        </p:cxnSp>
        <p:cxnSp>
          <p:nvCxnSpPr>
            <p:cNvPr id="264" name="Straight Arrow Connector 263"/>
            <p:cNvCxnSpPr/>
            <p:nvPr/>
          </p:nvCxnSpPr>
          <p:spPr>
            <a:xfrm>
              <a:off x="5678470" y="2457450"/>
              <a:ext cx="182880" cy="0"/>
            </a:xfrm>
            <a:prstGeom prst="straightConnector1">
              <a:avLst/>
            </a:prstGeom>
            <a:ln w="25400">
              <a:solidFill>
                <a:schemeClr val="accent3">
                  <a:lumMod val="75000"/>
                </a:schemeClr>
              </a:solidFill>
              <a:tailEnd type="arrow" w="sm" len="sm"/>
            </a:ln>
          </p:spPr>
          <p:style>
            <a:lnRef idx="1">
              <a:schemeClr val="accent1"/>
            </a:lnRef>
            <a:fillRef idx="0">
              <a:schemeClr val="accent1"/>
            </a:fillRef>
            <a:effectRef idx="0">
              <a:schemeClr val="accent1"/>
            </a:effectRef>
            <a:fontRef idx="minor">
              <a:schemeClr val="tx1"/>
            </a:fontRef>
          </p:style>
        </p:cxnSp>
      </p:grpSp>
      <p:grpSp>
        <p:nvGrpSpPr>
          <p:cNvPr id="269" name="Group 268"/>
          <p:cNvGrpSpPr/>
          <p:nvPr/>
        </p:nvGrpSpPr>
        <p:grpSpPr>
          <a:xfrm>
            <a:off x="3197507" y="4443461"/>
            <a:ext cx="365807" cy="1028114"/>
            <a:chOff x="2505075" y="3066990"/>
            <a:chExt cx="281577" cy="791386"/>
          </a:xfrm>
        </p:grpSpPr>
        <p:sp>
          <p:nvSpPr>
            <p:cNvPr id="270" name="TextBox 269"/>
            <p:cNvSpPr txBox="1"/>
            <p:nvPr/>
          </p:nvSpPr>
          <p:spPr>
            <a:xfrm>
              <a:off x="2514600" y="3276540"/>
              <a:ext cx="212478" cy="378808"/>
            </a:xfrm>
            <a:prstGeom prst="rect">
              <a:avLst/>
            </a:prstGeom>
            <a:noFill/>
          </p:spPr>
          <p:txBody>
            <a:bodyPr wrap="none" rtlCol="0">
              <a:spAutoFit/>
            </a:bodyPr>
            <a:lstStyle/>
            <a:p>
              <a:r>
                <a:rPr lang="en-US" sz="2598" b="1" dirty="0">
                  <a:solidFill>
                    <a:schemeClr val="bg1"/>
                  </a:solidFill>
                  <a:latin typeface="Times New Roman" pitchFamily="18" charset="0"/>
                  <a:cs typeface="Times New Roman" pitchFamily="18" charset="0"/>
                  <a:sym typeface="Symbol"/>
                </a:rPr>
                <a:t></a:t>
              </a:r>
              <a:endParaRPr lang="en-US" sz="2598" b="1" i="1" dirty="0">
                <a:solidFill>
                  <a:schemeClr val="bg1"/>
                </a:solidFill>
                <a:latin typeface="Times New Roman" pitchFamily="18" charset="0"/>
                <a:cs typeface="Times New Roman" pitchFamily="18" charset="0"/>
              </a:endParaRPr>
            </a:p>
          </p:txBody>
        </p:sp>
        <p:sp>
          <p:nvSpPr>
            <p:cNvPr id="271" name="TextBox 270"/>
            <p:cNvSpPr txBox="1"/>
            <p:nvPr/>
          </p:nvSpPr>
          <p:spPr>
            <a:xfrm>
              <a:off x="2505075" y="3066990"/>
              <a:ext cx="281577" cy="286561"/>
            </a:xfrm>
            <a:prstGeom prst="rect">
              <a:avLst/>
            </a:prstGeom>
            <a:noFill/>
          </p:spPr>
          <p:txBody>
            <a:bodyPr wrap="none" rtlCol="0">
              <a:spAutoFit/>
            </a:bodyPr>
            <a:lstStyle/>
            <a:p>
              <a:r>
                <a:rPr lang="en-US" sz="1819" b="1" dirty="0">
                  <a:solidFill>
                    <a:schemeClr val="bg1"/>
                  </a:solidFill>
                  <a:latin typeface="Times New Roman" pitchFamily="18" charset="0"/>
                  <a:cs typeface="Times New Roman" pitchFamily="18" charset="0"/>
                  <a:sym typeface="Symbol"/>
                </a:rPr>
                <a:t>Q</a:t>
              </a:r>
              <a:endParaRPr lang="en-US" sz="1819" b="1" i="1" dirty="0">
                <a:solidFill>
                  <a:schemeClr val="bg1"/>
                </a:solidFill>
                <a:latin typeface="Times New Roman" pitchFamily="18" charset="0"/>
                <a:cs typeface="Times New Roman" pitchFamily="18" charset="0"/>
              </a:endParaRPr>
            </a:p>
          </p:txBody>
        </p:sp>
        <p:sp>
          <p:nvSpPr>
            <p:cNvPr id="272" name="TextBox 271"/>
            <p:cNvSpPr txBox="1"/>
            <p:nvPr/>
          </p:nvSpPr>
          <p:spPr>
            <a:xfrm>
              <a:off x="2505075" y="3571815"/>
              <a:ext cx="251963" cy="286561"/>
            </a:xfrm>
            <a:prstGeom prst="rect">
              <a:avLst/>
            </a:prstGeom>
            <a:noFill/>
          </p:spPr>
          <p:txBody>
            <a:bodyPr wrap="none" rtlCol="0">
              <a:spAutoFit/>
            </a:bodyPr>
            <a:lstStyle/>
            <a:p>
              <a:r>
                <a:rPr lang="en-US" sz="1819" b="1" dirty="0">
                  <a:solidFill>
                    <a:schemeClr val="bg1"/>
                  </a:solidFill>
                  <a:latin typeface="Times New Roman" pitchFamily="18" charset="0"/>
                  <a:cs typeface="Times New Roman" pitchFamily="18" charset="0"/>
                  <a:sym typeface="Symbol"/>
                </a:rPr>
                <a:t>P</a:t>
              </a:r>
              <a:endParaRPr lang="en-US" sz="1819" b="1" i="1" dirty="0">
                <a:solidFill>
                  <a:schemeClr val="bg1"/>
                </a:solidFill>
                <a:latin typeface="Times New Roman" pitchFamily="18" charset="0"/>
                <a:cs typeface="Times New Roman" pitchFamily="18" charset="0"/>
              </a:endParaRPr>
            </a:p>
          </p:txBody>
        </p:sp>
      </p:grpSp>
      <p:grpSp>
        <p:nvGrpSpPr>
          <p:cNvPr id="308" name="Group 307"/>
          <p:cNvGrpSpPr/>
          <p:nvPr/>
        </p:nvGrpSpPr>
        <p:grpSpPr>
          <a:xfrm>
            <a:off x="3611954" y="1354918"/>
            <a:ext cx="769763" cy="492123"/>
            <a:chOff x="2780281" y="981955"/>
            <a:chExt cx="592521" cy="378809"/>
          </a:xfrm>
        </p:grpSpPr>
        <p:sp>
          <p:nvSpPr>
            <p:cNvPr id="309" name="TextBox 308"/>
            <p:cNvSpPr txBox="1"/>
            <p:nvPr/>
          </p:nvSpPr>
          <p:spPr>
            <a:xfrm>
              <a:off x="2780281" y="981955"/>
              <a:ext cx="592521" cy="37880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598" b="1" dirty="0" err="1">
                  <a:solidFill>
                    <a:schemeClr val="bg1"/>
                  </a:solidFill>
                  <a:latin typeface="Times New Roman" pitchFamily="18" charset="0"/>
                  <a:cs typeface="Times New Roman" pitchFamily="18" charset="0"/>
                  <a:sym typeface="Symbol"/>
                </a:rPr>
                <a:t>B.d</a:t>
              </a:r>
              <a:r>
                <a:rPr lang="en-US" sz="2598" b="1" i="1" dirty="0" err="1">
                  <a:solidFill>
                    <a:schemeClr val="bg1"/>
                  </a:solidFill>
                  <a:latin typeface="Times New Roman" pitchFamily="18" charset="0"/>
                  <a:cs typeface="Times New Roman" pitchFamily="18" charset="0"/>
                  <a:sym typeface="Symbol"/>
                </a:rPr>
                <a:t>l</a:t>
              </a:r>
              <a:endParaRPr lang="en-US" sz="2598" b="1" i="1" dirty="0">
                <a:solidFill>
                  <a:schemeClr val="bg1"/>
                </a:solidFill>
                <a:latin typeface="Times New Roman" pitchFamily="18" charset="0"/>
                <a:cs typeface="Times New Roman" pitchFamily="18" charset="0"/>
              </a:endParaRPr>
            </a:p>
          </p:txBody>
        </p:sp>
        <p:cxnSp>
          <p:nvCxnSpPr>
            <p:cNvPr id="310" name="Straight Arrow Connector 309"/>
            <p:cNvCxnSpPr/>
            <p:nvPr/>
          </p:nvCxnSpPr>
          <p:spPr>
            <a:xfrm>
              <a:off x="2870751" y="1026465"/>
              <a:ext cx="182880" cy="0"/>
            </a:xfrm>
            <a:prstGeom prst="straightConnector1">
              <a:avLst/>
            </a:prstGeom>
            <a:ln w="25400">
              <a:solidFill>
                <a:srgbClr val="00B0F0"/>
              </a:solidFill>
              <a:tailEnd type="arrow" w="sm" len="sm"/>
            </a:ln>
          </p:spPr>
          <p:style>
            <a:lnRef idx="1">
              <a:schemeClr val="accent1"/>
            </a:lnRef>
            <a:fillRef idx="0">
              <a:schemeClr val="accent1"/>
            </a:fillRef>
            <a:effectRef idx="0">
              <a:schemeClr val="accent1"/>
            </a:effectRef>
            <a:fontRef idx="minor">
              <a:schemeClr val="tx1"/>
            </a:fontRef>
          </p:style>
        </p:cxnSp>
        <p:cxnSp>
          <p:nvCxnSpPr>
            <p:cNvPr id="311" name="Straight Arrow Connector 310"/>
            <p:cNvCxnSpPr/>
            <p:nvPr/>
          </p:nvCxnSpPr>
          <p:spPr>
            <a:xfrm>
              <a:off x="3169201" y="1026465"/>
              <a:ext cx="182880" cy="0"/>
            </a:xfrm>
            <a:prstGeom prst="straightConnector1">
              <a:avLst/>
            </a:prstGeom>
            <a:ln w="25400">
              <a:solidFill>
                <a:schemeClr val="accent3">
                  <a:lumMod val="75000"/>
                </a:schemeClr>
              </a:solidFill>
              <a:tailEnd type="arrow" w="sm" len="sm"/>
            </a:ln>
          </p:spPr>
          <p:style>
            <a:lnRef idx="1">
              <a:schemeClr val="accent1"/>
            </a:lnRef>
            <a:fillRef idx="0">
              <a:schemeClr val="accent1"/>
            </a:fillRef>
            <a:effectRef idx="0">
              <a:schemeClr val="accent1"/>
            </a:effectRef>
            <a:fontRef idx="minor">
              <a:schemeClr val="tx1"/>
            </a:fontRef>
          </p:style>
        </p:cxnSp>
      </p:grpSp>
      <p:sp>
        <p:nvSpPr>
          <p:cNvPr id="312" name="TextBox 311"/>
          <p:cNvSpPr txBox="1"/>
          <p:nvPr/>
        </p:nvSpPr>
        <p:spPr>
          <a:xfrm>
            <a:off x="4403903" y="1354916"/>
            <a:ext cx="623889" cy="49212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598" b="1" dirty="0">
                <a:solidFill>
                  <a:schemeClr val="bg1"/>
                </a:solidFill>
                <a:latin typeface="Times New Roman" pitchFamily="18" charset="0"/>
                <a:cs typeface="Times New Roman" pitchFamily="18" charset="0"/>
                <a:sym typeface="Symbol"/>
              </a:rPr>
              <a:t>= 0</a:t>
            </a:r>
            <a:endParaRPr lang="en-US" sz="2598" b="1" i="1" baseline="30000" dirty="0">
              <a:solidFill>
                <a:schemeClr val="bg1"/>
              </a:solidFill>
              <a:latin typeface="Times New Roman" pitchFamily="18" charset="0"/>
              <a:cs typeface="Times New Roman" pitchFamily="18" charset="0"/>
            </a:endParaRPr>
          </a:p>
        </p:txBody>
      </p:sp>
      <p:sp>
        <p:nvSpPr>
          <p:cNvPr id="318" name="TextBox 34"/>
          <p:cNvSpPr txBox="1"/>
          <p:nvPr/>
        </p:nvSpPr>
        <p:spPr>
          <a:xfrm>
            <a:off x="852498" y="2305257"/>
            <a:ext cx="723275" cy="49212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598" b="1" dirty="0">
                <a:solidFill>
                  <a:schemeClr val="bg1"/>
                </a:solidFill>
                <a:latin typeface="Times New Roman" pitchFamily="18" charset="0"/>
                <a:cs typeface="Times New Roman" pitchFamily="18" charset="0"/>
                <a:sym typeface="Symbol"/>
              </a:rPr>
              <a:t>and</a:t>
            </a:r>
            <a:endParaRPr lang="en-US" sz="2598" b="1" i="1" dirty="0">
              <a:solidFill>
                <a:schemeClr val="bg1"/>
              </a:solidFill>
              <a:latin typeface="Times New Roman" pitchFamily="18" charset="0"/>
              <a:cs typeface="Times New Roman" pitchFamily="18" charset="0"/>
            </a:endParaRPr>
          </a:p>
        </p:txBody>
      </p:sp>
      <p:grpSp>
        <p:nvGrpSpPr>
          <p:cNvPr id="324" name="Group 323"/>
          <p:cNvGrpSpPr/>
          <p:nvPr/>
        </p:nvGrpSpPr>
        <p:grpSpPr>
          <a:xfrm>
            <a:off x="2195079" y="2363081"/>
            <a:ext cx="625311" cy="0"/>
            <a:chOff x="1689651" y="1757985"/>
            <a:chExt cx="481330" cy="0"/>
          </a:xfrm>
        </p:grpSpPr>
        <p:cxnSp>
          <p:nvCxnSpPr>
            <p:cNvPr id="326" name="Straight Arrow Connector 325"/>
            <p:cNvCxnSpPr/>
            <p:nvPr/>
          </p:nvCxnSpPr>
          <p:spPr>
            <a:xfrm>
              <a:off x="1689651" y="1757985"/>
              <a:ext cx="182880" cy="0"/>
            </a:xfrm>
            <a:prstGeom prst="straightConnector1">
              <a:avLst/>
            </a:prstGeom>
            <a:ln w="25400">
              <a:solidFill>
                <a:srgbClr val="00B0F0"/>
              </a:solidFill>
              <a:tailEnd type="arrow" w="sm" len="sm"/>
            </a:ln>
          </p:spPr>
          <p:style>
            <a:lnRef idx="1">
              <a:schemeClr val="accent1"/>
            </a:lnRef>
            <a:fillRef idx="0">
              <a:schemeClr val="accent1"/>
            </a:fillRef>
            <a:effectRef idx="0">
              <a:schemeClr val="accent1"/>
            </a:effectRef>
            <a:fontRef idx="minor">
              <a:schemeClr val="tx1"/>
            </a:fontRef>
          </p:style>
        </p:cxnSp>
        <p:cxnSp>
          <p:nvCxnSpPr>
            <p:cNvPr id="327" name="Straight Arrow Connector 326"/>
            <p:cNvCxnSpPr/>
            <p:nvPr/>
          </p:nvCxnSpPr>
          <p:spPr>
            <a:xfrm>
              <a:off x="1988101" y="1757985"/>
              <a:ext cx="182880" cy="0"/>
            </a:xfrm>
            <a:prstGeom prst="straightConnector1">
              <a:avLst/>
            </a:prstGeom>
            <a:ln w="25400">
              <a:solidFill>
                <a:schemeClr val="accent3">
                  <a:lumMod val="75000"/>
                </a:schemeClr>
              </a:solidFill>
              <a:tailEnd type="arrow" w="sm" len="sm"/>
            </a:ln>
          </p:spPr>
          <p:style>
            <a:lnRef idx="1">
              <a:schemeClr val="accent1"/>
            </a:lnRef>
            <a:fillRef idx="0">
              <a:schemeClr val="accent1"/>
            </a:fillRef>
            <a:effectRef idx="0">
              <a:schemeClr val="accent1"/>
            </a:effectRef>
            <a:fontRef idx="minor">
              <a:schemeClr val="tx1"/>
            </a:fontRef>
          </p:style>
        </p:cxnSp>
      </p:grpSp>
      <p:sp>
        <p:nvSpPr>
          <p:cNvPr id="328" name="TextBox 43"/>
          <p:cNvSpPr txBox="1"/>
          <p:nvPr/>
        </p:nvSpPr>
        <p:spPr>
          <a:xfrm>
            <a:off x="3330034" y="2305257"/>
            <a:ext cx="351378" cy="49212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598" b="1" dirty="0">
                <a:solidFill>
                  <a:schemeClr val="bg1"/>
                </a:solidFill>
                <a:latin typeface="Times New Roman" pitchFamily="18" charset="0"/>
                <a:cs typeface="Times New Roman" pitchFamily="18" charset="0"/>
                <a:sym typeface="Symbol"/>
              </a:rPr>
              <a:t>0</a:t>
            </a:r>
            <a:endParaRPr lang="en-US" sz="2598" b="1" i="1" dirty="0">
              <a:solidFill>
                <a:schemeClr val="bg1"/>
              </a:solidFill>
              <a:latin typeface="Times New Roman" pitchFamily="18" charset="0"/>
              <a:cs typeface="Times New Roman" pitchFamily="18" charset="0"/>
            </a:endParaRPr>
          </a:p>
        </p:txBody>
      </p:sp>
      <p:sp>
        <p:nvSpPr>
          <p:cNvPr id="329" name="TextBox 44"/>
          <p:cNvSpPr txBox="1"/>
          <p:nvPr/>
        </p:nvSpPr>
        <p:spPr>
          <a:xfrm>
            <a:off x="852498" y="3010913"/>
            <a:ext cx="1164101" cy="49212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598" b="1" dirty="0">
                <a:solidFill>
                  <a:schemeClr val="bg1"/>
                </a:solidFill>
                <a:latin typeface="Times New Roman" pitchFamily="18" charset="0"/>
                <a:cs typeface="Times New Roman" pitchFamily="18" charset="0"/>
                <a:sym typeface="Symbol"/>
              </a:rPr>
              <a:t>we get,</a:t>
            </a:r>
            <a:endParaRPr lang="en-US" sz="2598" b="1" i="1" dirty="0">
              <a:solidFill>
                <a:schemeClr val="bg1"/>
              </a:solidFill>
              <a:latin typeface="Times New Roman" pitchFamily="18" charset="0"/>
              <a:cs typeface="Times New Roman" pitchFamily="18" charset="0"/>
            </a:endParaRPr>
          </a:p>
        </p:txBody>
      </p:sp>
      <p:sp>
        <p:nvSpPr>
          <p:cNvPr id="330" name="TextBox 45"/>
          <p:cNvSpPr txBox="1"/>
          <p:nvPr/>
        </p:nvSpPr>
        <p:spPr>
          <a:xfrm>
            <a:off x="852498" y="3568682"/>
            <a:ext cx="471604" cy="49212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598" b="1" dirty="0">
                <a:solidFill>
                  <a:schemeClr val="bg1"/>
                </a:solidFill>
                <a:latin typeface="Times New Roman" pitchFamily="18" charset="0"/>
                <a:cs typeface="Times New Roman" pitchFamily="18" charset="0"/>
                <a:sym typeface="Symbol"/>
              </a:rPr>
              <a:t></a:t>
            </a:r>
            <a:endParaRPr lang="en-US" sz="2598" b="1" i="1" dirty="0">
              <a:solidFill>
                <a:schemeClr val="bg1"/>
              </a:solidFill>
              <a:latin typeface="Times New Roman" pitchFamily="18" charset="0"/>
              <a:cs typeface="Times New Roman" pitchFamily="18" charset="0"/>
            </a:endParaRPr>
          </a:p>
        </p:txBody>
      </p:sp>
      <p:cxnSp>
        <p:nvCxnSpPr>
          <p:cNvPr id="335" name="Straight Arrow Connector 334"/>
          <p:cNvCxnSpPr/>
          <p:nvPr/>
        </p:nvCxnSpPr>
        <p:spPr>
          <a:xfrm>
            <a:off x="2195079" y="3584365"/>
            <a:ext cx="237585" cy="0"/>
          </a:xfrm>
          <a:prstGeom prst="straightConnector1">
            <a:avLst/>
          </a:prstGeom>
          <a:ln w="25400">
            <a:solidFill>
              <a:srgbClr val="00B0F0"/>
            </a:solidFill>
            <a:tailEnd type="arrow" w="sm" len="sm"/>
          </a:ln>
        </p:spPr>
        <p:style>
          <a:lnRef idx="1">
            <a:schemeClr val="accent1"/>
          </a:lnRef>
          <a:fillRef idx="0">
            <a:schemeClr val="accent1"/>
          </a:fillRef>
          <a:effectRef idx="0">
            <a:schemeClr val="accent1"/>
          </a:effectRef>
          <a:fontRef idx="minor">
            <a:schemeClr val="tx1"/>
          </a:fontRef>
        </p:style>
      </p:cxnSp>
      <p:sp>
        <p:nvSpPr>
          <p:cNvPr id="338" name="TextBox 52"/>
          <p:cNvSpPr txBox="1"/>
          <p:nvPr/>
        </p:nvSpPr>
        <p:spPr>
          <a:xfrm>
            <a:off x="852498" y="3975240"/>
            <a:ext cx="1164101" cy="49212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598" b="1" dirty="0">
                <a:solidFill>
                  <a:schemeClr val="bg1"/>
                </a:solidFill>
                <a:latin typeface="Times New Roman" pitchFamily="18" charset="0"/>
                <a:cs typeface="Times New Roman" pitchFamily="18" charset="0"/>
                <a:sym typeface="Symbol"/>
              </a:rPr>
              <a:t>we get,</a:t>
            </a:r>
            <a:endParaRPr lang="en-US" sz="2598" b="1" i="1" dirty="0">
              <a:solidFill>
                <a:schemeClr val="bg1"/>
              </a:solidFill>
              <a:latin typeface="Times New Roman" pitchFamily="18" charset="0"/>
              <a:cs typeface="Times New Roman" pitchFamily="18" charset="0"/>
            </a:endParaRPr>
          </a:p>
        </p:txBody>
      </p:sp>
      <p:sp>
        <p:nvSpPr>
          <p:cNvPr id="339" name="TextBox 53"/>
          <p:cNvSpPr txBox="1"/>
          <p:nvPr/>
        </p:nvSpPr>
        <p:spPr>
          <a:xfrm>
            <a:off x="2788007" y="4276085"/>
            <a:ext cx="373820" cy="49212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598" b="1" dirty="0">
                <a:solidFill>
                  <a:schemeClr val="bg1"/>
                </a:solidFill>
                <a:latin typeface="Times New Roman" pitchFamily="18" charset="0"/>
                <a:cs typeface="Times New Roman" pitchFamily="18" charset="0"/>
                <a:sym typeface="Symbol"/>
              </a:rPr>
              <a:t>=</a:t>
            </a:r>
            <a:endParaRPr lang="en-US" sz="2598" b="1" i="1" dirty="0">
              <a:solidFill>
                <a:schemeClr val="bg1"/>
              </a:solidFill>
              <a:latin typeface="Times New Roman" pitchFamily="18" charset="0"/>
              <a:cs typeface="Times New Roman" pitchFamily="18" charset="0"/>
            </a:endParaRPr>
          </a:p>
        </p:txBody>
      </p:sp>
      <p:sp>
        <p:nvSpPr>
          <p:cNvPr id="342" name="TextBox 57"/>
          <p:cNvSpPr txBox="1"/>
          <p:nvPr/>
        </p:nvSpPr>
        <p:spPr>
          <a:xfrm>
            <a:off x="2968491" y="4742228"/>
            <a:ext cx="373820" cy="49212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598" b="1" dirty="0">
                <a:solidFill>
                  <a:schemeClr val="bg1"/>
                </a:solidFill>
                <a:latin typeface="Times New Roman" pitchFamily="18" charset="0"/>
                <a:cs typeface="Times New Roman" pitchFamily="18" charset="0"/>
                <a:sym typeface="Symbol"/>
              </a:rPr>
              <a:t>=</a:t>
            </a:r>
            <a:endParaRPr lang="en-US" sz="2598" b="1" i="1" dirty="0">
              <a:solidFill>
                <a:schemeClr val="bg1"/>
              </a:solidFill>
              <a:latin typeface="Times New Roman" pitchFamily="18" charset="0"/>
              <a:cs typeface="Times New Roman" pitchFamily="18" charset="0"/>
            </a:endParaRPr>
          </a:p>
        </p:txBody>
      </p:sp>
      <p:sp>
        <p:nvSpPr>
          <p:cNvPr id="345" name="TextBox 60"/>
          <p:cNvSpPr txBox="1"/>
          <p:nvPr/>
        </p:nvSpPr>
        <p:spPr>
          <a:xfrm>
            <a:off x="1528712" y="4742228"/>
            <a:ext cx="591829" cy="49212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598" b="1" dirty="0">
                <a:solidFill>
                  <a:schemeClr val="bg1"/>
                </a:solidFill>
                <a:latin typeface="Times New Roman" pitchFamily="18" charset="0"/>
                <a:cs typeface="Times New Roman" pitchFamily="18" charset="0"/>
                <a:sym typeface="Symbol"/>
              </a:rPr>
              <a:t>i.e.</a:t>
            </a:r>
            <a:endParaRPr lang="en-US" sz="2598" b="1" i="1" dirty="0">
              <a:solidFill>
                <a:schemeClr val="bg1"/>
              </a:solidFill>
              <a:latin typeface="Times New Roman" pitchFamily="18" charset="0"/>
              <a:cs typeface="Times New Roman" pitchFamily="18" charset="0"/>
            </a:endParaRPr>
          </a:p>
        </p:txBody>
      </p:sp>
      <p:sp>
        <p:nvSpPr>
          <p:cNvPr id="346" name="TextBox 61"/>
          <p:cNvSpPr txBox="1"/>
          <p:nvPr/>
        </p:nvSpPr>
        <p:spPr>
          <a:xfrm>
            <a:off x="2968491" y="5238061"/>
            <a:ext cx="373820" cy="49212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598" b="1" dirty="0">
                <a:solidFill>
                  <a:schemeClr val="bg1"/>
                </a:solidFill>
                <a:latin typeface="Times New Roman" pitchFamily="18" charset="0"/>
                <a:cs typeface="Times New Roman" pitchFamily="18" charset="0"/>
                <a:sym typeface="Symbol"/>
              </a:rPr>
              <a:t>=</a:t>
            </a:r>
            <a:endParaRPr lang="en-US" sz="2598" b="1" i="1" dirty="0">
              <a:solidFill>
                <a:schemeClr val="bg1"/>
              </a:solidFill>
              <a:latin typeface="Times New Roman" pitchFamily="18" charset="0"/>
              <a:cs typeface="Times New Roman" pitchFamily="18" charset="0"/>
            </a:endParaRPr>
          </a:p>
        </p:txBody>
      </p:sp>
      <p:sp>
        <p:nvSpPr>
          <p:cNvPr id="347" name="TextBox 62"/>
          <p:cNvSpPr txBox="1"/>
          <p:nvPr/>
        </p:nvSpPr>
        <p:spPr>
          <a:xfrm>
            <a:off x="3330037" y="5238061"/>
            <a:ext cx="5193217" cy="49212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598" b="1" dirty="0">
                <a:solidFill>
                  <a:schemeClr val="bg1"/>
                </a:solidFill>
                <a:latin typeface="Times New Roman" pitchFamily="18" charset="0"/>
                <a:cs typeface="Times New Roman" pitchFamily="18" charset="0"/>
                <a:sym typeface="Symbol"/>
              </a:rPr>
              <a:t></a:t>
            </a:r>
            <a:r>
              <a:rPr lang="en-US" sz="2598" b="1" baseline="-25000" dirty="0">
                <a:solidFill>
                  <a:schemeClr val="bg1"/>
                </a:solidFill>
                <a:latin typeface="Times New Roman" pitchFamily="18" charset="0"/>
                <a:cs typeface="Times New Roman" pitchFamily="18" charset="0"/>
                <a:sym typeface="Symbol"/>
              </a:rPr>
              <a:t>0</a:t>
            </a:r>
            <a:r>
              <a:rPr lang="en-US" sz="2598" b="1" dirty="0">
                <a:solidFill>
                  <a:schemeClr val="bg1"/>
                </a:solidFill>
                <a:latin typeface="Times New Roman" pitchFamily="18" charset="0"/>
                <a:cs typeface="Times New Roman" pitchFamily="18" charset="0"/>
                <a:sym typeface="Symbol"/>
              </a:rPr>
              <a:t>  n  current through each turn.</a:t>
            </a:r>
            <a:endParaRPr lang="en-US" sz="2598" b="1" i="1" dirty="0">
              <a:solidFill>
                <a:schemeClr val="bg1"/>
              </a:solidFill>
              <a:latin typeface="Times New Roman" pitchFamily="18" charset="0"/>
              <a:cs typeface="Times New Roman" pitchFamily="18" charset="0"/>
            </a:endParaRPr>
          </a:p>
        </p:txBody>
      </p:sp>
      <p:sp>
        <p:nvSpPr>
          <p:cNvPr id="348" name="TextBox 63"/>
          <p:cNvSpPr txBox="1"/>
          <p:nvPr/>
        </p:nvSpPr>
        <p:spPr>
          <a:xfrm>
            <a:off x="2297053" y="5238061"/>
            <a:ext cx="500458" cy="49212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598" b="1" dirty="0" err="1">
                <a:solidFill>
                  <a:schemeClr val="bg1"/>
                </a:solidFill>
                <a:latin typeface="Times New Roman" pitchFamily="18" charset="0"/>
                <a:cs typeface="Times New Roman" pitchFamily="18" charset="0"/>
                <a:sym typeface="Symbol"/>
              </a:rPr>
              <a:t>B</a:t>
            </a:r>
            <a:r>
              <a:rPr lang="en-US" sz="2598" b="1" i="1" dirty="0" err="1">
                <a:solidFill>
                  <a:schemeClr val="bg1"/>
                </a:solidFill>
                <a:latin typeface="Times New Roman" pitchFamily="18" charset="0"/>
                <a:cs typeface="Times New Roman" pitchFamily="18" charset="0"/>
                <a:sym typeface="Symbol"/>
              </a:rPr>
              <a:t>l</a:t>
            </a:r>
            <a:endParaRPr lang="en-US" sz="2598" b="1" i="1" dirty="0">
              <a:solidFill>
                <a:schemeClr val="bg1"/>
              </a:solidFill>
              <a:latin typeface="Times New Roman" pitchFamily="18" charset="0"/>
              <a:cs typeface="Times New Roman" pitchFamily="18" charset="0"/>
            </a:endParaRPr>
          </a:p>
        </p:txBody>
      </p:sp>
      <p:sp>
        <p:nvSpPr>
          <p:cNvPr id="349" name="TextBox 64"/>
          <p:cNvSpPr txBox="1"/>
          <p:nvPr/>
        </p:nvSpPr>
        <p:spPr>
          <a:xfrm>
            <a:off x="852498" y="5210299"/>
            <a:ext cx="471604" cy="49212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598" b="1" dirty="0">
                <a:solidFill>
                  <a:schemeClr val="bg1"/>
                </a:solidFill>
                <a:latin typeface="Times New Roman" pitchFamily="18" charset="0"/>
                <a:cs typeface="Times New Roman" pitchFamily="18" charset="0"/>
                <a:sym typeface="Symbol"/>
              </a:rPr>
              <a:t></a:t>
            </a:r>
            <a:endParaRPr lang="en-US" sz="2598" b="1" i="1" dirty="0">
              <a:solidFill>
                <a:schemeClr val="bg1"/>
              </a:solidFill>
              <a:latin typeface="Times New Roman" pitchFamily="18" charset="0"/>
              <a:cs typeface="Times New Roman" pitchFamily="18" charset="0"/>
            </a:endParaRPr>
          </a:p>
        </p:txBody>
      </p:sp>
      <p:grpSp>
        <p:nvGrpSpPr>
          <p:cNvPr id="360" name="Group 359"/>
          <p:cNvGrpSpPr/>
          <p:nvPr/>
        </p:nvGrpSpPr>
        <p:grpSpPr>
          <a:xfrm>
            <a:off x="1099214" y="3544025"/>
            <a:ext cx="330539" cy="732060"/>
            <a:chOff x="3048000" y="4200495"/>
            <a:chExt cx="254431" cy="563499"/>
          </a:xfrm>
        </p:grpSpPr>
        <p:sp>
          <p:nvSpPr>
            <p:cNvPr id="361" name="TextBox 360"/>
            <p:cNvSpPr txBox="1"/>
            <p:nvPr/>
          </p:nvSpPr>
          <p:spPr>
            <a:xfrm>
              <a:off x="3048000" y="4200495"/>
              <a:ext cx="254431" cy="563499"/>
            </a:xfrm>
            <a:prstGeom prst="rect">
              <a:avLst/>
            </a:prstGeom>
            <a:noFill/>
            <a:ln>
              <a:noFill/>
            </a:ln>
          </p:spPr>
          <p:txBody>
            <a:bodyPr wrap="none" rtlCol="0">
              <a:spAutoFit/>
            </a:bodyPr>
            <a:lstStyle/>
            <a:p>
              <a:r>
                <a:rPr lang="en-US" sz="4157" b="1" dirty="0">
                  <a:solidFill>
                    <a:schemeClr val="bg1"/>
                  </a:solidFill>
                  <a:latin typeface="Times New Roman" pitchFamily="18" charset="0"/>
                  <a:cs typeface="Times New Roman" pitchFamily="18" charset="0"/>
                  <a:sym typeface="Symbol"/>
                </a:rPr>
                <a:t></a:t>
              </a:r>
              <a:endParaRPr lang="en-US" sz="4157" b="1" i="1" dirty="0">
                <a:solidFill>
                  <a:schemeClr val="bg1"/>
                </a:solidFill>
                <a:latin typeface="Times New Roman" pitchFamily="18" charset="0"/>
                <a:cs typeface="Times New Roman" pitchFamily="18" charset="0"/>
              </a:endParaRPr>
            </a:p>
          </p:txBody>
        </p:sp>
        <p:sp>
          <p:nvSpPr>
            <p:cNvPr id="362" name="Oval 361"/>
            <p:cNvSpPr/>
            <p:nvPr/>
          </p:nvSpPr>
          <p:spPr>
            <a:xfrm>
              <a:off x="3121024" y="4391024"/>
              <a:ext cx="152400" cy="152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53">
                <a:solidFill>
                  <a:schemeClr val="bg1"/>
                </a:solidFill>
              </a:endParaRPr>
            </a:p>
          </p:txBody>
        </p:sp>
      </p:grpSp>
      <p:pic>
        <p:nvPicPr>
          <p:cNvPr id="3" name="Picture 2">
            <a:extLst>
              <a:ext uri="{FF2B5EF4-FFF2-40B4-BE49-F238E27FC236}">
                <a16:creationId xmlns:a16="http://schemas.microsoft.com/office/drawing/2014/main" id="{912E25FD-C379-4371-E9F7-1EBCD0587E7C}"/>
              </a:ext>
            </a:extLst>
          </p:cNvPr>
          <p:cNvPicPr>
            <a:picLocks noChangeAspect="1"/>
          </p:cNvPicPr>
          <p:nvPr/>
        </p:nvPicPr>
        <p:blipFill>
          <a:blip r:embed="rId2"/>
          <a:stretch>
            <a:fillRect/>
          </a:stretch>
        </p:blipFill>
        <p:spPr>
          <a:xfrm>
            <a:off x="6453726" y="918641"/>
            <a:ext cx="4591691" cy="2457793"/>
          </a:xfrm>
          <a:prstGeom prst="rect">
            <a:avLst/>
          </a:prstGeom>
        </p:spPr>
      </p:pic>
    </p:spTree>
    <p:extLst>
      <p:ext uri="{BB962C8B-B14F-4D97-AF65-F5344CB8AC3E}">
        <p14:creationId xmlns:p14="http://schemas.microsoft.com/office/powerpoint/2010/main" val="2002467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95"/>
                                        </p:tgtEl>
                                        <p:attrNameLst>
                                          <p:attrName>style.visibility</p:attrName>
                                        </p:attrNameLst>
                                      </p:cBhvr>
                                      <p:to>
                                        <p:strVal val="visible"/>
                                      </p:to>
                                    </p:set>
                                    <p:animEffect transition="in" filter="wipe(left)">
                                      <p:cBhvr>
                                        <p:cTn id="7" dur="500"/>
                                        <p:tgtEl>
                                          <p:spTgt spid="195"/>
                                        </p:tgtEl>
                                      </p:cBhvr>
                                    </p:animEffect>
                                  </p:childTnLst>
                                </p:cTn>
                              </p:par>
                              <p:par>
                                <p:cTn id="8" presetID="22" presetClass="entr" presetSubtype="8" fill="hold" nodeType="withEffect">
                                  <p:stCondLst>
                                    <p:cond delay="0"/>
                                  </p:stCondLst>
                                  <p:childTnLst>
                                    <p:set>
                                      <p:cBhvr>
                                        <p:cTn id="9" dur="1" fill="hold">
                                          <p:stCondLst>
                                            <p:cond delay="0"/>
                                          </p:stCondLst>
                                        </p:cTn>
                                        <p:tgtEl>
                                          <p:spTgt spid="147"/>
                                        </p:tgtEl>
                                        <p:attrNameLst>
                                          <p:attrName>style.visibility</p:attrName>
                                        </p:attrNameLst>
                                      </p:cBhvr>
                                      <p:to>
                                        <p:strVal val="visible"/>
                                      </p:to>
                                    </p:set>
                                    <p:animEffect transition="in" filter="wipe(left)">
                                      <p:cBhvr>
                                        <p:cTn id="10" dur="500"/>
                                        <p:tgtEl>
                                          <p:spTgt spid="147"/>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55"/>
                                        </p:tgtEl>
                                        <p:attrNameLst>
                                          <p:attrName>style.visibility</p:attrName>
                                        </p:attrNameLst>
                                      </p:cBhvr>
                                      <p:to>
                                        <p:strVal val="visible"/>
                                      </p:to>
                                    </p:set>
                                    <p:animEffect transition="in" filter="wipe(left)">
                                      <p:cBhvr>
                                        <p:cTn id="13" dur="500"/>
                                        <p:tgtEl>
                                          <p:spTgt spid="155"/>
                                        </p:tgtEl>
                                      </p:cBhvr>
                                    </p:animEffect>
                                  </p:childTnLst>
                                </p:cTn>
                              </p:par>
                              <p:par>
                                <p:cTn id="14" presetID="22" presetClass="entr" presetSubtype="8" fill="hold" nodeType="withEffect">
                                  <p:stCondLst>
                                    <p:cond delay="0"/>
                                  </p:stCondLst>
                                  <p:childTnLst>
                                    <p:set>
                                      <p:cBhvr>
                                        <p:cTn id="15" dur="1" fill="hold">
                                          <p:stCondLst>
                                            <p:cond delay="0"/>
                                          </p:stCondLst>
                                        </p:cTn>
                                        <p:tgtEl>
                                          <p:spTgt spid="156"/>
                                        </p:tgtEl>
                                        <p:attrNameLst>
                                          <p:attrName>style.visibility</p:attrName>
                                        </p:attrNameLst>
                                      </p:cBhvr>
                                      <p:to>
                                        <p:strVal val="visible"/>
                                      </p:to>
                                    </p:set>
                                    <p:animEffect transition="in" filter="wipe(left)">
                                      <p:cBhvr>
                                        <p:cTn id="16" dur="500"/>
                                        <p:tgtEl>
                                          <p:spTgt spid="156"/>
                                        </p:tgtEl>
                                      </p:cBhvr>
                                    </p:animEffect>
                                  </p:childTnLst>
                                </p:cTn>
                              </p:par>
                              <p:par>
                                <p:cTn id="17" presetID="22" presetClass="entr" presetSubtype="8" fill="hold" nodeType="withEffect">
                                  <p:stCondLst>
                                    <p:cond delay="0"/>
                                  </p:stCondLst>
                                  <p:childTnLst>
                                    <p:set>
                                      <p:cBhvr>
                                        <p:cTn id="18" dur="1" fill="hold">
                                          <p:stCondLst>
                                            <p:cond delay="0"/>
                                          </p:stCondLst>
                                        </p:cTn>
                                        <p:tgtEl>
                                          <p:spTgt spid="157"/>
                                        </p:tgtEl>
                                        <p:attrNameLst>
                                          <p:attrName>style.visibility</p:attrName>
                                        </p:attrNameLst>
                                      </p:cBhvr>
                                      <p:to>
                                        <p:strVal val="visible"/>
                                      </p:to>
                                    </p:set>
                                    <p:animEffect transition="in" filter="wipe(left)">
                                      <p:cBhvr>
                                        <p:cTn id="19" dur="500"/>
                                        <p:tgtEl>
                                          <p:spTgt spid="157"/>
                                        </p:tgtEl>
                                      </p:cBhvr>
                                    </p:animEffect>
                                  </p:childTnLst>
                                </p:cTn>
                              </p:par>
                              <p:par>
                                <p:cTn id="20" presetID="22" presetClass="entr" presetSubtype="8" fill="hold" nodeType="withEffect">
                                  <p:stCondLst>
                                    <p:cond delay="0"/>
                                  </p:stCondLst>
                                  <p:childTnLst>
                                    <p:set>
                                      <p:cBhvr>
                                        <p:cTn id="21" dur="1" fill="hold">
                                          <p:stCondLst>
                                            <p:cond delay="0"/>
                                          </p:stCondLst>
                                        </p:cTn>
                                        <p:tgtEl>
                                          <p:spTgt spid="160"/>
                                        </p:tgtEl>
                                        <p:attrNameLst>
                                          <p:attrName>style.visibility</p:attrName>
                                        </p:attrNameLst>
                                      </p:cBhvr>
                                      <p:to>
                                        <p:strVal val="visible"/>
                                      </p:to>
                                    </p:set>
                                    <p:animEffect transition="in" filter="wipe(left)">
                                      <p:cBhvr>
                                        <p:cTn id="22" dur="500"/>
                                        <p:tgtEl>
                                          <p:spTgt spid="160"/>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61"/>
                                        </p:tgtEl>
                                        <p:attrNameLst>
                                          <p:attrName>style.visibility</p:attrName>
                                        </p:attrNameLst>
                                      </p:cBhvr>
                                      <p:to>
                                        <p:strVal val="visible"/>
                                      </p:to>
                                    </p:set>
                                    <p:animEffect transition="in" filter="wipe(left)">
                                      <p:cBhvr>
                                        <p:cTn id="25" dur="500"/>
                                        <p:tgtEl>
                                          <p:spTgt spid="161"/>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164"/>
                                        </p:tgtEl>
                                        <p:attrNameLst>
                                          <p:attrName>style.visibility</p:attrName>
                                        </p:attrNameLst>
                                      </p:cBhvr>
                                      <p:to>
                                        <p:strVal val="visible"/>
                                      </p:to>
                                    </p:set>
                                    <p:animEffect transition="in" filter="wipe(left)">
                                      <p:cBhvr>
                                        <p:cTn id="28" dur="500"/>
                                        <p:tgtEl>
                                          <p:spTgt spid="164"/>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165"/>
                                        </p:tgtEl>
                                        <p:attrNameLst>
                                          <p:attrName>style.visibility</p:attrName>
                                        </p:attrNameLst>
                                      </p:cBhvr>
                                      <p:to>
                                        <p:strVal val="visible"/>
                                      </p:to>
                                    </p:set>
                                    <p:animEffect transition="in" filter="wipe(left)">
                                      <p:cBhvr>
                                        <p:cTn id="31" dur="500"/>
                                        <p:tgtEl>
                                          <p:spTgt spid="165"/>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166"/>
                                        </p:tgtEl>
                                        <p:attrNameLst>
                                          <p:attrName>style.visibility</p:attrName>
                                        </p:attrNameLst>
                                      </p:cBhvr>
                                      <p:to>
                                        <p:strVal val="visible"/>
                                      </p:to>
                                    </p:set>
                                    <p:animEffect transition="in" filter="wipe(left)">
                                      <p:cBhvr>
                                        <p:cTn id="34" dur="500"/>
                                        <p:tgtEl>
                                          <p:spTgt spid="166"/>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167"/>
                                        </p:tgtEl>
                                        <p:attrNameLst>
                                          <p:attrName>style.visibility</p:attrName>
                                        </p:attrNameLst>
                                      </p:cBhvr>
                                      <p:to>
                                        <p:strVal val="visible"/>
                                      </p:to>
                                    </p:set>
                                    <p:animEffect transition="in" filter="wipe(left)">
                                      <p:cBhvr>
                                        <p:cTn id="37" dur="500"/>
                                        <p:tgtEl>
                                          <p:spTgt spid="167"/>
                                        </p:tgtEl>
                                      </p:cBhvr>
                                    </p:animEffect>
                                  </p:childTnLst>
                                </p:cTn>
                              </p:par>
                              <p:par>
                                <p:cTn id="38" presetID="22" presetClass="entr" presetSubtype="8" fill="hold" nodeType="withEffect">
                                  <p:stCondLst>
                                    <p:cond delay="0"/>
                                  </p:stCondLst>
                                  <p:childTnLst>
                                    <p:set>
                                      <p:cBhvr>
                                        <p:cTn id="39" dur="1" fill="hold">
                                          <p:stCondLst>
                                            <p:cond delay="0"/>
                                          </p:stCondLst>
                                        </p:cTn>
                                        <p:tgtEl>
                                          <p:spTgt spid="168"/>
                                        </p:tgtEl>
                                        <p:attrNameLst>
                                          <p:attrName>style.visibility</p:attrName>
                                        </p:attrNameLst>
                                      </p:cBhvr>
                                      <p:to>
                                        <p:strVal val="visible"/>
                                      </p:to>
                                    </p:set>
                                    <p:animEffect transition="in" filter="wipe(left)">
                                      <p:cBhvr>
                                        <p:cTn id="40" dur="500"/>
                                        <p:tgtEl>
                                          <p:spTgt spid="168"/>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169"/>
                                        </p:tgtEl>
                                        <p:attrNameLst>
                                          <p:attrName>style.visibility</p:attrName>
                                        </p:attrNameLst>
                                      </p:cBhvr>
                                      <p:to>
                                        <p:strVal val="visible"/>
                                      </p:to>
                                    </p:set>
                                    <p:animEffect transition="in" filter="wipe(left)">
                                      <p:cBhvr>
                                        <p:cTn id="43" dur="500"/>
                                        <p:tgtEl>
                                          <p:spTgt spid="169"/>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170"/>
                                        </p:tgtEl>
                                        <p:attrNameLst>
                                          <p:attrName>style.visibility</p:attrName>
                                        </p:attrNameLst>
                                      </p:cBhvr>
                                      <p:to>
                                        <p:strVal val="visible"/>
                                      </p:to>
                                    </p:set>
                                    <p:animEffect transition="in" filter="wipe(left)">
                                      <p:cBhvr>
                                        <p:cTn id="46" dur="500"/>
                                        <p:tgtEl>
                                          <p:spTgt spid="170"/>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171"/>
                                        </p:tgtEl>
                                        <p:attrNameLst>
                                          <p:attrName>style.visibility</p:attrName>
                                        </p:attrNameLst>
                                      </p:cBhvr>
                                      <p:to>
                                        <p:strVal val="visible"/>
                                      </p:to>
                                    </p:set>
                                    <p:animEffect transition="in" filter="wipe(left)">
                                      <p:cBhvr>
                                        <p:cTn id="49" dur="500"/>
                                        <p:tgtEl>
                                          <p:spTgt spid="171"/>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172"/>
                                        </p:tgtEl>
                                        <p:attrNameLst>
                                          <p:attrName>style.visibility</p:attrName>
                                        </p:attrNameLst>
                                      </p:cBhvr>
                                      <p:to>
                                        <p:strVal val="visible"/>
                                      </p:to>
                                    </p:set>
                                    <p:animEffect transition="in" filter="wipe(left)">
                                      <p:cBhvr>
                                        <p:cTn id="52" dur="500"/>
                                        <p:tgtEl>
                                          <p:spTgt spid="172"/>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173"/>
                                        </p:tgtEl>
                                        <p:attrNameLst>
                                          <p:attrName>style.visibility</p:attrName>
                                        </p:attrNameLst>
                                      </p:cBhvr>
                                      <p:to>
                                        <p:strVal val="visible"/>
                                      </p:to>
                                    </p:set>
                                    <p:animEffect transition="in" filter="wipe(left)">
                                      <p:cBhvr>
                                        <p:cTn id="55" dur="500"/>
                                        <p:tgtEl>
                                          <p:spTgt spid="173"/>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174"/>
                                        </p:tgtEl>
                                        <p:attrNameLst>
                                          <p:attrName>style.visibility</p:attrName>
                                        </p:attrNameLst>
                                      </p:cBhvr>
                                      <p:to>
                                        <p:strVal val="visible"/>
                                      </p:to>
                                    </p:set>
                                    <p:animEffect transition="in" filter="wipe(left)">
                                      <p:cBhvr>
                                        <p:cTn id="58" dur="500"/>
                                        <p:tgtEl>
                                          <p:spTgt spid="174"/>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175"/>
                                        </p:tgtEl>
                                        <p:attrNameLst>
                                          <p:attrName>style.visibility</p:attrName>
                                        </p:attrNameLst>
                                      </p:cBhvr>
                                      <p:to>
                                        <p:strVal val="visible"/>
                                      </p:to>
                                    </p:set>
                                    <p:animEffect transition="in" filter="wipe(left)">
                                      <p:cBhvr>
                                        <p:cTn id="61" dur="500"/>
                                        <p:tgtEl>
                                          <p:spTgt spid="175"/>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176"/>
                                        </p:tgtEl>
                                        <p:attrNameLst>
                                          <p:attrName>style.visibility</p:attrName>
                                        </p:attrNameLst>
                                      </p:cBhvr>
                                      <p:to>
                                        <p:strVal val="visible"/>
                                      </p:to>
                                    </p:set>
                                    <p:animEffect transition="in" filter="wipe(left)">
                                      <p:cBhvr>
                                        <p:cTn id="64" dur="500"/>
                                        <p:tgtEl>
                                          <p:spTgt spid="176"/>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177"/>
                                        </p:tgtEl>
                                        <p:attrNameLst>
                                          <p:attrName>style.visibility</p:attrName>
                                        </p:attrNameLst>
                                      </p:cBhvr>
                                      <p:to>
                                        <p:strVal val="visible"/>
                                      </p:to>
                                    </p:set>
                                    <p:animEffect transition="in" filter="wipe(left)">
                                      <p:cBhvr>
                                        <p:cTn id="67" dur="500"/>
                                        <p:tgtEl>
                                          <p:spTgt spid="177"/>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178"/>
                                        </p:tgtEl>
                                        <p:attrNameLst>
                                          <p:attrName>style.visibility</p:attrName>
                                        </p:attrNameLst>
                                      </p:cBhvr>
                                      <p:to>
                                        <p:strVal val="visible"/>
                                      </p:to>
                                    </p:set>
                                    <p:animEffect transition="in" filter="wipe(left)">
                                      <p:cBhvr>
                                        <p:cTn id="70" dur="500"/>
                                        <p:tgtEl>
                                          <p:spTgt spid="178"/>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182"/>
                                        </p:tgtEl>
                                        <p:attrNameLst>
                                          <p:attrName>style.visibility</p:attrName>
                                        </p:attrNameLst>
                                      </p:cBhvr>
                                      <p:to>
                                        <p:strVal val="visible"/>
                                      </p:to>
                                    </p:set>
                                    <p:animEffect transition="in" filter="wipe(left)">
                                      <p:cBhvr>
                                        <p:cTn id="73" dur="500"/>
                                        <p:tgtEl>
                                          <p:spTgt spid="182"/>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183"/>
                                        </p:tgtEl>
                                        <p:attrNameLst>
                                          <p:attrName>style.visibility</p:attrName>
                                        </p:attrNameLst>
                                      </p:cBhvr>
                                      <p:to>
                                        <p:strVal val="visible"/>
                                      </p:to>
                                    </p:set>
                                    <p:animEffect transition="in" filter="wipe(left)">
                                      <p:cBhvr>
                                        <p:cTn id="76" dur="500"/>
                                        <p:tgtEl>
                                          <p:spTgt spid="183"/>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184"/>
                                        </p:tgtEl>
                                        <p:attrNameLst>
                                          <p:attrName>style.visibility</p:attrName>
                                        </p:attrNameLst>
                                      </p:cBhvr>
                                      <p:to>
                                        <p:strVal val="visible"/>
                                      </p:to>
                                    </p:set>
                                    <p:animEffect transition="in" filter="wipe(left)">
                                      <p:cBhvr>
                                        <p:cTn id="79" dur="500"/>
                                        <p:tgtEl>
                                          <p:spTgt spid="184"/>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185"/>
                                        </p:tgtEl>
                                        <p:attrNameLst>
                                          <p:attrName>style.visibility</p:attrName>
                                        </p:attrNameLst>
                                      </p:cBhvr>
                                      <p:to>
                                        <p:strVal val="visible"/>
                                      </p:to>
                                    </p:set>
                                    <p:animEffect transition="in" filter="wipe(left)">
                                      <p:cBhvr>
                                        <p:cTn id="82" dur="500"/>
                                        <p:tgtEl>
                                          <p:spTgt spid="185"/>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186"/>
                                        </p:tgtEl>
                                        <p:attrNameLst>
                                          <p:attrName>style.visibility</p:attrName>
                                        </p:attrNameLst>
                                      </p:cBhvr>
                                      <p:to>
                                        <p:strVal val="visible"/>
                                      </p:to>
                                    </p:set>
                                    <p:animEffect transition="in" filter="wipe(left)">
                                      <p:cBhvr>
                                        <p:cTn id="85" dur="500"/>
                                        <p:tgtEl>
                                          <p:spTgt spid="186"/>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187"/>
                                        </p:tgtEl>
                                        <p:attrNameLst>
                                          <p:attrName>style.visibility</p:attrName>
                                        </p:attrNameLst>
                                      </p:cBhvr>
                                      <p:to>
                                        <p:strVal val="visible"/>
                                      </p:to>
                                    </p:set>
                                    <p:animEffect transition="in" filter="wipe(left)">
                                      <p:cBhvr>
                                        <p:cTn id="88" dur="500"/>
                                        <p:tgtEl>
                                          <p:spTgt spid="187"/>
                                        </p:tgtEl>
                                      </p:cBhvr>
                                    </p:animEffect>
                                  </p:childTnLst>
                                </p:cTn>
                              </p:par>
                            </p:childTnLst>
                          </p:cTn>
                        </p:par>
                      </p:childTnLst>
                    </p:cTn>
                  </p:par>
                  <p:par>
                    <p:cTn id="89" fill="hold">
                      <p:stCondLst>
                        <p:cond delay="indefinite"/>
                      </p:stCondLst>
                      <p:childTnLst>
                        <p:par>
                          <p:cTn id="90" fill="hold">
                            <p:stCondLst>
                              <p:cond delay="0"/>
                            </p:stCondLst>
                            <p:childTnLst>
                              <p:par>
                                <p:cTn id="91" presetID="22" presetClass="entr" presetSubtype="8" fill="hold" grpId="0" nodeType="clickEffect">
                                  <p:stCondLst>
                                    <p:cond delay="0"/>
                                  </p:stCondLst>
                                  <p:childTnLst>
                                    <p:set>
                                      <p:cBhvr>
                                        <p:cTn id="92" dur="1" fill="hold">
                                          <p:stCondLst>
                                            <p:cond delay="0"/>
                                          </p:stCondLst>
                                        </p:cTn>
                                        <p:tgtEl>
                                          <p:spTgt spid="196"/>
                                        </p:tgtEl>
                                        <p:attrNameLst>
                                          <p:attrName>style.visibility</p:attrName>
                                        </p:attrNameLst>
                                      </p:cBhvr>
                                      <p:to>
                                        <p:strVal val="visible"/>
                                      </p:to>
                                    </p:set>
                                    <p:animEffect transition="in" filter="wipe(left)">
                                      <p:cBhvr>
                                        <p:cTn id="93" dur="500"/>
                                        <p:tgtEl>
                                          <p:spTgt spid="196"/>
                                        </p:tgtEl>
                                      </p:cBhvr>
                                    </p:animEffect>
                                  </p:childTnLst>
                                </p:cTn>
                              </p:par>
                            </p:childTnLst>
                          </p:cTn>
                        </p:par>
                        <p:par>
                          <p:cTn id="94" fill="hold">
                            <p:stCondLst>
                              <p:cond delay="500"/>
                            </p:stCondLst>
                            <p:childTnLst>
                              <p:par>
                                <p:cTn id="95" presetID="22" presetClass="entr" presetSubtype="8" fill="hold" grpId="0" nodeType="afterEffect">
                                  <p:stCondLst>
                                    <p:cond delay="0"/>
                                  </p:stCondLst>
                                  <p:childTnLst>
                                    <p:set>
                                      <p:cBhvr>
                                        <p:cTn id="96" dur="1" fill="hold">
                                          <p:stCondLst>
                                            <p:cond delay="0"/>
                                          </p:stCondLst>
                                        </p:cTn>
                                        <p:tgtEl>
                                          <p:spTgt spid="197"/>
                                        </p:tgtEl>
                                        <p:attrNameLst>
                                          <p:attrName>style.visibility</p:attrName>
                                        </p:attrNameLst>
                                      </p:cBhvr>
                                      <p:to>
                                        <p:strVal val="visible"/>
                                      </p:to>
                                    </p:set>
                                    <p:animEffect transition="in" filter="wipe(left)">
                                      <p:cBhvr>
                                        <p:cTn id="97" dur="500"/>
                                        <p:tgtEl>
                                          <p:spTgt spid="197"/>
                                        </p:tgtEl>
                                      </p:cBhvr>
                                    </p:animEffect>
                                  </p:childTnLst>
                                </p:cTn>
                              </p:par>
                              <p:par>
                                <p:cTn id="98" presetID="6" presetClass="emph" presetSubtype="0" repeatCount="2000" autoRev="1" fill="hold" grpId="1" nodeType="withEffect">
                                  <p:stCondLst>
                                    <p:cond delay="0"/>
                                  </p:stCondLst>
                                  <p:childTnLst>
                                    <p:animScale>
                                      <p:cBhvr>
                                        <p:cTn id="99" dur="2000" fill="hold"/>
                                        <p:tgtEl>
                                          <p:spTgt spid="173"/>
                                        </p:tgtEl>
                                      </p:cBhvr>
                                      <p:by x="250000" y="250000"/>
                                    </p:animScale>
                                  </p:childTnLst>
                                </p:cTn>
                              </p:par>
                              <p:par>
                                <p:cTn id="100" presetID="6" presetClass="emph" presetSubtype="0" repeatCount="2000" autoRev="1" fill="hold" grpId="1" nodeType="withEffect">
                                  <p:stCondLst>
                                    <p:cond delay="0"/>
                                  </p:stCondLst>
                                  <p:childTnLst>
                                    <p:animScale>
                                      <p:cBhvr>
                                        <p:cTn id="101" dur="2000" fill="hold"/>
                                        <p:tgtEl>
                                          <p:spTgt spid="178"/>
                                        </p:tgtEl>
                                      </p:cBhvr>
                                      <p:by x="250000" y="250000"/>
                                    </p:animScale>
                                  </p:childTnLst>
                                </p:cTn>
                              </p:par>
                              <p:par>
                                <p:cTn id="102" presetID="6" presetClass="emph" presetSubtype="0" repeatCount="2000" autoRev="1" fill="hold" grpId="1" nodeType="withEffect">
                                  <p:stCondLst>
                                    <p:cond delay="0"/>
                                  </p:stCondLst>
                                  <p:childTnLst>
                                    <p:animScale>
                                      <p:cBhvr>
                                        <p:cTn id="103" dur="2000" fill="hold"/>
                                        <p:tgtEl>
                                          <p:spTgt spid="177"/>
                                        </p:tgtEl>
                                      </p:cBhvr>
                                      <p:by x="250000" y="250000"/>
                                    </p:animScale>
                                  </p:childTnLst>
                                </p:cTn>
                              </p:par>
                              <p:par>
                                <p:cTn id="104" presetID="6" presetClass="emph" presetSubtype="0" repeatCount="2000" autoRev="1" fill="hold" grpId="1" nodeType="withEffect">
                                  <p:stCondLst>
                                    <p:cond delay="0"/>
                                  </p:stCondLst>
                                  <p:childTnLst>
                                    <p:animScale>
                                      <p:cBhvr>
                                        <p:cTn id="105" dur="2000" fill="hold"/>
                                        <p:tgtEl>
                                          <p:spTgt spid="176"/>
                                        </p:tgtEl>
                                      </p:cBhvr>
                                      <p:by x="250000" y="250000"/>
                                    </p:animScale>
                                  </p:childTnLst>
                                </p:cTn>
                              </p:par>
                              <p:par>
                                <p:cTn id="106" presetID="6" presetClass="emph" presetSubtype="0" repeatCount="2000" autoRev="1" fill="hold" grpId="1" nodeType="withEffect">
                                  <p:stCondLst>
                                    <p:cond delay="0"/>
                                  </p:stCondLst>
                                  <p:childTnLst>
                                    <p:animScale>
                                      <p:cBhvr>
                                        <p:cTn id="107" dur="2000" fill="hold"/>
                                        <p:tgtEl>
                                          <p:spTgt spid="175"/>
                                        </p:tgtEl>
                                      </p:cBhvr>
                                      <p:by x="250000" y="250000"/>
                                    </p:animScale>
                                  </p:childTnLst>
                                </p:cTn>
                              </p:par>
                              <p:par>
                                <p:cTn id="108" presetID="6" presetClass="emph" presetSubtype="0" repeatCount="2000" autoRev="1" fill="hold" grpId="1" nodeType="withEffect">
                                  <p:stCondLst>
                                    <p:cond delay="0"/>
                                  </p:stCondLst>
                                  <p:childTnLst>
                                    <p:animScale>
                                      <p:cBhvr>
                                        <p:cTn id="109" dur="2000" fill="hold"/>
                                        <p:tgtEl>
                                          <p:spTgt spid="174"/>
                                        </p:tgtEl>
                                      </p:cBhvr>
                                      <p:by x="250000" y="250000"/>
                                    </p:animScale>
                                  </p:childTnLst>
                                </p:cTn>
                              </p:par>
                              <p:par>
                                <p:cTn id="110" presetID="6" presetClass="emph" presetSubtype="0" repeatCount="2000" autoRev="1" fill="hold" grpId="1" nodeType="withEffect">
                                  <p:stCondLst>
                                    <p:cond delay="0"/>
                                  </p:stCondLst>
                                  <p:childTnLst>
                                    <p:animScale>
                                      <p:cBhvr>
                                        <p:cTn id="111" dur="2000" fill="hold"/>
                                        <p:tgtEl>
                                          <p:spTgt spid="172"/>
                                        </p:tgtEl>
                                      </p:cBhvr>
                                      <p:by x="250000" y="250000"/>
                                    </p:animScale>
                                  </p:childTnLst>
                                </p:cTn>
                              </p:par>
                            </p:childTnLst>
                          </p:cTn>
                        </p:par>
                        <p:par>
                          <p:cTn id="112" fill="hold">
                            <p:stCondLst>
                              <p:cond delay="8500"/>
                            </p:stCondLst>
                            <p:childTnLst>
                              <p:par>
                                <p:cTn id="113" presetID="22" presetClass="entr" presetSubtype="8" fill="hold" nodeType="afterEffect">
                                  <p:stCondLst>
                                    <p:cond delay="0"/>
                                  </p:stCondLst>
                                  <p:childTnLst>
                                    <p:set>
                                      <p:cBhvr>
                                        <p:cTn id="114" dur="1" fill="hold">
                                          <p:stCondLst>
                                            <p:cond delay="0"/>
                                          </p:stCondLst>
                                        </p:cTn>
                                        <p:tgtEl>
                                          <p:spTgt spid="194"/>
                                        </p:tgtEl>
                                        <p:attrNameLst>
                                          <p:attrName>style.visibility</p:attrName>
                                        </p:attrNameLst>
                                      </p:cBhvr>
                                      <p:to>
                                        <p:strVal val="visible"/>
                                      </p:to>
                                    </p:set>
                                    <p:animEffect transition="in" filter="wipe(left)">
                                      <p:cBhvr>
                                        <p:cTn id="115" dur="500"/>
                                        <p:tgtEl>
                                          <p:spTgt spid="194"/>
                                        </p:tgtEl>
                                      </p:cBhvr>
                                    </p:animEffect>
                                  </p:childTnLst>
                                </p:cTn>
                              </p:par>
                            </p:childTnLst>
                          </p:cTn>
                        </p:par>
                        <p:par>
                          <p:cTn id="116" fill="hold">
                            <p:stCondLst>
                              <p:cond delay="9000"/>
                            </p:stCondLst>
                            <p:childTnLst>
                              <p:par>
                                <p:cTn id="117" presetID="22" presetClass="entr" presetSubtype="8" fill="hold" nodeType="afterEffect">
                                  <p:stCondLst>
                                    <p:cond delay="0"/>
                                  </p:stCondLst>
                                  <p:childTnLst>
                                    <p:set>
                                      <p:cBhvr>
                                        <p:cTn id="118" dur="1" fill="hold">
                                          <p:stCondLst>
                                            <p:cond delay="0"/>
                                          </p:stCondLst>
                                        </p:cTn>
                                        <p:tgtEl>
                                          <p:spTgt spid="193"/>
                                        </p:tgtEl>
                                        <p:attrNameLst>
                                          <p:attrName>style.visibility</p:attrName>
                                        </p:attrNameLst>
                                      </p:cBhvr>
                                      <p:to>
                                        <p:strVal val="visible"/>
                                      </p:to>
                                    </p:set>
                                    <p:animEffect transition="in" filter="wipe(left)">
                                      <p:cBhvr>
                                        <p:cTn id="119" dur="500"/>
                                        <p:tgtEl>
                                          <p:spTgt spid="193"/>
                                        </p:tgtEl>
                                      </p:cBhvr>
                                    </p:animEffect>
                                  </p:childTnLst>
                                </p:cTn>
                              </p:par>
                            </p:childTnLst>
                          </p:cTn>
                        </p:par>
                        <p:par>
                          <p:cTn id="120" fill="hold">
                            <p:stCondLst>
                              <p:cond delay="9500"/>
                            </p:stCondLst>
                            <p:childTnLst>
                              <p:par>
                                <p:cTn id="121" presetID="22" presetClass="entr" presetSubtype="8" fill="hold" nodeType="afterEffect">
                                  <p:stCondLst>
                                    <p:cond delay="0"/>
                                  </p:stCondLst>
                                  <p:childTnLst>
                                    <p:set>
                                      <p:cBhvr>
                                        <p:cTn id="122" dur="1" fill="hold">
                                          <p:stCondLst>
                                            <p:cond delay="0"/>
                                          </p:stCondLst>
                                        </p:cTn>
                                        <p:tgtEl>
                                          <p:spTgt spid="191"/>
                                        </p:tgtEl>
                                        <p:attrNameLst>
                                          <p:attrName>style.visibility</p:attrName>
                                        </p:attrNameLst>
                                      </p:cBhvr>
                                      <p:to>
                                        <p:strVal val="visible"/>
                                      </p:to>
                                    </p:set>
                                    <p:animEffect transition="in" filter="wipe(left)">
                                      <p:cBhvr>
                                        <p:cTn id="123" dur="500"/>
                                        <p:tgtEl>
                                          <p:spTgt spid="191"/>
                                        </p:tgtEl>
                                      </p:cBhvr>
                                    </p:animEffect>
                                  </p:childTnLst>
                                </p:cTn>
                              </p:par>
                            </p:childTnLst>
                          </p:cTn>
                        </p:par>
                        <p:par>
                          <p:cTn id="124" fill="hold">
                            <p:stCondLst>
                              <p:cond delay="10000"/>
                            </p:stCondLst>
                            <p:childTnLst>
                              <p:par>
                                <p:cTn id="125" presetID="1" presetClass="entr" presetSubtype="0" fill="hold" grpId="0" nodeType="afterEffect">
                                  <p:stCondLst>
                                    <p:cond delay="0"/>
                                  </p:stCondLst>
                                  <p:childTnLst>
                                    <p:set>
                                      <p:cBhvr>
                                        <p:cTn id="126" dur="1" fill="hold">
                                          <p:stCondLst>
                                            <p:cond delay="0"/>
                                          </p:stCondLst>
                                        </p:cTn>
                                        <p:tgtEl>
                                          <p:spTgt spid="117"/>
                                        </p:tgtEl>
                                        <p:attrNameLst>
                                          <p:attrName>style.visibility</p:attrName>
                                        </p:attrNameLst>
                                      </p:cBhvr>
                                      <p:to>
                                        <p:strVal val="visible"/>
                                      </p:to>
                                    </p:set>
                                  </p:childTnLst>
                                </p:cTn>
                              </p:par>
                              <p:par>
                                <p:cTn id="127" presetID="1" presetClass="entr" presetSubtype="0" fill="hold" grpId="0" nodeType="withEffect">
                                  <p:stCondLst>
                                    <p:cond delay="0"/>
                                  </p:stCondLst>
                                  <p:childTnLst>
                                    <p:set>
                                      <p:cBhvr>
                                        <p:cTn id="128" dur="1" fill="hold">
                                          <p:stCondLst>
                                            <p:cond delay="0"/>
                                          </p:stCondLst>
                                        </p:cTn>
                                        <p:tgtEl>
                                          <p:spTgt spid="188"/>
                                        </p:tgtEl>
                                        <p:attrNameLst>
                                          <p:attrName>style.visibility</p:attrName>
                                        </p:attrNameLst>
                                      </p:cBhvr>
                                      <p:to>
                                        <p:strVal val="visible"/>
                                      </p:to>
                                    </p:set>
                                  </p:childTnLst>
                                </p:cTn>
                              </p:par>
                              <p:par>
                                <p:cTn id="129" presetID="9" presetClass="exit" presetSubtype="0" fill="hold" grpId="1" nodeType="withEffect">
                                  <p:stCondLst>
                                    <p:cond delay="0"/>
                                  </p:stCondLst>
                                  <p:childTnLst>
                                    <p:animEffect transition="out" filter="dissolve">
                                      <p:cBhvr>
                                        <p:cTn id="130" dur="500"/>
                                        <p:tgtEl>
                                          <p:spTgt spid="196"/>
                                        </p:tgtEl>
                                      </p:cBhvr>
                                    </p:animEffect>
                                    <p:set>
                                      <p:cBhvr>
                                        <p:cTn id="131" dur="1" fill="hold">
                                          <p:stCondLst>
                                            <p:cond delay="499"/>
                                          </p:stCondLst>
                                        </p:cTn>
                                        <p:tgtEl>
                                          <p:spTgt spid="196"/>
                                        </p:tgtEl>
                                        <p:attrNameLst>
                                          <p:attrName>style.visibility</p:attrName>
                                        </p:attrNameLst>
                                      </p:cBhvr>
                                      <p:to>
                                        <p:strVal val="hidden"/>
                                      </p:to>
                                    </p:set>
                                  </p:childTnLst>
                                </p:cTn>
                              </p:par>
                              <p:par>
                                <p:cTn id="132" presetID="9" presetClass="exit" presetSubtype="0" fill="hold" grpId="1" nodeType="withEffect">
                                  <p:stCondLst>
                                    <p:cond delay="0"/>
                                  </p:stCondLst>
                                  <p:childTnLst>
                                    <p:animEffect transition="out" filter="dissolve">
                                      <p:cBhvr>
                                        <p:cTn id="133" dur="500"/>
                                        <p:tgtEl>
                                          <p:spTgt spid="197"/>
                                        </p:tgtEl>
                                      </p:cBhvr>
                                    </p:animEffect>
                                    <p:set>
                                      <p:cBhvr>
                                        <p:cTn id="134" dur="1" fill="hold">
                                          <p:stCondLst>
                                            <p:cond delay="499"/>
                                          </p:stCondLst>
                                        </p:cTn>
                                        <p:tgtEl>
                                          <p:spTgt spid="197"/>
                                        </p:tgtEl>
                                        <p:attrNameLst>
                                          <p:attrName>style.visibility</p:attrName>
                                        </p:attrNameLst>
                                      </p:cBhvr>
                                      <p:to>
                                        <p:strVal val="hidden"/>
                                      </p:to>
                                    </p:set>
                                  </p:childTnLst>
                                </p:cTn>
                              </p:par>
                              <p:par>
                                <p:cTn id="135" presetID="9" presetClass="exit" presetSubtype="0" fill="hold" grpId="1" nodeType="withEffect">
                                  <p:stCondLst>
                                    <p:cond delay="0"/>
                                  </p:stCondLst>
                                  <p:childTnLst>
                                    <p:animEffect transition="out" filter="dissolve">
                                      <p:cBhvr>
                                        <p:cTn id="136" dur="500"/>
                                        <p:tgtEl>
                                          <p:spTgt spid="195"/>
                                        </p:tgtEl>
                                      </p:cBhvr>
                                    </p:animEffect>
                                    <p:set>
                                      <p:cBhvr>
                                        <p:cTn id="137" dur="1" fill="hold">
                                          <p:stCondLst>
                                            <p:cond delay="499"/>
                                          </p:stCondLst>
                                        </p:cTn>
                                        <p:tgtEl>
                                          <p:spTgt spid="195"/>
                                        </p:tgtEl>
                                        <p:attrNameLst>
                                          <p:attrName>style.visibility</p:attrName>
                                        </p:attrNameLst>
                                      </p:cBhvr>
                                      <p:to>
                                        <p:strVal val="hidden"/>
                                      </p:to>
                                    </p:set>
                                  </p:childTnLst>
                                </p:cTn>
                              </p:par>
                            </p:childTnLst>
                          </p:cTn>
                        </p:par>
                      </p:childTnLst>
                    </p:cTn>
                  </p:par>
                  <p:par>
                    <p:cTn id="138" fill="hold">
                      <p:stCondLst>
                        <p:cond delay="indefinite"/>
                      </p:stCondLst>
                      <p:childTnLst>
                        <p:par>
                          <p:cTn id="139" fill="hold">
                            <p:stCondLst>
                              <p:cond delay="0"/>
                            </p:stCondLst>
                            <p:childTnLst>
                              <p:par>
                                <p:cTn id="140" presetID="22" presetClass="entr" presetSubtype="8" fill="hold" nodeType="clickEffect">
                                  <p:stCondLst>
                                    <p:cond delay="0"/>
                                  </p:stCondLst>
                                  <p:childTnLst>
                                    <p:set>
                                      <p:cBhvr>
                                        <p:cTn id="141" dur="1" fill="hold">
                                          <p:stCondLst>
                                            <p:cond delay="0"/>
                                          </p:stCondLst>
                                        </p:cTn>
                                        <p:tgtEl>
                                          <p:spTgt spid="360"/>
                                        </p:tgtEl>
                                        <p:attrNameLst>
                                          <p:attrName>style.visibility</p:attrName>
                                        </p:attrNameLst>
                                      </p:cBhvr>
                                      <p:to>
                                        <p:strVal val="visible"/>
                                      </p:to>
                                    </p:set>
                                    <p:animEffect transition="in" filter="wipe(left)">
                                      <p:cBhvr>
                                        <p:cTn id="142" dur="500"/>
                                        <p:tgtEl>
                                          <p:spTgt spid="360"/>
                                        </p:tgtEl>
                                      </p:cBhvr>
                                    </p:animEffect>
                                  </p:childTnLst>
                                </p:cTn>
                              </p:par>
                            </p:childTnLst>
                          </p:cTn>
                        </p:par>
                        <p:par>
                          <p:cTn id="143" fill="hold">
                            <p:stCondLst>
                              <p:cond delay="500"/>
                            </p:stCondLst>
                            <p:childTnLst>
                              <p:par>
                                <p:cTn id="144" presetID="22" presetClass="entr" presetSubtype="8" fill="hold" nodeType="afterEffect">
                                  <p:stCondLst>
                                    <p:cond delay="0"/>
                                  </p:stCondLst>
                                  <p:childTnLst>
                                    <p:set>
                                      <p:cBhvr>
                                        <p:cTn id="145" dur="1" fill="hold">
                                          <p:stCondLst>
                                            <p:cond delay="0"/>
                                          </p:stCondLst>
                                        </p:cTn>
                                        <p:tgtEl>
                                          <p:spTgt spid="245"/>
                                        </p:tgtEl>
                                        <p:attrNameLst>
                                          <p:attrName>style.visibility</p:attrName>
                                        </p:attrNameLst>
                                      </p:cBhvr>
                                      <p:to>
                                        <p:strVal val="visible"/>
                                      </p:to>
                                    </p:set>
                                    <p:animEffect transition="in" filter="wipe(left)">
                                      <p:cBhvr>
                                        <p:cTn id="146" dur="500"/>
                                        <p:tgtEl>
                                          <p:spTgt spid="245"/>
                                        </p:tgtEl>
                                      </p:cBhvr>
                                    </p:animEffect>
                                  </p:childTnLst>
                                </p:cTn>
                              </p:par>
                            </p:childTnLst>
                          </p:cTn>
                        </p:par>
                        <p:par>
                          <p:cTn id="147" fill="hold">
                            <p:stCondLst>
                              <p:cond delay="1000"/>
                            </p:stCondLst>
                            <p:childTnLst>
                              <p:par>
                                <p:cTn id="148" presetID="22" presetClass="entr" presetSubtype="8" fill="hold" grpId="0" nodeType="afterEffect">
                                  <p:stCondLst>
                                    <p:cond delay="0"/>
                                  </p:stCondLst>
                                  <p:childTnLst>
                                    <p:set>
                                      <p:cBhvr>
                                        <p:cTn id="149" dur="1" fill="hold">
                                          <p:stCondLst>
                                            <p:cond delay="0"/>
                                          </p:stCondLst>
                                        </p:cTn>
                                        <p:tgtEl>
                                          <p:spTgt spid="215"/>
                                        </p:tgtEl>
                                        <p:attrNameLst>
                                          <p:attrName>style.visibility</p:attrName>
                                        </p:attrNameLst>
                                      </p:cBhvr>
                                      <p:to>
                                        <p:strVal val="visible"/>
                                      </p:to>
                                    </p:set>
                                    <p:animEffect transition="in" filter="wipe(left)">
                                      <p:cBhvr>
                                        <p:cTn id="150" dur="500"/>
                                        <p:tgtEl>
                                          <p:spTgt spid="215"/>
                                        </p:tgtEl>
                                      </p:cBhvr>
                                    </p:animEffect>
                                  </p:childTnLst>
                                </p:cTn>
                              </p:par>
                            </p:childTnLst>
                          </p:cTn>
                        </p:par>
                        <p:par>
                          <p:cTn id="151" fill="hold">
                            <p:stCondLst>
                              <p:cond delay="1500"/>
                            </p:stCondLst>
                            <p:childTnLst>
                              <p:par>
                                <p:cTn id="152" presetID="22" presetClass="entr" presetSubtype="8" fill="hold" nodeType="afterEffect">
                                  <p:stCondLst>
                                    <p:cond delay="0"/>
                                  </p:stCondLst>
                                  <p:childTnLst>
                                    <p:set>
                                      <p:cBhvr>
                                        <p:cTn id="153" dur="1" fill="hold">
                                          <p:stCondLst>
                                            <p:cond delay="0"/>
                                          </p:stCondLst>
                                        </p:cTn>
                                        <p:tgtEl>
                                          <p:spTgt spid="216"/>
                                        </p:tgtEl>
                                        <p:attrNameLst>
                                          <p:attrName>style.visibility</p:attrName>
                                        </p:attrNameLst>
                                      </p:cBhvr>
                                      <p:to>
                                        <p:strVal val="visible"/>
                                      </p:to>
                                    </p:set>
                                    <p:animEffect transition="in" filter="wipe(left)">
                                      <p:cBhvr>
                                        <p:cTn id="154" dur="500"/>
                                        <p:tgtEl>
                                          <p:spTgt spid="216"/>
                                        </p:tgtEl>
                                      </p:cBhvr>
                                    </p:animEffect>
                                  </p:childTnLst>
                                </p:cTn>
                              </p:par>
                            </p:childTnLst>
                          </p:cTn>
                        </p:par>
                        <p:par>
                          <p:cTn id="155" fill="hold">
                            <p:stCondLst>
                              <p:cond delay="2000"/>
                            </p:stCondLst>
                            <p:childTnLst>
                              <p:par>
                                <p:cTn id="156" presetID="22" presetClass="entr" presetSubtype="8" fill="hold" nodeType="afterEffect">
                                  <p:stCondLst>
                                    <p:cond delay="0"/>
                                  </p:stCondLst>
                                  <p:childTnLst>
                                    <p:set>
                                      <p:cBhvr>
                                        <p:cTn id="157" dur="1" fill="hold">
                                          <p:stCondLst>
                                            <p:cond delay="0"/>
                                          </p:stCondLst>
                                        </p:cTn>
                                        <p:tgtEl>
                                          <p:spTgt spid="249"/>
                                        </p:tgtEl>
                                        <p:attrNameLst>
                                          <p:attrName>style.visibility</p:attrName>
                                        </p:attrNameLst>
                                      </p:cBhvr>
                                      <p:to>
                                        <p:strVal val="visible"/>
                                      </p:to>
                                    </p:set>
                                    <p:animEffect transition="in" filter="wipe(left)">
                                      <p:cBhvr>
                                        <p:cTn id="158" dur="500"/>
                                        <p:tgtEl>
                                          <p:spTgt spid="249"/>
                                        </p:tgtEl>
                                      </p:cBhvr>
                                    </p:animEffect>
                                  </p:childTnLst>
                                </p:cTn>
                              </p:par>
                            </p:childTnLst>
                          </p:cTn>
                        </p:par>
                        <p:par>
                          <p:cTn id="159" fill="hold">
                            <p:stCondLst>
                              <p:cond delay="2500"/>
                            </p:stCondLst>
                            <p:childTnLst>
                              <p:par>
                                <p:cTn id="160" presetID="22" presetClass="entr" presetSubtype="8" fill="hold" grpId="0" nodeType="afterEffect">
                                  <p:stCondLst>
                                    <p:cond delay="0"/>
                                  </p:stCondLst>
                                  <p:childTnLst>
                                    <p:set>
                                      <p:cBhvr>
                                        <p:cTn id="161" dur="1" fill="hold">
                                          <p:stCondLst>
                                            <p:cond delay="0"/>
                                          </p:stCondLst>
                                        </p:cTn>
                                        <p:tgtEl>
                                          <p:spTgt spid="220"/>
                                        </p:tgtEl>
                                        <p:attrNameLst>
                                          <p:attrName>style.visibility</p:attrName>
                                        </p:attrNameLst>
                                      </p:cBhvr>
                                      <p:to>
                                        <p:strVal val="visible"/>
                                      </p:to>
                                    </p:set>
                                    <p:animEffect transition="in" filter="wipe(left)">
                                      <p:cBhvr>
                                        <p:cTn id="162" dur="500"/>
                                        <p:tgtEl>
                                          <p:spTgt spid="220"/>
                                        </p:tgtEl>
                                      </p:cBhvr>
                                    </p:animEffect>
                                  </p:childTnLst>
                                </p:cTn>
                              </p:par>
                            </p:childTnLst>
                          </p:cTn>
                        </p:par>
                        <p:par>
                          <p:cTn id="163" fill="hold">
                            <p:stCondLst>
                              <p:cond delay="3000"/>
                            </p:stCondLst>
                            <p:childTnLst>
                              <p:par>
                                <p:cTn id="164" presetID="22" presetClass="entr" presetSubtype="8" fill="hold" nodeType="afterEffect">
                                  <p:stCondLst>
                                    <p:cond delay="0"/>
                                  </p:stCondLst>
                                  <p:childTnLst>
                                    <p:set>
                                      <p:cBhvr>
                                        <p:cTn id="165" dur="1" fill="hold">
                                          <p:stCondLst>
                                            <p:cond delay="0"/>
                                          </p:stCondLst>
                                        </p:cTn>
                                        <p:tgtEl>
                                          <p:spTgt spid="221"/>
                                        </p:tgtEl>
                                        <p:attrNameLst>
                                          <p:attrName>style.visibility</p:attrName>
                                        </p:attrNameLst>
                                      </p:cBhvr>
                                      <p:to>
                                        <p:strVal val="visible"/>
                                      </p:to>
                                    </p:set>
                                    <p:animEffect transition="in" filter="wipe(left)">
                                      <p:cBhvr>
                                        <p:cTn id="166" dur="500"/>
                                        <p:tgtEl>
                                          <p:spTgt spid="221"/>
                                        </p:tgtEl>
                                      </p:cBhvr>
                                    </p:animEffect>
                                  </p:childTnLst>
                                </p:cTn>
                              </p:par>
                            </p:childTnLst>
                          </p:cTn>
                        </p:par>
                        <p:par>
                          <p:cTn id="167" fill="hold">
                            <p:stCondLst>
                              <p:cond delay="3500"/>
                            </p:stCondLst>
                            <p:childTnLst>
                              <p:par>
                                <p:cTn id="168" presetID="22" presetClass="entr" presetSubtype="8" fill="hold" nodeType="afterEffect">
                                  <p:stCondLst>
                                    <p:cond delay="0"/>
                                  </p:stCondLst>
                                  <p:childTnLst>
                                    <p:set>
                                      <p:cBhvr>
                                        <p:cTn id="169" dur="1" fill="hold">
                                          <p:stCondLst>
                                            <p:cond delay="0"/>
                                          </p:stCondLst>
                                        </p:cTn>
                                        <p:tgtEl>
                                          <p:spTgt spid="253"/>
                                        </p:tgtEl>
                                        <p:attrNameLst>
                                          <p:attrName>style.visibility</p:attrName>
                                        </p:attrNameLst>
                                      </p:cBhvr>
                                      <p:to>
                                        <p:strVal val="visible"/>
                                      </p:to>
                                    </p:set>
                                    <p:animEffect transition="in" filter="wipe(left)">
                                      <p:cBhvr>
                                        <p:cTn id="170" dur="500"/>
                                        <p:tgtEl>
                                          <p:spTgt spid="253"/>
                                        </p:tgtEl>
                                      </p:cBhvr>
                                    </p:animEffect>
                                  </p:childTnLst>
                                </p:cTn>
                              </p:par>
                            </p:childTnLst>
                          </p:cTn>
                        </p:par>
                        <p:par>
                          <p:cTn id="171" fill="hold">
                            <p:stCondLst>
                              <p:cond delay="4000"/>
                            </p:stCondLst>
                            <p:childTnLst>
                              <p:par>
                                <p:cTn id="172" presetID="22" presetClass="entr" presetSubtype="8" fill="hold" grpId="0" nodeType="afterEffect">
                                  <p:stCondLst>
                                    <p:cond delay="0"/>
                                  </p:stCondLst>
                                  <p:childTnLst>
                                    <p:set>
                                      <p:cBhvr>
                                        <p:cTn id="173" dur="1" fill="hold">
                                          <p:stCondLst>
                                            <p:cond delay="0"/>
                                          </p:stCondLst>
                                        </p:cTn>
                                        <p:tgtEl>
                                          <p:spTgt spid="225"/>
                                        </p:tgtEl>
                                        <p:attrNameLst>
                                          <p:attrName>style.visibility</p:attrName>
                                        </p:attrNameLst>
                                      </p:cBhvr>
                                      <p:to>
                                        <p:strVal val="visible"/>
                                      </p:to>
                                    </p:set>
                                    <p:animEffect transition="in" filter="wipe(left)">
                                      <p:cBhvr>
                                        <p:cTn id="174" dur="500"/>
                                        <p:tgtEl>
                                          <p:spTgt spid="225"/>
                                        </p:tgtEl>
                                      </p:cBhvr>
                                    </p:animEffect>
                                  </p:childTnLst>
                                </p:cTn>
                              </p:par>
                            </p:childTnLst>
                          </p:cTn>
                        </p:par>
                        <p:par>
                          <p:cTn id="175" fill="hold">
                            <p:stCondLst>
                              <p:cond delay="4500"/>
                            </p:stCondLst>
                            <p:childTnLst>
                              <p:par>
                                <p:cTn id="176" presetID="22" presetClass="entr" presetSubtype="8" fill="hold" nodeType="afterEffect">
                                  <p:stCondLst>
                                    <p:cond delay="0"/>
                                  </p:stCondLst>
                                  <p:childTnLst>
                                    <p:set>
                                      <p:cBhvr>
                                        <p:cTn id="177" dur="1" fill="hold">
                                          <p:stCondLst>
                                            <p:cond delay="0"/>
                                          </p:stCondLst>
                                        </p:cTn>
                                        <p:tgtEl>
                                          <p:spTgt spid="226"/>
                                        </p:tgtEl>
                                        <p:attrNameLst>
                                          <p:attrName>style.visibility</p:attrName>
                                        </p:attrNameLst>
                                      </p:cBhvr>
                                      <p:to>
                                        <p:strVal val="visible"/>
                                      </p:to>
                                    </p:set>
                                    <p:animEffect transition="in" filter="wipe(left)">
                                      <p:cBhvr>
                                        <p:cTn id="178" dur="500"/>
                                        <p:tgtEl>
                                          <p:spTgt spid="226"/>
                                        </p:tgtEl>
                                      </p:cBhvr>
                                    </p:animEffect>
                                  </p:childTnLst>
                                </p:cTn>
                              </p:par>
                            </p:childTnLst>
                          </p:cTn>
                        </p:par>
                        <p:par>
                          <p:cTn id="179" fill="hold">
                            <p:stCondLst>
                              <p:cond delay="5000"/>
                            </p:stCondLst>
                            <p:childTnLst>
                              <p:par>
                                <p:cTn id="180" presetID="22" presetClass="entr" presetSubtype="8" fill="hold" nodeType="afterEffect">
                                  <p:stCondLst>
                                    <p:cond delay="0"/>
                                  </p:stCondLst>
                                  <p:childTnLst>
                                    <p:set>
                                      <p:cBhvr>
                                        <p:cTn id="181" dur="1" fill="hold">
                                          <p:stCondLst>
                                            <p:cond delay="0"/>
                                          </p:stCondLst>
                                        </p:cTn>
                                        <p:tgtEl>
                                          <p:spTgt spid="257"/>
                                        </p:tgtEl>
                                        <p:attrNameLst>
                                          <p:attrName>style.visibility</p:attrName>
                                        </p:attrNameLst>
                                      </p:cBhvr>
                                      <p:to>
                                        <p:strVal val="visible"/>
                                      </p:to>
                                    </p:set>
                                    <p:animEffect transition="in" filter="wipe(left)">
                                      <p:cBhvr>
                                        <p:cTn id="182" dur="500"/>
                                        <p:tgtEl>
                                          <p:spTgt spid="257"/>
                                        </p:tgtEl>
                                      </p:cBhvr>
                                    </p:animEffect>
                                  </p:childTnLst>
                                </p:cTn>
                              </p:par>
                            </p:childTnLst>
                          </p:cTn>
                        </p:par>
                        <p:par>
                          <p:cTn id="183" fill="hold">
                            <p:stCondLst>
                              <p:cond delay="5500"/>
                            </p:stCondLst>
                            <p:childTnLst>
                              <p:par>
                                <p:cTn id="184" presetID="22" presetClass="entr" presetSubtype="8" fill="hold" grpId="0" nodeType="afterEffect">
                                  <p:stCondLst>
                                    <p:cond delay="0"/>
                                  </p:stCondLst>
                                  <p:childTnLst>
                                    <p:set>
                                      <p:cBhvr>
                                        <p:cTn id="185" dur="1" fill="hold">
                                          <p:stCondLst>
                                            <p:cond delay="0"/>
                                          </p:stCondLst>
                                        </p:cTn>
                                        <p:tgtEl>
                                          <p:spTgt spid="230"/>
                                        </p:tgtEl>
                                        <p:attrNameLst>
                                          <p:attrName>style.visibility</p:attrName>
                                        </p:attrNameLst>
                                      </p:cBhvr>
                                      <p:to>
                                        <p:strVal val="visible"/>
                                      </p:to>
                                    </p:set>
                                    <p:animEffect transition="in" filter="wipe(left)">
                                      <p:cBhvr>
                                        <p:cTn id="186" dur="500"/>
                                        <p:tgtEl>
                                          <p:spTgt spid="230"/>
                                        </p:tgtEl>
                                      </p:cBhvr>
                                    </p:animEffect>
                                  </p:childTnLst>
                                </p:cTn>
                              </p:par>
                            </p:childTnLst>
                          </p:cTn>
                        </p:par>
                        <p:par>
                          <p:cTn id="187" fill="hold">
                            <p:stCondLst>
                              <p:cond delay="6000"/>
                            </p:stCondLst>
                            <p:childTnLst>
                              <p:par>
                                <p:cTn id="188" presetID="22" presetClass="entr" presetSubtype="8" fill="hold" nodeType="afterEffect">
                                  <p:stCondLst>
                                    <p:cond delay="0"/>
                                  </p:stCondLst>
                                  <p:childTnLst>
                                    <p:set>
                                      <p:cBhvr>
                                        <p:cTn id="189" dur="1" fill="hold">
                                          <p:stCondLst>
                                            <p:cond delay="0"/>
                                          </p:stCondLst>
                                        </p:cTn>
                                        <p:tgtEl>
                                          <p:spTgt spid="231"/>
                                        </p:tgtEl>
                                        <p:attrNameLst>
                                          <p:attrName>style.visibility</p:attrName>
                                        </p:attrNameLst>
                                      </p:cBhvr>
                                      <p:to>
                                        <p:strVal val="visible"/>
                                      </p:to>
                                    </p:set>
                                    <p:animEffect transition="in" filter="wipe(left)">
                                      <p:cBhvr>
                                        <p:cTn id="190" dur="500"/>
                                        <p:tgtEl>
                                          <p:spTgt spid="231"/>
                                        </p:tgtEl>
                                      </p:cBhvr>
                                    </p:animEffect>
                                  </p:childTnLst>
                                </p:cTn>
                              </p:par>
                            </p:childTnLst>
                          </p:cTn>
                        </p:par>
                        <p:par>
                          <p:cTn id="191" fill="hold">
                            <p:stCondLst>
                              <p:cond delay="6500"/>
                            </p:stCondLst>
                            <p:childTnLst>
                              <p:par>
                                <p:cTn id="192" presetID="22" presetClass="entr" presetSubtype="8" fill="hold" nodeType="afterEffect">
                                  <p:stCondLst>
                                    <p:cond delay="0"/>
                                  </p:stCondLst>
                                  <p:childTnLst>
                                    <p:set>
                                      <p:cBhvr>
                                        <p:cTn id="193" dur="1" fill="hold">
                                          <p:stCondLst>
                                            <p:cond delay="0"/>
                                          </p:stCondLst>
                                        </p:cTn>
                                        <p:tgtEl>
                                          <p:spTgt spid="261"/>
                                        </p:tgtEl>
                                        <p:attrNameLst>
                                          <p:attrName>style.visibility</p:attrName>
                                        </p:attrNameLst>
                                      </p:cBhvr>
                                      <p:to>
                                        <p:strVal val="visible"/>
                                      </p:to>
                                    </p:set>
                                    <p:animEffect transition="in" filter="wipe(left)">
                                      <p:cBhvr>
                                        <p:cTn id="194" dur="500"/>
                                        <p:tgtEl>
                                          <p:spTgt spid="261"/>
                                        </p:tgtEl>
                                      </p:cBhvr>
                                    </p:animEffect>
                                  </p:childTnLst>
                                </p:cTn>
                              </p:par>
                            </p:childTnLst>
                          </p:cTn>
                        </p:par>
                      </p:childTnLst>
                    </p:cTn>
                  </p:par>
                  <p:par>
                    <p:cTn id="195" fill="hold">
                      <p:stCondLst>
                        <p:cond delay="indefinite"/>
                      </p:stCondLst>
                      <p:childTnLst>
                        <p:par>
                          <p:cTn id="196" fill="hold">
                            <p:stCondLst>
                              <p:cond delay="0"/>
                            </p:stCondLst>
                            <p:childTnLst>
                              <p:par>
                                <p:cTn id="197" presetID="22" presetClass="entr" presetSubtype="8" fill="hold" grpId="0" nodeType="clickEffect">
                                  <p:stCondLst>
                                    <p:cond delay="0"/>
                                  </p:stCondLst>
                                  <p:childTnLst>
                                    <p:set>
                                      <p:cBhvr>
                                        <p:cTn id="198" dur="1" fill="hold">
                                          <p:stCondLst>
                                            <p:cond delay="0"/>
                                          </p:stCondLst>
                                        </p:cTn>
                                        <p:tgtEl>
                                          <p:spTgt spid="235"/>
                                        </p:tgtEl>
                                        <p:attrNameLst>
                                          <p:attrName>style.visibility</p:attrName>
                                        </p:attrNameLst>
                                      </p:cBhvr>
                                      <p:to>
                                        <p:strVal val="visible"/>
                                      </p:to>
                                    </p:set>
                                    <p:animEffect transition="in" filter="wipe(left)">
                                      <p:cBhvr>
                                        <p:cTn id="199" dur="500"/>
                                        <p:tgtEl>
                                          <p:spTgt spid="235"/>
                                        </p:tgtEl>
                                      </p:cBhvr>
                                    </p:animEffect>
                                  </p:childTnLst>
                                </p:cTn>
                              </p:par>
                            </p:childTnLst>
                          </p:cTn>
                        </p:par>
                        <p:par>
                          <p:cTn id="200" fill="hold">
                            <p:stCondLst>
                              <p:cond delay="500"/>
                            </p:stCondLst>
                            <p:childTnLst>
                              <p:par>
                                <p:cTn id="201" presetID="22" presetClass="entr" presetSubtype="8" fill="hold" nodeType="afterEffect">
                                  <p:stCondLst>
                                    <p:cond delay="0"/>
                                  </p:stCondLst>
                                  <p:childTnLst>
                                    <p:set>
                                      <p:cBhvr>
                                        <p:cTn id="202" dur="1" fill="hold">
                                          <p:stCondLst>
                                            <p:cond delay="0"/>
                                          </p:stCondLst>
                                        </p:cTn>
                                        <p:tgtEl>
                                          <p:spTgt spid="237"/>
                                        </p:tgtEl>
                                        <p:attrNameLst>
                                          <p:attrName>style.visibility</p:attrName>
                                        </p:attrNameLst>
                                      </p:cBhvr>
                                      <p:to>
                                        <p:strVal val="visible"/>
                                      </p:to>
                                    </p:set>
                                    <p:animEffect transition="in" filter="wipe(left)">
                                      <p:cBhvr>
                                        <p:cTn id="203" dur="500"/>
                                        <p:tgtEl>
                                          <p:spTgt spid="237"/>
                                        </p:tgtEl>
                                      </p:cBhvr>
                                    </p:animEffect>
                                  </p:childTnLst>
                                </p:cTn>
                              </p:par>
                            </p:childTnLst>
                          </p:cTn>
                        </p:par>
                        <p:par>
                          <p:cTn id="204" fill="hold">
                            <p:stCondLst>
                              <p:cond delay="1000"/>
                            </p:stCondLst>
                            <p:childTnLst>
                              <p:par>
                                <p:cTn id="205" presetID="22" presetClass="entr" presetSubtype="8" fill="hold" nodeType="afterEffect">
                                  <p:stCondLst>
                                    <p:cond delay="0"/>
                                  </p:stCondLst>
                                  <p:childTnLst>
                                    <p:set>
                                      <p:cBhvr>
                                        <p:cTn id="206" dur="1" fill="hold">
                                          <p:stCondLst>
                                            <p:cond delay="0"/>
                                          </p:stCondLst>
                                        </p:cTn>
                                        <p:tgtEl>
                                          <p:spTgt spid="241"/>
                                        </p:tgtEl>
                                        <p:attrNameLst>
                                          <p:attrName>style.visibility</p:attrName>
                                        </p:attrNameLst>
                                      </p:cBhvr>
                                      <p:to>
                                        <p:strVal val="visible"/>
                                      </p:to>
                                    </p:set>
                                    <p:animEffect transition="in" filter="wipe(left)">
                                      <p:cBhvr>
                                        <p:cTn id="207" dur="500"/>
                                        <p:tgtEl>
                                          <p:spTgt spid="241"/>
                                        </p:tgtEl>
                                      </p:cBhvr>
                                    </p:animEffect>
                                  </p:childTnLst>
                                </p:cTn>
                              </p:par>
                            </p:childTnLst>
                          </p:cTn>
                        </p:par>
                        <p:par>
                          <p:cTn id="208" fill="hold">
                            <p:stCondLst>
                              <p:cond delay="1500"/>
                            </p:stCondLst>
                            <p:childTnLst>
                              <p:par>
                                <p:cTn id="209" presetID="22" presetClass="entr" presetSubtype="8" fill="hold" grpId="0" nodeType="afterEffect">
                                  <p:stCondLst>
                                    <p:cond delay="0"/>
                                  </p:stCondLst>
                                  <p:childTnLst>
                                    <p:set>
                                      <p:cBhvr>
                                        <p:cTn id="210" dur="1" fill="hold">
                                          <p:stCondLst>
                                            <p:cond delay="0"/>
                                          </p:stCondLst>
                                        </p:cTn>
                                        <p:tgtEl>
                                          <p:spTgt spid="236"/>
                                        </p:tgtEl>
                                        <p:attrNameLst>
                                          <p:attrName>style.visibility</p:attrName>
                                        </p:attrNameLst>
                                      </p:cBhvr>
                                      <p:to>
                                        <p:strVal val="visible"/>
                                      </p:to>
                                    </p:set>
                                    <p:animEffect transition="in" filter="wipe(left)">
                                      <p:cBhvr>
                                        <p:cTn id="211" dur="500"/>
                                        <p:tgtEl>
                                          <p:spTgt spid="236"/>
                                        </p:tgtEl>
                                      </p:cBhvr>
                                    </p:animEffect>
                                  </p:childTnLst>
                                </p:cTn>
                              </p:par>
                            </p:childTnLst>
                          </p:cTn>
                        </p:par>
                        <p:par>
                          <p:cTn id="212" fill="hold">
                            <p:stCondLst>
                              <p:cond delay="2000"/>
                            </p:stCondLst>
                            <p:childTnLst>
                              <p:par>
                                <p:cTn id="213" presetID="22" presetClass="entr" presetSubtype="8" fill="hold" nodeType="afterEffect">
                                  <p:stCondLst>
                                    <p:cond delay="0"/>
                                  </p:stCondLst>
                                  <p:childTnLst>
                                    <p:set>
                                      <p:cBhvr>
                                        <p:cTn id="214" dur="1" fill="hold">
                                          <p:stCondLst>
                                            <p:cond delay="0"/>
                                          </p:stCondLst>
                                        </p:cTn>
                                        <p:tgtEl>
                                          <p:spTgt spid="269"/>
                                        </p:tgtEl>
                                        <p:attrNameLst>
                                          <p:attrName>style.visibility</p:attrName>
                                        </p:attrNameLst>
                                      </p:cBhvr>
                                      <p:to>
                                        <p:strVal val="visible"/>
                                      </p:to>
                                    </p:set>
                                    <p:animEffect transition="in" filter="wipe(left)">
                                      <p:cBhvr>
                                        <p:cTn id="215" dur="500"/>
                                        <p:tgtEl>
                                          <p:spTgt spid="269"/>
                                        </p:tgtEl>
                                      </p:cBhvr>
                                    </p:animEffect>
                                  </p:childTnLst>
                                </p:cTn>
                              </p:par>
                              <p:par>
                                <p:cTn id="216" presetID="9" presetClass="exit" presetSubtype="0" fill="hold" nodeType="withEffect">
                                  <p:stCondLst>
                                    <p:cond delay="0"/>
                                  </p:stCondLst>
                                  <p:childTnLst>
                                    <p:animEffect transition="out" filter="dissolve">
                                      <p:cBhvr>
                                        <p:cTn id="217" dur="500"/>
                                        <p:tgtEl>
                                          <p:spTgt spid="245"/>
                                        </p:tgtEl>
                                      </p:cBhvr>
                                    </p:animEffect>
                                    <p:set>
                                      <p:cBhvr>
                                        <p:cTn id="218" dur="1" fill="hold">
                                          <p:stCondLst>
                                            <p:cond delay="499"/>
                                          </p:stCondLst>
                                        </p:cTn>
                                        <p:tgtEl>
                                          <p:spTgt spid="245"/>
                                        </p:tgtEl>
                                        <p:attrNameLst>
                                          <p:attrName>style.visibility</p:attrName>
                                        </p:attrNameLst>
                                      </p:cBhvr>
                                      <p:to>
                                        <p:strVal val="hidden"/>
                                      </p:to>
                                    </p:set>
                                  </p:childTnLst>
                                </p:cTn>
                              </p:par>
                              <p:par>
                                <p:cTn id="219" presetID="9" presetClass="exit" presetSubtype="0" fill="hold" grpId="1" nodeType="withEffect">
                                  <p:stCondLst>
                                    <p:cond delay="0"/>
                                  </p:stCondLst>
                                  <p:childTnLst>
                                    <p:animEffect transition="out" filter="dissolve">
                                      <p:cBhvr>
                                        <p:cTn id="220" dur="500"/>
                                        <p:tgtEl>
                                          <p:spTgt spid="215"/>
                                        </p:tgtEl>
                                      </p:cBhvr>
                                    </p:animEffect>
                                    <p:set>
                                      <p:cBhvr>
                                        <p:cTn id="221" dur="1" fill="hold">
                                          <p:stCondLst>
                                            <p:cond delay="499"/>
                                          </p:stCondLst>
                                        </p:cTn>
                                        <p:tgtEl>
                                          <p:spTgt spid="215"/>
                                        </p:tgtEl>
                                        <p:attrNameLst>
                                          <p:attrName>style.visibility</p:attrName>
                                        </p:attrNameLst>
                                      </p:cBhvr>
                                      <p:to>
                                        <p:strVal val="hidden"/>
                                      </p:to>
                                    </p:set>
                                  </p:childTnLst>
                                </p:cTn>
                              </p:par>
                              <p:par>
                                <p:cTn id="222" presetID="9" presetClass="exit" presetSubtype="0" fill="hold" nodeType="withEffect">
                                  <p:stCondLst>
                                    <p:cond delay="0"/>
                                  </p:stCondLst>
                                  <p:childTnLst>
                                    <p:animEffect transition="out" filter="dissolve">
                                      <p:cBhvr>
                                        <p:cTn id="223" dur="500"/>
                                        <p:tgtEl>
                                          <p:spTgt spid="216"/>
                                        </p:tgtEl>
                                      </p:cBhvr>
                                    </p:animEffect>
                                    <p:set>
                                      <p:cBhvr>
                                        <p:cTn id="224" dur="1" fill="hold">
                                          <p:stCondLst>
                                            <p:cond delay="499"/>
                                          </p:stCondLst>
                                        </p:cTn>
                                        <p:tgtEl>
                                          <p:spTgt spid="216"/>
                                        </p:tgtEl>
                                        <p:attrNameLst>
                                          <p:attrName>style.visibility</p:attrName>
                                        </p:attrNameLst>
                                      </p:cBhvr>
                                      <p:to>
                                        <p:strVal val="hidden"/>
                                      </p:to>
                                    </p:set>
                                  </p:childTnLst>
                                </p:cTn>
                              </p:par>
                              <p:par>
                                <p:cTn id="225" presetID="9" presetClass="exit" presetSubtype="0" fill="hold" nodeType="withEffect">
                                  <p:stCondLst>
                                    <p:cond delay="0"/>
                                  </p:stCondLst>
                                  <p:childTnLst>
                                    <p:animEffect transition="out" filter="dissolve">
                                      <p:cBhvr>
                                        <p:cTn id="226" dur="500"/>
                                        <p:tgtEl>
                                          <p:spTgt spid="249"/>
                                        </p:tgtEl>
                                      </p:cBhvr>
                                    </p:animEffect>
                                    <p:set>
                                      <p:cBhvr>
                                        <p:cTn id="227" dur="1" fill="hold">
                                          <p:stCondLst>
                                            <p:cond delay="499"/>
                                          </p:stCondLst>
                                        </p:cTn>
                                        <p:tgtEl>
                                          <p:spTgt spid="249"/>
                                        </p:tgtEl>
                                        <p:attrNameLst>
                                          <p:attrName>style.visibility</p:attrName>
                                        </p:attrNameLst>
                                      </p:cBhvr>
                                      <p:to>
                                        <p:strVal val="hidden"/>
                                      </p:to>
                                    </p:set>
                                  </p:childTnLst>
                                </p:cTn>
                              </p:par>
                              <p:par>
                                <p:cTn id="228" presetID="9" presetClass="exit" presetSubtype="0" fill="hold" nodeType="withEffect">
                                  <p:stCondLst>
                                    <p:cond delay="0"/>
                                  </p:stCondLst>
                                  <p:childTnLst>
                                    <p:animEffect transition="out" filter="dissolve">
                                      <p:cBhvr>
                                        <p:cTn id="229" dur="500"/>
                                        <p:tgtEl>
                                          <p:spTgt spid="221"/>
                                        </p:tgtEl>
                                      </p:cBhvr>
                                    </p:animEffect>
                                    <p:set>
                                      <p:cBhvr>
                                        <p:cTn id="230" dur="1" fill="hold">
                                          <p:stCondLst>
                                            <p:cond delay="499"/>
                                          </p:stCondLst>
                                        </p:cTn>
                                        <p:tgtEl>
                                          <p:spTgt spid="221"/>
                                        </p:tgtEl>
                                        <p:attrNameLst>
                                          <p:attrName>style.visibility</p:attrName>
                                        </p:attrNameLst>
                                      </p:cBhvr>
                                      <p:to>
                                        <p:strVal val="hidden"/>
                                      </p:to>
                                    </p:set>
                                  </p:childTnLst>
                                </p:cTn>
                              </p:par>
                              <p:par>
                                <p:cTn id="231" presetID="9" presetClass="exit" presetSubtype="0" fill="hold" nodeType="withEffect">
                                  <p:stCondLst>
                                    <p:cond delay="0"/>
                                  </p:stCondLst>
                                  <p:childTnLst>
                                    <p:animEffect transition="out" filter="dissolve">
                                      <p:cBhvr>
                                        <p:cTn id="232" dur="500"/>
                                        <p:tgtEl>
                                          <p:spTgt spid="253"/>
                                        </p:tgtEl>
                                      </p:cBhvr>
                                    </p:animEffect>
                                    <p:set>
                                      <p:cBhvr>
                                        <p:cTn id="233" dur="1" fill="hold">
                                          <p:stCondLst>
                                            <p:cond delay="499"/>
                                          </p:stCondLst>
                                        </p:cTn>
                                        <p:tgtEl>
                                          <p:spTgt spid="253"/>
                                        </p:tgtEl>
                                        <p:attrNameLst>
                                          <p:attrName>style.visibility</p:attrName>
                                        </p:attrNameLst>
                                      </p:cBhvr>
                                      <p:to>
                                        <p:strVal val="hidden"/>
                                      </p:to>
                                    </p:set>
                                  </p:childTnLst>
                                </p:cTn>
                              </p:par>
                              <p:par>
                                <p:cTn id="234" presetID="9" presetClass="exit" presetSubtype="0" fill="hold" nodeType="withEffect">
                                  <p:stCondLst>
                                    <p:cond delay="0"/>
                                  </p:stCondLst>
                                  <p:childTnLst>
                                    <p:animEffect transition="out" filter="dissolve">
                                      <p:cBhvr>
                                        <p:cTn id="235" dur="500"/>
                                        <p:tgtEl>
                                          <p:spTgt spid="226"/>
                                        </p:tgtEl>
                                      </p:cBhvr>
                                    </p:animEffect>
                                    <p:set>
                                      <p:cBhvr>
                                        <p:cTn id="236" dur="1" fill="hold">
                                          <p:stCondLst>
                                            <p:cond delay="499"/>
                                          </p:stCondLst>
                                        </p:cTn>
                                        <p:tgtEl>
                                          <p:spTgt spid="226"/>
                                        </p:tgtEl>
                                        <p:attrNameLst>
                                          <p:attrName>style.visibility</p:attrName>
                                        </p:attrNameLst>
                                      </p:cBhvr>
                                      <p:to>
                                        <p:strVal val="hidden"/>
                                      </p:to>
                                    </p:set>
                                  </p:childTnLst>
                                </p:cTn>
                              </p:par>
                              <p:par>
                                <p:cTn id="237" presetID="9" presetClass="exit" presetSubtype="0" fill="hold" nodeType="withEffect">
                                  <p:stCondLst>
                                    <p:cond delay="0"/>
                                  </p:stCondLst>
                                  <p:childTnLst>
                                    <p:animEffect transition="out" filter="dissolve">
                                      <p:cBhvr>
                                        <p:cTn id="238" dur="500"/>
                                        <p:tgtEl>
                                          <p:spTgt spid="257"/>
                                        </p:tgtEl>
                                      </p:cBhvr>
                                    </p:animEffect>
                                    <p:set>
                                      <p:cBhvr>
                                        <p:cTn id="239" dur="1" fill="hold">
                                          <p:stCondLst>
                                            <p:cond delay="499"/>
                                          </p:stCondLst>
                                        </p:cTn>
                                        <p:tgtEl>
                                          <p:spTgt spid="257"/>
                                        </p:tgtEl>
                                        <p:attrNameLst>
                                          <p:attrName>style.visibility</p:attrName>
                                        </p:attrNameLst>
                                      </p:cBhvr>
                                      <p:to>
                                        <p:strVal val="hidden"/>
                                      </p:to>
                                    </p:set>
                                  </p:childTnLst>
                                </p:cTn>
                              </p:par>
                              <p:par>
                                <p:cTn id="240" presetID="9" presetClass="exit" presetSubtype="0" fill="hold" nodeType="withEffect">
                                  <p:stCondLst>
                                    <p:cond delay="0"/>
                                  </p:stCondLst>
                                  <p:childTnLst>
                                    <p:animEffect transition="out" filter="dissolve">
                                      <p:cBhvr>
                                        <p:cTn id="241" dur="500"/>
                                        <p:tgtEl>
                                          <p:spTgt spid="231"/>
                                        </p:tgtEl>
                                      </p:cBhvr>
                                    </p:animEffect>
                                    <p:set>
                                      <p:cBhvr>
                                        <p:cTn id="242" dur="1" fill="hold">
                                          <p:stCondLst>
                                            <p:cond delay="499"/>
                                          </p:stCondLst>
                                        </p:cTn>
                                        <p:tgtEl>
                                          <p:spTgt spid="231"/>
                                        </p:tgtEl>
                                        <p:attrNameLst>
                                          <p:attrName>style.visibility</p:attrName>
                                        </p:attrNameLst>
                                      </p:cBhvr>
                                      <p:to>
                                        <p:strVal val="hidden"/>
                                      </p:to>
                                    </p:set>
                                  </p:childTnLst>
                                </p:cTn>
                              </p:par>
                              <p:par>
                                <p:cTn id="243" presetID="9" presetClass="exit" presetSubtype="0" fill="hold" nodeType="withEffect">
                                  <p:stCondLst>
                                    <p:cond delay="0"/>
                                  </p:stCondLst>
                                  <p:childTnLst>
                                    <p:animEffect transition="out" filter="dissolve">
                                      <p:cBhvr>
                                        <p:cTn id="244" dur="500"/>
                                        <p:tgtEl>
                                          <p:spTgt spid="261"/>
                                        </p:tgtEl>
                                      </p:cBhvr>
                                    </p:animEffect>
                                    <p:set>
                                      <p:cBhvr>
                                        <p:cTn id="245" dur="1" fill="hold">
                                          <p:stCondLst>
                                            <p:cond delay="499"/>
                                          </p:stCondLst>
                                        </p:cTn>
                                        <p:tgtEl>
                                          <p:spTgt spid="261"/>
                                        </p:tgtEl>
                                        <p:attrNameLst>
                                          <p:attrName>style.visibility</p:attrName>
                                        </p:attrNameLst>
                                      </p:cBhvr>
                                      <p:to>
                                        <p:strVal val="hidden"/>
                                      </p:to>
                                    </p:set>
                                  </p:childTnLst>
                                </p:cTn>
                              </p:par>
                              <p:par>
                                <p:cTn id="246" presetID="9" presetClass="exit" presetSubtype="0" fill="hold" grpId="1" nodeType="withEffect">
                                  <p:stCondLst>
                                    <p:cond delay="0"/>
                                  </p:stCondLst>
                                  <p:childTnLst>
                                    <p:animEffect transition="out" filter="dissolve">
                                      <p:cBhvr>
                                        <p:cTn id="247" dur="500"/>
                                        <p:tgtEl>
                                          <p:spTgt spid="235"/>
                                        </p:tgtEl>
                                      </p:cBhvr>
                                    </p:animEffect>
                                    <p:set>
                                      <p:cBhvr>
                                        <p:cTn id="248" dur="1" fill="hold">
                                          <p:stCondLst>
                                            <p:cond delay="499"/>
                                          </p:stCondLst>
                                        </p:cTn>
                                        <p:tgtEl>
                                          <p:spTgt spid="235"/>
                                        </p:tgtEl>
                                        <p:attrNameLst>
                                          <p:attrName>style.visibility</p:attrName>
                                        </p:attrNameLst>
                                      </p:cBhvr>
                                      <p:to>
                                        <p:strVal val="hidden"/>
                                      </p:to>
                                    </p:set>
                                  </p:childTnLst>
                                </p:cTn>
                              </p:par>
                              <p:par>
                                <p:cTn id="249" presetID="9" presetClass="exit" presetSubtype="0" fill="hold" nodeType="withEffect">
                                  <p:stCondLst>
                                    <p:cond delay="0"/>
                                  </p:stCondLst>
                                  <p:childTnLst>
                                    <p:animEffect transition="out" filter="dissolve">
                                      <p:cBhvr>
                                        <p:cTn id="250" dur="500"/>
                                        <p:tgtEl>
                                          <p:spTgt spid="237"/>
                                        </p:tgtEl>
                                      </p:cBhvr>
                                    </p:animEffect>
                                    <p:set>
                                      <p:cBhvr>
                                        <p:cTn id="251" dur="1" fill="hold">
                                          <p:stCondLst>
                                            <p:cond delay="499"/>
                                          </p:stCondLst>
                                        </p:cTn>
                                        <p:tgtEl>
                                          <p:spTgt spid="237"/>
                                        </p:tgtEl>
                                        <p:attrNameLst>
                                          <p:attrName>style.visibility</p:attrName>
                                        </p:attrNameLst>
                                      </p:cBhvr>
                                      <p:to>
                                        <p:strVal val="hidden"/>
                                      </p:to>
                                    </p:set>
                                  </p:childTnLst>
                                </p:cTn>
                              </p:par>
                              <p:par>
                                <p:cTn id="252" presetID="9" presetClass="exit" presetSubtype="0" fill="hold" nodeType="withEffect">
                                  <p:stCondLst>
                                    <p:cond delay="0"/>
                                  </p:stCondLst>
                                  <p:childTnLst>
                                    <p:animEffect transition="out" filter="dissolve">
                                      <p:cBhvr>
                                        <p:cTn id="253" dur="500"/>
                                        <p:tgtEl>
                                          <p:spTgt spid="241"/>
                                        </p:tgtEl>
                                      </p:cBhvr>
                                    </p:animEffect>
                                    <p:set>
                                      <p:cBhvr>
                                        <p:cTn id="254" dur="1" fill="hold">
                                          <p:stCondLst>
                                            <p:cond delay="499"/>
                                          </p:stCondLst>
                                        </p:cTn>
                                        <p:tgtEl>
                                          <p:spTgt spid="241"/>
                                        </p:tgtEl>
                                        <p:attrNameLst>
                                          <p:attrName>style.visibility</p:attrName>
                                        </p:attrNameLst>
                                      </p:cBhvr>
                                      <p:to>
                                        <p:strVal val="hidden"/>
                                      </p:to>
                                    </p:set>
                                  </p:childTnLst>
                                </p:cTn>
                              </p:par>
                              <p:par>
                                <p:cTn id="255" presetID="9" presetClass="exit" presetSubtype="0" fill="hold" grpId="1" nodeType="withEffect">
                                  <p:stCondLst>
                                    <p:cond delay="0"/>
                                  </p:stCondLst>
                                  <p:childTnLst>
                                    <p:animEffect transition="out" filter="dissolve">
                                      <p:cBhvr>
                                        <p:cTn id="256" dur="500"/>
                                        <p:tgtEl>
                                          <p:spTgt spid="236"/>
                                        </p:tgtEl>
                                      </p:cBhvr>
                                    </p:animEffect>
                                    <p:set>
                                      <p:cBhvr>
                                        <p:cTn id="257" dur="1" fill="hold">
                                          <p:stCondLst>
                                            <p:cond delay="499"/>
                                          </p:stCondLst>
                                        </p:cTn>
                                        <p:tgtEl>
                                          <p:spTgt spid="236"/>
                                        </p:tgtEl>
                                        <p:attrNameLst>
                                          <p:attrName>style.visibility</p:attrName>
                                        </p:attrNameLst>
                                      </p:cBhvr>
                                      <p:to>
                                        <p:strVal val="hidden"/>
                                      </p:to>
                                    </p:set>
                                  </p:childTnLst>
                                </p:cTn>
                              </p:par>
                              <p:par>
                                <p:cTn id="258" presetID="9" presetClass="exit" presetSubtype="0" fill="hold" nodeType="withEffect">
                                  <p:stCondLst>
                                    <p:cond delay="0"/>
                                  </p:stCondLst>
                                  <p:childTnLst>
                                    <p:animEffect transition="out" filter="dissolve">
                                      <p:cBhvr>
                                        <p:cTn id="259" dur="500"/>
                                        <p:tgtEl>
                                          <p:spTgt spid="269"/>
                                        </p:tgtEl>
                                      </p:cBhvr>
                                    </p:animEffect>
                                    <p:set>
                                      <p:cBhvr>
                                        <p:cTn id="260" dur="1" fill="hold">
                                          <p:stCondLst>
                                            <p:cond delay="499"/>
                                          </p:stCondLst>
                                        </p:cTn>
                                        <p:tgtEl>
                                          <p:spTgt spid="269"/>
                                        </p:tgtEl>
                                        <p:attrNameLst>
                                          <p:attrName>style.visibility</p:attrName>
                                        </p:attrNameLst>
                                      </p:cBhvr>
                                      <p:to>
                                        <p:strVal val="hidden"/>
                                      </p:to>
                                    </p:set>
                                  </p:childTnLst>
                                </p:cTn>
                              </p:par>
                              <p:par>
                                <p:cTn id="261" presetID="9" presetClass="exit" presetSubtype="0" fill="hold" nodeType="withEffect">
                                  <p:stCondLst>
                                    <p:cond delay="0"/>
                                  </p:stCondLst>
                                  <p:childTnLst>
                                    <p:animEffect transition="out" filter="dissolve">
                                      <p:cBhvr>
                                        <p:cTn id="262" dur="500"/>
                                        <p:tgtEl>
                                          <p:spTgt spid="360"/>
                                        </p:tgtEl>
                                      </p:cBhvr>
                                    </p:animEffect>
                                    <p:set>
                                      <p:cBhvr>
                                        <p:cTn id="263" dur="1" fill="hold">
                                          <p:stCondLst>
                                            <p:cond delay="499"/>
                                          </p:stCondLst>
                                        </p:cTn>
                                        <p:tgtEl>
                                          <p:spTgt spid="360"/>
                                        </p:tgtEl>
                                        <p:attrNameLst>
                                          <p:attrName>style.visibility</p:attrName>
                                        </p:attrNameLst>
                                      </p:cBhvr>
                                      <p:to>
                                        <p:strVal val="hidden"/>
                                      </p:to>
                                    </p:set>
                                  </p:childTnLst>
                                </p:cTn>
                              </p:par>
                              <p:par>
                                <p:cTn id="264" presetID="9" presetClass="exit" presetSubtype="0" fill="hold" grpId="1" nodeType="withEffect">
                                  <p:stCondLst>
                                    <p:cond delay="0"/>
                                  </p:stCondLst>
                                  <p:childTnLst>
                                    <p:animEffect transition="out" filter="dissolve">
                                      <p:cBhvr>
                                        <p:cTn id="265" dur="500"/>
                                        <p:tgtEl>
                                          <p:spTgt spid="230"/>
                                        </p:tgtEl>
                                      </p:cBhvr>
                                    </p:animEffect>
                                    <p:set>
                                      <p:cBhvr>
                                        <p:cTn id="266" dur="1" fill="hold">
                                          <p:stCondLst>
                                            <p:cond delay="499"/>
                                          </p:stCondLst>
                                        </p:cTn>
                                        <p:tgtEl>
                                          <p:spTgt spid="230"/>
                                        </p:tgtEl>
                                        <p:attrNameLst>
                                          <p:attrName>style.visibility</p:attrName>
                                        </p:attrNameLst>
                                      </p:cBhvr>
                                      <p:to>
                                        <p:strVal val="hidden"/>
                                      </p:to>
                                    </p:set>
                                  </p:childTnLst>
                                </p:cTn>
                              </p:par>
                              <p:par>
                                <p:cTn id="267" presetID="9" presetClass="exit" presetSubtype="0" fill="hold" grpId="1" nodeType="withEffect">
                                  <p:stCondLst>
                                    <p:cond delay="0"/>
                                  </p:stCondLst>
                                  <p:childTnLst>
                                    <p:animEffect transition="out" filter="dissolve">
                                      <p:cBhvr>
                                        <p:cTn id="268" dur="500"/>
                                        <p:tgtEl>
                                          <p:spTgt spid="225"/>
                                        </p:tgtEl>
                                      </p:cBhvr>
                                    </p:animEffect>
                                    <p:set>
                                      <p:cBhvr>
                                        <p:cTn id="269" dur="1" fill="hold">
                                          <p:stCondLst>
                                            <p:cond delay="499"/>
                                          </p:stCondLst>
                                        </p:cTn>
                                        <p:tgtEl>
                                          <p:spTgt spid="225"/>
                                        </p:tgtEl>
                                        <p:attrNameLst>
                                          <p:attrName>style.visibility</p:attrName>
                                        </p:attrNameLst>
                                      </p:cBhvr>
                                      <p:to>
                                        <p:strVal val="hidden"/>
                                      </p:to>
                                    </p:set>
                                  </p:childTnLst>
                                </p:cTn>
                              </p:par>
                              <p:par>
                                <p:cTn id="270" presetID="9" presetClass="exit" presetSubtype="0" fill="hold" grpId="1" nodeType="withEffect">
                                  <p:stCondLst>
                                    <p:cond delay="0"/>
                                  </p:stCondLst>
                                  <p:childTnLst>
                                    <p:animEffect transition="out" filter="dissolve">
                                      <p:cBhvr>
                                        <p:cTn id="271" dur="500"/>
                                        <p:tgtEl>
                                          <p:spTgt spid="220"/>
                                        </p:tgtEl>
                                      </p:cBhvr>
                                    </p:animEffect>
                                    <p:set>
                                      <p:cBhvr>
                                        <p:cTn id="272" dur="1" fill="hold">
                                          <p:stCondLst>
                                            <p:cond delay="499"/>
                                          </p:stCondLst>
                                        </p:cTn>
                                        <p:tgtEl>
                                          <p:spTgt spid="220"/>
                                        </p:tgtEl>
                                        <p:attrNameLst>
                                          <p:attrName>style.visibility</p:attrName>
                                        </p:attrNameLst>
                                      </p:cBhvr>
                                      <p:to>
                                        <p:strVal val="hidden"/>
                                      </p:to>
                                    </p:set>
                                  </p:childTnLst>
                                </p:cTn>
                              </p:par>
                            </p:childTnLst>
                          </p:cTn>
                        </p:par>
                        <p:par>
                          <p:cTn id="273" fill="hold">
                            <p:stCondLst>
                              <p:cond delay="2500"/>
                            </p:stCondLst>
                            <p:childTnLst>
                              <p:par>
                                <p:cTn id="274" presetID="22" presetClass="entr" presetSubtype="8" fill="hold" nodeType="afterEffect">
                                  <p:stCondLst>
                                    <p:cond delay="0"/>
                                  </p:stCondLst>
                                  <p:childTnLst>
                                    <p:set>
                                      <p:cBhvr>
                                        <p:cTn id="275" dur="1" fill="hold">
                                          <p:stCondLst>
                                            <p:cond delay="0"/>
                                          </p:stCondLst>
                                        </p:cTn>
                                        <p:tgtEl>
                                          <p:spTgt spid="308"/>
                                        </p:tgtEl>
                                        <p:attrNameLst>
                                          <p:attrName>style.visibility</p:attrName>
                                        </p:attrNameLst>
                                      </p:cBhvr>
                                      <p:to>
                                        <p:strVal val="visible"/>
                                      </p:to>
                                    </p:set>
                                    <p:animEffect transition="in" filter="wipe(left)">
                                      <p:cBhvr>
                                        <p:cTn id="276" dur="500"/>
                                        <p:tgtEl>
                                          <p:spTgt spid="308"/>
                                        </p:tgtEl>
                                      </p:cBhvr>
                                    </p:animEffect>
                                  </p:childTnLst>
                                </p:cTn>
                              </p:par>
                            </p:childTnLst>
                          </p:cTn>
                        </p:par>
                      </p:childTnLst>
                    </p:cTn>
                  </p:par>
                  <p:par>
                    <p:cTn id="277" fill="hold">
                      <p:stCondLst>
                        <p:cond delay="indefinite"/>
                      </p:stCondLst>
                      <p:childTnLst>
                        <p:par>
                          <p:cTn id="278" fill="hold">
                            <p:stCondLst>
                              <p:cond delay="0"/>
                            </p:stCondLst>
                            <p:childTnLst>
                              <p:par>
                                <p:cTn id="279" presetID="22" presetClass="entr" presetSubtype="8" fill="hold" grpId="0" nodeType="clickEffect">
                                  <p:stCondLst>
                                    <p:cond delay="0"/>
                                  </p:stCondLst>
                                  <p:childTnLst>
                                    <p:set>
                                      <p:cBhvr>
                                        <p:cTn id="280" dur="1" fill="hold">
                                          <p:stCondLst>
                                            <p:cond delay="0"/>
                                          </p:stCondLst>
                                        </p:cTn>
                                        <p:tgtEl>
                                          <p:spTgt spid="312"/>
                                        </p:tgtEl>
                                        <p:attrNameLst>
                                          <p:attrName>style.visibility</p:attrName>
                                        </p:attrNameLst>
                                      </p:cBhvr>
                                      <p:to>
                                        <p:strVal val="visible"/>
                                      </p:to>
                                    </p:set>
                                    <p:animEffect transition="in" filter="wipe(left)">
                                      <p:cBhvr>
                                        <p:cTn id="281" dur="500"/>
                                        <p:tgtEl>
                                          <p:spTgt spid="312"/>
                                        </p:tgtEl>
                                      </p:cBhvr>
                                    </p:animEffect>
                                  </p:childTnLst>
                                </p:cTn>
                              </p:par>
                            </p:childTnLst>
                          </p:cTn>
                        </p:par>
                      </p:childTnLst>
                    </p:cTn>
                  </p:par>
                  <p:par>
                    <p:cTn id="282" fill="hold">
                      <p:stCondLst>
                        <p:cond delay="indefinite"/>
                      </p:stCondLst>
                      <p:childTnLst>
                        <p:par>
                          <p:cTn id="283" fill="hold">
                            <p:stCondLst>
                              <p:cond delay="0"/>
                            </p:stCondLst>
                            <p:childTnLst>
                              <p:par>
                                <p:cTn id="284" presetID="22" presetClass="entr" presetSubtype="8" fill="hold" grpId="0" nodeType="clickEffect">
                                  <p:stCondLst>
                                    <p:cond delay="0"/>
                                  </p:stCondLst>
                                  <p:childTnLst>
                                    <p:set>
                                      <p:cBhvr>
                                        <p:cTn id="285" dur="1" fill="hold">
                                          <p:stCondLst>
                                            <p:cond delay="0"/>
                                          </p:stCondLst>
                                        </p:cTn>
                                        <p:tgtEl>
                                          <p:spTgt spid="318"/>
                                        </p:tgtEl>
                                        <p:attrNameLst>
                                          <p:attrName>style.visibility</p:attrName>
                                        </p:attrNameLst>
                                      </p:cBhvr>
                                      <p:to>
                                        <p:strVal val="visible"/>
                                      </p:to>
                                    </p:set>
                                    <p:animEffect transition="in" filter="wipe(left)">
                                      <p:cBhvr>
                                        <p:cTn id="286" dur="500"/>
                                        <p:tgtEl>
                                          <p:spTgt spid="318"/>
                                        </p:tgtEl>
                                      </p:cBhvr>
                                    </p:animEffect>
                                  </p:childTnLst>
                                </p:cTn>
                              </p:par>
                            </p:childTnLst>
                          </p:cTn>
                        </p:par>
                        <p:par>
                          <p:cTn id="287" fill="hold">
                            <p:stCondLst>
                              <p:cond delay="500"/>
                            </p:stCondLst>
                            <p:childTnLst>
                              <p:par>
                                <p:cTn id="288" presetID="22" presetClass="entr" presetSubtype="8" fill="hold" nodeType="afterEffect">
                                  <p:stCondLst>
                                    <p:cond delay="0"/>
                                  </p:stCondLst>
                                  <p:childTnLst>
                                    <p:set>
                                      <p:cBhvr>
                                        <p:cTn id="289" dur="1" fill="hold">
                                          <p:stCondLst>
                                            <p:cond delay="0"/>
                                          </p:stCondLst>
                                        </p:cTn>
                                        <p:tgtEl>
                                          <p:spTgt spid="324"/>
                                        </p:tgtEl>
                                        <p:attrNameLst>
                                          <p:attrName>style.visibility</p:attrName>
                                        </p:attrNameLst>
                                      </p:cBhvr>
                                      <p:to>
                                        <p:strVal val="visible"/>
                                      </p:to>
                                    </p:set>
                                    <p:animEffect transition="in" filter="wipe(left)">
                                      <p:cBhvr>
                                        <p:cTn id="290" dur="500"/>
                                        <p:tgtEl>
                                          <p:spTgt spid="324"/>
                                        </p:tgtEl>
                                      </p:cBhvr>
                                    </p:animEffect>
                                  </p:childTnLst>
                                </p:cTn>
                              </p:par>
                            </p:childTnLst>
                          </p:cTn>
                        </p:par>
                        <p:par>
                          <p:cTn id="291" fill="hold">
                            <p:stCondLst>
                              <p:cond delay="1000"/>
                            </p:stCondLst>
                            <p:childTnLst>
                              <p:par>
                                <p:cTn id="292" presetID="22" presetClass="entr" presetSubtype="8" fill="hold" grpId="0" nodeType="afterEffect">
                                  <p:stCondLst>
                                    <p:cond delay="0"/>
                                  </p:stCondLst>
                                  <p:childTnLst>
                                    <p:set>
                                      <p:cBhvr>
                                        <p:cTn id="293" dur="1" fill="hold">
                                          <p:stCondLst>
                                            <p:cond delay="0"/>
                                          </p:stCondLst>
                                        </p:cTn>
                                        <p:tgtEl>
                                          <p:spTgt spid="328"/>
                                        </p:tgtEl>
                                        <p:attrNameLst>
                                          <p:attrName>style.visibility</p:attrName>
                                        </p:attrNameLst>
                                      </p:cBhvr>
                                      <p:to>
                                        <p:strVal val="visible"/>
                                      </p:to>
                                    </p:set>
                                    <p:animEffect transition="in" filter="wipe(left)">
                                      <p:cBhvr>
                                        <p:cTn id="294" dur="500"/>
                                        <p:tgtEl>
                                          <p:spTgt spid="328"/>
                                        </p:tgtEl>
                                      </p:cBhvr>
                                    </p:animEffect>
                                  </p:childTnLst>
                                </p:cTn>
                              </p:par>
                            </p:childTnLst>
                          </p:cTn>
                        </p:par>
                      </p:childTnLst>
                    </p:cTn>
                  </p:par>
                  <p:par>
                    <p:cTn id="295" fill="hold">
                      <p:stCondLst>
                        <p:cond delay="indefinite"/>
                      </p:stCondLst>
                      <p:childTnLst>
                        <p:par>
                          <p:cTn id="296" fill="hold">
                            <p:stCondLst>
                              <p:cond delay="0"/>
                            </p:stCondLst>
                            <p:childTnLst>
                              <p:par>
                                <p:cTn id="297" presetID="22" presetClass="entr" presetSubtype="8" fill="hold" grpId="0" nodeType="clickEffect">
                                  <p:stCondLst>
                                    <p:cond delay="0"/>
                                  </p:stCondLst>
                                  <p:childTnLst>
                                    <p:set>
                                      <p:cBhvr>
                                        <p:cTn id="298" dur="1" fill="hold">
                                          <p:stCondLst>
                                            <p:cond delay="0"/>
                                          </p:stCondLst>
                                        </p:cTn>
                                        <p:tgtEl>
                                          <p:spTgt spid="329"/>
                                        </p:tgtEl>
                                        <p:attrNameLst>
                                          <p:attrName>style.visibility</p:attrName>
                                        </p:attrNameLst>
                                      </p:cBhvr>
                                      <p:to>
                                        <p:strVal val="visible"/>
                                      </p:to>
                                    </p:set>
                                    <p:animEffect transition="in" filter="wipe(left)">
                                      <p:cBhvr>
                                        <p:cTn id="299" dur="500"/>
                                        <p:tgtEl>
                                          <p:spTgt spid="329"/>
                                        </p:tgtEl>
                                      </p:cBhvr>
                                    </p:animEffect>
                                  </p:childTnLst>
                                </p:cTn>
                              </p:par>
                            </p:childTnLst>
                          </p:cTn>
                        </p:par>
                        <p:par>
                          <p:cTn id="300" fill="hold">
                            <p:stCondLst>
                              <p:cond delay="500"/>
                            </p:stCondLst>
                            <p:childTnLst>
                              <p:par>
                                <p:cTn id="301" presetID="22" presetClass="entr" presetSubtype="8" fill="hold" grpId="0" nodeType="afterEffect">
                                  <p:stCondLst>
                                    <p:cond delay="0"/>
                                  </p:stCondLst>
                                  <p:childTnLst>
                                    <p:set>
                                      <p:cBhvr>
                                        <p:cTn id="302" dur="1" fill="hold">
                                          <p:stCondLst>
                                            <p:cond delay="0"/>
                                          </p:stCondLst>
                                        </p:cTn>
                                        <p:tgtEl>
                                          <p:spTgt spid="330"/>
                                        </p:tgtEl>
                                        <p:attrNameLst>
                                          <p:attrName>style.visibility</p:attrName>
                                        </p:attrNameLst>
                                      </p:cBhvr>
                                      <p:to>
                                        <p:strVal val="visible"/>
                                      </p:to>
                                    </p:set>
                                    <p:animEffect transition="in" filter="wipe(left)">
                                      <p:cBhvr>
                                        <p:cTn id="303" dur="500"/>
                                        <p:tgtEl>
                                          <p:spTgt spid="330"/>
                                        </p:tgtEl>
                                      </p:cBhvr>
                                    </p:animEffect>
                                  </p:childTnLst>
                                </p:cTn>
                              </p:par>
                            </p:childTnLst>
                          </p:cTn>
                        </p:par>
                      </p:childTnLst>
                    </p:cTn>
                  </p:par>
                  <p:par>
                    <p:cTn id="304" fill="hold">
                      <p:stCondLst>
                        <p:cond delay="indefinite"/>
                      </p:stCondLst>
                      <p:childTnLst>
                        <p:par>
                          <p:cTn id="305" fill="hold">
                            <p:stCondLst>
                              <p:cond delay="0"/>
                            </p:stCondLst>
                            <p:childTnLst>
                              <p:par>
                                <p:cTn id="306" presetID="22" presetClass="entr" presetSubtype="8" fill="hold" grpId="0" nodeType="clickEffect">
                                  <p:stCondLst>
                                    <p:cond delay="0"/>
                                  </p:stCondLst>
                                  <p:childTnLst>
                                    <p:set>
                                      <p:cBhvr>
                                        <p:cTn id="307" dur="1" fill="hold">
                                          <p:stCondLst>
                                            <p:cond delay="0"/>
                                          </p:stCondLst>
                                        </p:cTn>
                                        <p:tgtEl>
                                          <p:spTgt spid="338"/>
                                        </p:tgtEl>
                                        <p:attrNameLst>
                                          <p:attrName>style.visibility</p:attrName>
                                        </p:attrNameLst>
                                      </p:cBhvr>
                                      <p:to>
                                        <p:strVal val="visible"/>
                                      </p:to>
                                    </p:set>
                                    <p:animEffect transition="in" filter="wipe(left)">
                                      <p:cBhvr>
                                        <p:cTn id="308" dur="500"/>
                                        <p:tgtEl>
                                          <p:spTgt spid="338"/>
                                        </p:tgtEl>
                                      </p:cBhvr>
                                    </p:animEffect>
                                  </p:childTnLst>
                                </p:cTn>
                              </p:par>
                            </p:childTnLst>
                          </p:cTn>
                        </p:par>
                        <p:par>
                          <p:cTn id="309" fill="hold">
                            <p:stCondLst>
                              <p:cond delay="500"/>
                            </p:stCondLst>
                            <p:childTnLst>
                              <p:par>
                                <p:cTn id="310" presetID="22" presetClass="entr" presetSubtype="8" fill="hold" grpId="0" nodeType="afterEffect">
                                  <p:stCondLst>
                                    <p:cond delay="0"/>
                                  </p:stCondLst>
                                  <p:childTnLst>
                                    <p:set>
                                      <p:cBhvr>
                                        <p:cTn id="311" dur="1" fill="hold">
                                          <p:stCondLst>
                                            <p:cond delay="0"/>
                                          </p:stCondLst>
                                        </p:cTn>
                                        <p:tgtEl>
                                          <p:spTgt spid="339"/>
                                        </p:tgtEl>
                                        <p:attrNameLst>
                                          <p:attrName>style.visibility</p:attrName>
                                        </p:attrNameLst>
                                      </p:cBhvr>
                                      <p:to>
                                        <p:strVal val="visible"/>
                                      </p:to>
                                    </p:set>
                                    <p:animEffect transition="in" filter="wipe(left)">
                                      <p:cBhvr>
                                        <p:cTn id="312" dur="500"/>
                                        <p:tgtEl>
                                          <p:spTgt spid="339"/>
                                        </p:tgtEl>
                                      </p:cBhvr>
                                    </p:animEffect>
                                  </p:childTnLst>
                                </p:cTn>
                              </p:par>
                            </p:childTnLst>
                          </p:cTn>
                        </p:par>
                      </p:childTnLst>
                    </p:cTn>
                  </p:par>
                  <p:par>
                    <p:cTn id="313" fill="hold">
                      <p:stCondLst>
                        <p:cond delay="indefinite"/>
                      </p:stCondLst>
                      <p:childTnLst>
                        <p:par>
                          <p:cTn id="314" fill="hold">
                            <p:stCondLst>
                              <p:cond delay="0"/>
                            </p:stCondLst>
                            <p:childTnLst>
                              <p:par>
                                <p:cTn id="315" presetID="22" presetClass="entr" presetSubtype="8" fill="hold" grpId="0" nodeType="clickEffect">
                                  <p:stCondLst>
                                    <p:cond delay="0"/>
                                  </p:stCondLst>
                                  <p:childTnLst>
                                    <p:set>
                                      <p:cBhvr>
                                        <p:cTn id="316" dur="1" fill="hold">
                                          <p:stCondLst>
                                            <p:cond delay="0"/>
                                          </p:stCondLst>
                                        </p:cTn>
                                        <p:tgtEl>
                                          <p:spTgt spid="345"/>
                                        </p:tgtEl>
                                        <p:attrNameLst>
                                          <p:attrName>style.visibility</p:attrName>
                                        </p:attrNameLst>
                                      </p:cBhvr>
                                      <p:to>
                                        <p:strVal val="visible"/>
                                      </p:to>
                                    </p:set>
                                    <p:animEffect transition="in" filter="wipe(left)">
                                      <p:cBhvr>
                                        <p:cTn id="317" dur="500"/>
                                        <p:tgtEl>
                                          <p:spTgt spid="345"/>
                                        </p:tgtEl>
                                      </p:cBhvr>
                                    </p:animEffect>
                                  </p:childTnLst>
                                </p:cTn>
                              </p:par>
                            </p:childTnLst>
                          </p:cTn>
                        </p:par>
                        <p:par>
                          <p:cTn id="318" fill="hold">
                            <p:stCondLst>
                              <p:cond delay="500"/>
                            </p:stCondLst>
                            <p:childTnLst>
                              <p:par>
                                <p:cTn id="319" presetID="22" presetClass="entr" presetSubtype="8" fill="hold" grpId="0" nodeType="afterEffect">
                                  <p:stCondLst>
                                    <p:cond delay="0"/>
                                  </p:stCondLst>
                                  <p:childTnLst>
                                    <p:set>
                                      <p:cBhvr>
                                        <p:cTn id="320" dur="1" fill="hold">
                                          <p:stCondLst>
                                            <p:cond delay="0"/>
                                          </p:stCondLst>
                                        </p:cTn>
                                        <p:tgtEl>
                                          <p:spTgt spid="342"/>
                                        </p:tgtEl>
                                        <p:attrNameLst>
                                          <p:attrName>style.visibility</p:attrName>
                                        </p:attrNameLst>
                                      </p:cBhvr>
                                      <p:to>
                                        <p:strVal val="visible"/>
                                      </p:to>
                                    </p:set>
                                    <p:animEffect transition="in" filter="wipe(left)">
                                      <p:cBhvr>
                                        <p:cTn id="321" dur="500"/>
                                        <p:tgtEl>
                                          <p:spTgt spid="342"/>
                                        </p:tgtEl>
                                      </p:cBhvr>
                                    </p:animEffect>
                                  </p:childTnLst>
                                </p:cTn>
                              </p:par>
                            </p:childTnLst>
                          </p:cTn>
                        </p:par>
                        <p:par>
                          <p:cTn id="322" fill="hold">
                            <p:stCondLst>
                              <p:cond delay="1000"/>
                            </p:stCondLst>
                            <p:childTnLst>
                              <p:par>
                                <p:cTn id="323" presetID="22" presetClass="entr" presetSubtype="8" fill="hold" grpId="0" nodeType="afterEffect">
                                  <p:stCondLst>
                                    <p:cond delay="0"/>
                                  </p:stCondLst>
                                  <p:childTnLst>
                                    <p:set>
                                      <p:cBhvr>
                                        <p:cTn id="324" dur="1" fill="hold">
                                          <p:stCondLst>
                                            <p:cond delay="0"/>
                                          </p:stCondLst>
                                        </p:cTn>
                                        <p:tgtEl>
                                          <p:spTgt spid="343"/>
                                        </p:tgtEl>
                                        <p:attrNameLst>
                                          <p:attrName>style.visibility</p:attrName>
                                        </p:attrNameLst>
                                      </p:cBhvr>
                                      <p:to>
                                        <p:strVal val="visible"/>
                                      </p:to>
                                    </p:set>
                                    <p:animEffect transition="in" filter="wipe(left)">
                                      <p:cBhvr>
                                        <p:cTn id="325" dur="500"/>
                                        <p:tgtEl>
                                          <p:spTgt spid="343"/>
                                        </p:tgtEl>
                                      </p:cBhvr>
                                    </p:animEffect>
                                  </p:childTnLst>
                                </p:cTn>
                              </p:par>
                            </p:childTnLst>
                          </p:cTn>
                        </p:par>
                      </p:childTnLst>
                    </p:cTn>
                  </p:par>
                  <p:par>
                    <p:cTn id="326" fill="hold">
                      <p:stCondLst>
                        <p:cond delay="indefinite"/>
                      </p:stCondLst>
                      <p:childTnLst>
                        <p:par>
                          <p:cTn id="327" fill="hold">
                            <p:stCondLst>
                              <p:cond delay="0"/>
                            </p:stCondLst>
                            <p:childTnLst>
                              <p:par>
                                <p:cTn id="328" presetID="22" presetClass="entr" presetSubtype="8" fill="hold" grpId="0" nodeType="clickEffect">
                                  <p:stCondLst>
                                    <p:cond delay="0"/>
                                  </p:stCondLst>
                                  <p:childTnLst>
                                    <p:set>
                                      <p:cBhvr>
                                        <p:cTn id="329" dur="1" fill="hold">
                                          <p:stCondLst>
                                            <p:cond delay="0"/>
                                          </p:stCondLst>
                                        </p:cTn>
                                        <p:tgtEl>
                                          <p:spTgt spid="349"/>
                                        </p:tgtEl>
                                        <p:attrNameLst>
                                          <p:attrName>style.visibility</p:attrName>
                                        </p:attrNameLst>
                                      </p:cBhvr>
                                      <p:to>
                                        <p:strVal val="visible"/>
                                      </p:to>
                                    </p:set>
                                    <p:animEffect transition="in" filter="wipe(left)">
                                      <p:cBhvr>
                                        <p:cTn id="330" dur="500"/>
                                        <p:tgtEl>
                                          <p:spTgt spid="349"/>
                                        </p:tgtEl>
                                      </p:cBhvr>
                                    </p:animEffect>
                                  </p:childTnLst>
                                </p:cTn>
                              </p:par>
                            </p:childTnLst>
                          </p:cTn>
                        </p:par>
                        <p:par>
                          <p:cTn id="331" fill="hold">
                            <p:stCondLst>
                              <p:cond delay="500"/>
                            </p:stCondLst>
                            <p:childTnLst>
                              <p:par>
                                <p:cTn id="332" presetID="22" presetClass="entr" presetSubtype="8" fill="hold" grpId="0" nodeType="afterEffect">
                                  <p:stCondLst>
                                    <p:cond delay="0"/>
                                  </p:stCondLst>
                                  <p:childTnLst>
                                    <p:set>
                                      <p:cBhvr>
                                        <p:cTn id="333" dur="1" fill="hold">
                                          <p:stCondLst>
                                            <p:cond delay="0"/>
                                          </p:stCondLst>
                                        </p:cTn>
                                        <p:tgtEl>
                                          <p:spTgt spid="348"/>
                                        </p:tgtEl>
                                        <p:attrNameLst>
                                          <p:attrName>style.visibility</p:attrName>
                                        </p:attrNameLst>
                                      </p:cBhvr>
                                      <p:to>
                                        <p:strVal val="visible"/>
                                      </p:to>
                                    </p:set>
                                    <p:animEffect transition="in" filter="wipe(left)">
                                      <p:cBhvr>
                                        <p:cTn id="334" dur="500"/>
                                        <p:tgtEl>
                                          <p:spTgt spid="348"/>
                                        </p:tgtEl>
                                      </p:cBhvr>
                                    </p:animEffect>
                                  </p:childTnLst>
                                </p:cTn>
                              </p:par>
                            </p:childTnLst>
                          </p:cTn>
                        </p:par>
                        <p:par>
                          <p:cTn id="335" fill="hold">
                            <p:stCondLst>
                              <p:cond delay="1000"/>
                            </p:stCondLst>
                            <p:childTnLst>
                              <p:par>
                                <p:cTn id="336" presetID="22" presetClass="entr" presetSubtype="8" fill="hold" grpId="0" nodeType="afterEffect">
                                  <p:stCondLst>
                                    <p:cond delay="0"/>
                                  </p:stCondLst>
                                  <p:childTnLst>
                                    <p:set>
                                      <p:cBhvr>
                                        <p:cTn id="337" dur="1" fill="hold">
                                          <p:stCondLst>
                                            <p:cond delay="0"/>
                                          </p:stCondLst>
                                        </p:cTn>
                                        <p:tgtEl>
                                          <p:spTgt spid="346"/>
                                        </p:tgtEl>
                                        <p:attrNameLst>
                                          <p:attrName>style.visibility</p:attrName>
                                        </p:attrNameLst>
                                      </p:cBhvr>
                                      <p:to>
                                        <p:strVal val="visible"/>
                                      </p:to>
                                    </p:set>
                                    <p:animEffect transition="in" filter="wipe(left)">
                                      <p:cBhvr>
                                        <p:cTn id="338" dur="500"/>
                                        <p:tgtEl>
                                          <p:spTgt spid="346"/>
                                        </p:tgtEl>
                                      </p:cBhvr>
                                    </p:animEffect>
                                  </p:childTnLst>
                                </p:cTn>
                              </p:par>
                            </p:childTnLst>
                          </p:cTn>
                        </p:par>
                        <p:par>
                          <p:cTn id="339" fill="hold">
                            <p:stCondLst>
                              <p:cond delay="1500"/>
                            </p:stCondLst>
                            <p:childTnLst>
                              <p:par>
                                <p:cTn id="340" presetID="22" presetClass="entr" presetSubtype="8" fill="hold" grpId="0" nodeType="afterEffect">
                                  <p:stCondLst>
                                    <p:cond delay="0"/>
                                  </p:stCondLst>
                                  <p:childTnLst>
                                    <p:set>
                                      <p:cBhvr>
                                        <p:cTn id="341" dur="1" fill="hold">
                                          <p:stCondLst>
                                            <p:cond delay="0"/>
                                          </p:stCondLst>
                                        </p:cTn>
                                        <p:tgtEl>
                                          <p:spTgt spid="347"/>
                                        </p:tgtEl>
                                        <p:attrNameLst>
                                          <p:attrName>style.visibility</p:attrName>
                                        </p:attrNameLst>
                                      </p:cBhvr>
                                      <p:to>
                                        <p:strVal val="visible"/>
                                      </p:to>
                                    </p:set>
                                    <p:animEffect transition="in" filter="wipe(left)">
                                      <p:cBhvr>
                                        <p:cTn id="342" dur="500"/>
                                        <p:tgtEl>
                                          <p:spTgt spid="3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3" grpId="0"/>
      <p:bldP spid="196" grpId="0"/>
      <p:bldP spid="196" grpId="1"/>
      <p:bldP spid="197" grpId="0"/>
      <p:bldP spid="197" grpId="1"/>
      <p:bldP spid="117" grpId="0"/>
      <p:bldP spid="155" grpId="0"/>
      <p:bldP spid="161" grpId="0" animBg="1"/>
      <p:bldP spid="164" grpId="0" animBg="1"/>
      <p:bldP spid="165" grpId="0" animBg="1"/>
      <p:bldP spid="166" grpId="0" animBg="1"/>
      <p:bldP spid="167" grpId="0" animBg="1"/>
      <p:bldP spid="169" grpId="0" animBg="1"/>
      <p:bldP spid="170" grpId="0" animBg="1"/>
      <p:bldP spid="171" grpId="0" animBg="1"/>
      <p:bldP spid="172" grpId="0" animBg="1"/>
      <p:bldP spid="172" grpId="1" animBg="1"/>
      <p:bldP spid="173" grpId="0" animBg="1"/>
      <p:bldP spid="173" grpId="1" animBg="1"/>
      <p:bldP spid="174" grpId="0" animBg="1"/>
      <p:bldP spid="174" grpId="1" animBg="1"/>
      <p:bldP spid="175" grpId="0" animBg="1"/>
      <p:bldP spid="175" grpId="1" animBg="1"/>
      <p:bldP spid="176" grpId="0" animBg="1"/>
      <p:bldP spid="176" grpId="1" animBg="1"/>
      <p:bldP spid="177" grpId="0" animBg="1"/>
      <p:bldP spid="177" grpId="1" animBg="1"/>
      <p:bldP spid="178" grpId="0" animBg="1"/>
      <p:bldP spid="178" grpId="1" animBg="1"/>
      <p:bldP spid="182" grpId="0" animBg="1"/>
      <p:bldP spid="183" grpId="0" animBg="1"/>
      <p:bldP spid="184" grpId="0" animBg="1"/>
      <p:bldP spid="185" grpId="0" animBg="1"/>
      <p:bldP spid="186" grpId="0" animBg="1"/>
      <p:bldP spid="187" grpId="0" animBg="1"/>
      <p:bldP spid="188" grpId="0" animBg="1"/>
      <p:bldP spid="195" grpId="0"/>
      <p:bldP spid="195" grpId="1"/>
      <p:bldP spid="215" grpId="0"/>
      <p:bldP spid="215" grpId="1"/>
      <p:bldP spid="220" grpId="0"/>
      <p:bldP spid="220" grpId="1"/>
      <p:bldP spid="225" grpId="0"/>
      <p:bldP spid="225" grpId="1"/>
      <p:bldP spid="230" grpId="0"/>
      <p:bldP spid="230" grpId="1"/>
      <p:bldP spid="235" grpId="0"/>
      <p:bldP spid="235" grpId="1"/>
      <p:bldP spid="236" grpId="0"/>
      <p:bldP spid="236" grpId="1"/>
      <p:bldP spid="312" grpId="0"/>
      <p:bldP spid="318" grpId="0"/>
      <p:bldP spid="328" grpId="0"/>
      <p:bldP spid="329" grpId="0"/>
      <p:bldP spid="330" grpId="0"/>
      <p:bldP spid="338" grpId="0"/>
      <p:bldP spid="339" grpId="0"/>
      <p:bldP spid="342" grpId="0"/>
      <p:bldP spid="345" grpId="0"/>
      <p:bldP spid="346" grpId="0"/>
      <p:bldP spid="347" grpId="0"/>
      <p:bldP spid="348" grpId="0"/>
      <p:bldP spid="349" grpId="0"/>
    </p:bld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1129841" y="1095493"/>
            <a:ext cx="471604" cy="492122"/>
          </a:xfrm>
          <a:prstGeom prst="rect">
            <a:avLst/>
          </a:prstGeom>
          <a:noFill/>
        </p:spPr>
        <p:txBody>
          <a:bodyPr wrap="none" rtlCol="0">
            <a:spAutoFit/>
          </a:bodyPr>
          <a:lstStyle/>
          <a:p>
            <a:r>
              <a:rPr lang="en-US" sz="2598" b="1" dirty="0">
                <a:solidFill>
                  <a:schemeClr val="bg1"/>
                </a:solidFill>
                <a:latin typeface="Times New Roman" pitchFamily="18" charset="0"/>
                <a:cs typeface="Times New Roman" pitchFamily="18" charset="0"/>
                <a:sym typeface="Symbol"/>
              </a:rPr>
              <a:t></a:t>
            </a:r>
            <a:endParaRPr lang="en-US" sz="2598" b="1" dirty="0">
              <a:solidFill>
                <a:schemeClr val="bg1"/>
              </a:solidFill>
              <a:latin typeface="Times New Roman" pitchFamily="18" charset="0"/>
              <a:cs typeface="Times New Roman" pitchFamily="18" charset="0"/>
            </a:endParaRPr>
          </a:p>
        </p:txBody>
      </p:sp>
      <p:sp>
        <p:nvSpPr>
          <p:cNvPr id="3" name="TextBox 2"/>
          <p:cNvSpPr txBox="1"/>
          <p:nvPr/>
        </p:nvSpPr>
        <p:spPr>
          <a:xfrm>
            <a:off x="1624810" y="1095493"/>
            <a:ext cx="500458" cy="492122"/>
          </a:xfrm>
          <a:prstGeom prst="rect">
            <a:avLst/>
          </a:prstGeom>
          <a:noFill/>
        </p:spPr>
        <p:txBody>
          <a:bodyPr wrap="none" rtlCol="0">
            <a:spAutoFit/>
          </a:bodyPr>
          <a:lstStyle/>
          <a:p>
            <a:r>
              <a:rPr lang="en-US" sz="2598" b="1" dirty="0" err="1">
                <a:solidFill>
                  <a:schemeClr val="bg1"/>
                </a:solidFill>
                <a:latin typeface="Times New Roman" pitchFamily="18" charset="0"/>
                <a:cs typeface="Times New Roman" pitchFamily="18" charset="0"/>
                <a:sym typeface="Symbol"/>
              </a:rPr>
              <a:t>B</a:t>
            </a:r>
            <a:r>
              <a:rPr lang="en-US" sz="2598" b="1" i="1" dirty="0" err="1">
                <a:solidFill>
                  <a:schemeClr val="bg1"/>
                </a:solidFill>
                <a:latin typeface="Times New Roman" pitchFamily="18" charset="0"/>
                <a:cs typeface="Times New Roman" pitchFamily="18" charset="0"/>
                <a:sym typeface="Symbol"/>
              </a:rPr>
              <a:t>l</a:t>
            </a:r>
            <a:endParaRPr lang="en-US" sz="2598" b="1" i="1" dirty="0">
              <a:solidFill>
                <a:schemeClr val="bg1"/>
              </a:solidFill>
              <a:latin typeface="Times New Roman" pitchFamily="18" charset="0"/>
              <a:cs typeface="Times New Roman" pitchFamily="18" charset="0"/>
            </a:endParaRPr>
          </a:p>
        </p:txBody>
      </p:sp>
      <p:sp>
        <p:nvSpPr>
          <p:cNvPr id="4" name="TextBox 3"/>
          <p:cNvSpPr txBox="1"/>
          <p:nvPr/>
        </p:nvSpPr>
        <p:spPr>
          <a:xfrm>
            <a:off x="2284327" y="1095493"/>
            <a:ext cx="373820" cy="492122"/>
          </a:xfrm>
          <a:prstGeom prst="rect">
            <a:avLst/>
          </a:prstGeom>
          <a:noFill/>
        </p:spPr>
        <p:txBody>
          <a:bodyPr wrap="none" rtlCol="0">
            <a:spAutoFit/>
          </a:bodyPr>
          <a:lstStyle/>
          <a:p>
            <a:r>
              <a:rPr lang="en-US" sz="2598" b="1" dirty="0">
                <a:solidFill>
                  <a:schemeClr val="bg1"/>
                </a:solidFill>
                <a:latin typeface="Times New Roman" pitchFamily="18" charset="0"/>
                <a:cs typeface="Times New Roman" pitchFamily="18" charset="0"/>
                <a:sym typeface="Symbol"/>
              </a:rPr>
              <a:t>=</a:t>
            </a:r>
            <a:endParaRPr lang="en-US" sz="2598" b="1" dirty="0">
              <a:solidFill>
                <a:schemeClr val="bg1"/>
              </a:solidFill>
              <a:latin typeface="Times New Roman" pitchFamily="18" charset="0"/>
              <a:cs typeface="Times New Roman" pitchFamily="18" charset="0"/>
            </a:endParaRPr>
          </a:p>
        </p:txBody>
      </p:sp>
      <p:sp>
        <p:nvSpPr>
          <p:cNvPr id="5" name="TextBox 4"/>
          <p:cNvSpPr txBox="1"/>
          <p:nvPr/>
        </p:nvSpPr>
        <p:spPr>
          <a:xfrm>
            <a:off x="2811180" y="1070667"/>
            <a:ext cx="487634" cy="492122"/>
          </a:xfrm>
          <a:prstGeom prst="rect">
            <a:avLst/>
          </a:prstGeom>
          <a:noFill/>
        </p:spPr>
        <p:txBody>
          <a:bodyPr wrap="none" rtlCol="0">
            <a:spAutoFit/>
          </a:bodyPr>
          <a:lstStyle/>
          <a:p>
            <a:r>
              <a:rPr lang="en-US" sz="2598" b="1" dirty="0">
                <a:solidFill>
                  <a:schemeClr val="bg1"/>
                </a:solidFill>
                <a:latin typeface="Times New Roman" pitchFamily="18" charset="0"/>
                <a:cs typeface="Times New Roman" pitchFamily="18" charset="0"/>
                <a:sym typeface="Symbol"/>
              </a:rPr>
              <a:t></a:t>
            </a:r>
            <a:r>
              <a:rPr lang="en-US" sz="2598" b="1" baseline="-25000" dirty="0">
                <a:solidFill>
                  <a:schemeClr val="bg1"/>
                </a:solidFill>
                <a:latin typeface="Times New Roman" pitchFamily="18" charset="0"/>
                <a:cs typeface="Times New Roman" pitchFamily="18" charset="0"/>
                <a:sym typeface="Symbol"/>
              </a:rPr>
              <a:t>0</a:t>
            </a:r>
            <a:endParaRPr lang="en-US" sz="2598" b="1" baseline="-25000" dirty="0">
              <a:solidFill>
                <a:schemeClr val="bg1"/>
              </a:solidFill>
              <a:latin typeface="Times New Roman" pitchFamily="18" charset="0"/>
              <a:cs typeface="Times New Roman" pitchFamily="18" charset="0"/>
            </a:endParaRPr>
          </a:p>
        </p:txBody>
      </p:sp>
      <p:sp>
        <p:nvSpPr>
          <p:cNvPr id="6" name="TextBox 5"/>
          <p:cNvSpPr txBox="1"/>
          <p:nvPr/>
        </p:nvSpPr>
        <p:spPr>
          <a:xfrm>
            <a:off x="3240356" y="998330"/>
            <a:ext cx="357790" cy="465384"/>
          </a:xfrm>
          <a:prstGeom prst="rect">
            <a:avLst/>
          </a:prstGeom>
          <a:noFill/>
        </p:spPr>
        <p:txBody>
          <a:bodyPr wrap="none" rtlCol="0">
            <a:spAutoFit/>
          </a:bodyPr>
          <a:lstStyle/>
          <a:p>
            <a:r>
              <a:rPr lang="en-US" sz="3636" b="1" baseline="-25000" dirty="0">
                <a:solidFill>
                  <a:schemeClr val="bg1"/>
                </a:solidFill>
                <a:latin typeface="Times New Roman" pitchFamily="18" charset="0"/>
                <a:cs typeface="Times New Roman" pitchFamily="18" charset="0"/>
                <a:sym typeface="Symbol"/>
              </a:rPr>
              <a:t>n</a:t>
            </a:r>
            <a:endParaRPr lang="en-US" sz="3636" b="1" baseline="-25000" dirty="0">
              <a:solidFill>
                <a:schemeClr val="bg1"/>
              </a:solidFill>
              <a:latin typeface="Times New Roman" pitchFamily="18" charset="0"/>
              <a:cs typeface="Times New Roman" pitchFamily="18" charset="0"/>
            </a:endParaRPr>
          </a:p>
        </p:txBody>
      </p:sp>
      <p:sp>
        <p:nvSpPr>
          <p:cNvPr id="7" name="TextBox 6"/>
          <p:cNvSpPr txBox="1"/>
          <p:nvPr/>
        </p:nvSpPr>
        <p:spPr>
          <a:xfrm>
            <a:off x="3603131" y="1095493"/>
            <a:ext cx="397866" cy="492122"/>
          </a:xfrm>
          <a:prstGeom prst="rect">
            <a:avLst/>
          </a:prstGeom>
          <a:noFill/>
        </p:spPr>
        <p:txBody>
          <a:bodyPr wrap="none" rtlCol="0">
            <a:spAutoFit/>
          </a:bodyPr>
          <a:lstStyle/>
          <a:p>
            <a:r>
              <a:rPr lang="en-US" sz="2598" b="1" dirty="0">
                <a:solidFill>
                  <a:schemeClr val="bg1"/>
                </a:solidFill>
                <a:latin typeface="Times New Roman" pitchFamily="18" charset="0"/>
                <a:cs typeface="Times New Roman" pitchFamily="18" charset="0"/>
                <a:sym typeface="Symbol"/>
              </a:rPr>
              <a:t>I </a:t>
            </a:r>
            <a:endParaRPr lang="en-US" sz="2598" b="1" baseline="-25000" dirty="0">
              <a:solidFill>
                <a:schemeClr val="bg1"/>
              </a:solidFill>
              <a:latin typeface="Times New Roman" pitchFamily="18" charset="0"/>
              <a:cs typeface="Times New Roman" pitchFamily="18" charset="0"/>
            </a:endParaRPr>
          </a:p>
        </p:txBody>
      </p:sp>
      <p:sp>
        <p:nvSpPr>
          <p:cNvPr id="8" name="TextBox 7"/>
          <p:cNvSpPr txBox="1"/>
          <p:nvPr/>
        </p:nvSpPr>
        <p:spPr>
          <a:xfrm>
            <a:off x="1097518" y="1961612"/>
            <a:ext cx="471604" cy="492122"/>
          </a:xfrm>
          <a:prstGeom prst="rect">
            <a:avLst/>
          </a:prstGeom>
          <a:noFill/>
        </p:spPr>
        <p:txBody>
          <a:bodyPr wrap="none" rtlCol="0">
            <a:spAutoFit/>
          </a:bodyPr>
          <a:lstStyle/>
          <a:p>
            <a:r>
              <a:rPr lang="en-US" sz="2598" b="1" dirty="0">
                <a:solidFill>
                  <a:schemeClr val="bg1"/>
                </a:solidFill>
                <a:latin typeface="Times New Roman" pitchFamily="18" charset="0"/>
                <a:cs typeface="Times New Roman" pitchFamily="18" charset="0"/>
                <a:sym typeface="Symbol"/>
              </a:rPr>
              <a:t></a:t>
            </a:r>
            <a:endParaRPr lang="en-US" sz="2598" b="1" dirty="0">
              <a:solidFill>
                <a:schemeClr val="bg1"/>
              </a:solidFill>
              <a:latin typeface="Times New Roman" pitchFamily="18" charset="0"/>
              <a:cs typeface="Times New Roman" pitchFamily="18" charset="0"/>
            </a:endParaRPr>
          </a:p>
        </p:txBody>
      </p:sp>
      <p:sp>
        <p:nvSpPr>
          <p:cNvPr id="9" name="TextBox 8"/>
          <p:cNvSpPr txBox="1"/>
          <p:nvPr/>
        </p:nvSpPr>
        <p:spPr>
          <a:xfrm>
            <a:off x="1592488" y="1986438"/>
            <a:ext cx="407484" cy="492122"/>
          </a:xfrm>
          <a:prstGeom prst="rect">
            <a:avLst/>
          </a:prstGeom>
          <a:noFill/>
        </p:spPr>
        <p:txBody>
          <a:bodyPr wrap="none" rtlCol="0">
            <a:spAutoFit/>
          </a:bodyPr>
          <a:lstStyle/>
          <a:p>
            <a:r>
              <a:rPr lang="en-US" sz="2598" b="1" dirty="0">
                <a:solidFill>
                  <a:schemeClr val="bg1"/>
                </a:solidFill>
                <a:latin typeface="Times New Roman" pitchFamily="18" charset="0"/>
                <a:cs typeface="Times New Roman" pitchFamily="18" charset="0"/>
                <a:sym typeface="Symbol"/>
              </a:rPr>
              <a:t>B</a:t>
            </a:r>
            <a:endParaRPr lang="en-US" sz="2598" b="1" dirty="0">
              <a:solidFill>
                <a:schemeClr val="bg1"/>
              </a:solidFill>
              <a:latin typeface="Times New Roman" pitchFamily="18" charset="0"/>
              <a:cs typeface="Times New Roman" pitchFamily="18" charset="0"/>
            </a:endParaRPr>
          </a:p>
        </p:txBody>
      </p:sp>
      <p:sp>
        <p:nvSpPr>
          <p:cNvPr id="10" name="TextBox 9"/>
          <p:cNvSpPr txBox="1"/>
          <p:nvPr/>
        </p:nvSpPr>
        <p:spPr>
          <a:xfrm>
            <a:off x="2284327" y="1986438"/>
            <a:ext cx="373820" cy="492122"/>
          </a:xfrm>
          <a:prstGeom prst="rect">
            <a:avLst/>
          </a:prstGeom>
          <a:noFill/>
        </p:spPr>
        <p:txBody>
          <a:bodyPr wrap="none" rtlCol="0">
            <a:spAutoFit/>
          </a:bodyPr>
          <a:lstStyle/>
          <a:p>
            <a:r>
              <a:rPr lang="en-US" sz="2598" b="1" dirty="0">
                <a:solidFill>
                  <a:schemeClr val="bg1"/>
                </a:solidFill>
                <a:latin typeface="Times New Roman" pitchFamily="18" charset="0"/>
                <a:cs typeface="Times New Roman" pitchFamily="18" charset="0"/>
                <a:sym typeface="Symbol"/>
              </a:rPr>
              <a:t>=</a:t>
            </a:r>
            <a:endParaRPr lang="en-US" sz="2598" b="1" dirty="0">
              <a:solidFill>
                <a:schemeClr val="bg1"/>
              </a:solidFill>
              <a:latin typeface="Times New Roman" pitchFamily="18" charset="0"/>
              <a:cs typeface="Times New Roman" pitchFamily="18" charset="0"/>
            </a:endParaRPr>
          </a:p>
        </p:txBody>
      </p:sp>
      <p:sp>
        <p:nvSpPr>
          <p:cNvPr id="11" name="TextBox 10"/>
          <p:cNvSpPr txBox="1"/>
          <p:nvPr/>
        </p:nvSpPr>
        <p:spPr>
          <a:xfrm>
            <a:off x="2811180" y="1961612"/>
            <a:ext cx="487634" cy="492122"/>
          </a:xfrm>
          <a:prstGeom prst="rect">
            <a:avLst/>
          </a:prstGeom>
          <a:noFill/>
        </p:spPr>
        <p:txBody>
          <a:bodyPr wrap="none" rtlCol="0">
            <a:spAutoFit/>
          </a:bodyPr>
          <a:lstStyle/>
          <a:p>
            <a:r>
              <a:rPr lang="en-US" sz="2598" b="1" dirty="0">
                <a:solidFill>
                  <a:schemeClr val="bg1"/>
                </a:solidFill>
                <a:latin typeface="Times New Roman" pitchFamily="18" charset="0"/>
                <a:cs typeface="Times New Roman" pitchFamily="18" charset="0"/>
                <a:sym typeface="Symbol"/>
              </a:rPr>
              <a:t></a:t>
            </a:r>
            <a:r>
              <a:rPr lang="en-US" sz="2598" b="1" baseline="-25000" dirty="0">
                <a:solidFill>
                  <a:schemeClr val="bg1"/>
                </a:solidFill>
                <a:latin typeface="Times New Roman" pitchFamily="18" charset="0"/>
                <a:cs typeface="Times New Roman" pitchFamily="18" charset="0"/>
                <a:sym typeface="Symbol"/>
              </a:rPr>
              <a:t>0</a:t>
            </a:r>
            <a:endParaRPr lang="en-US" sz="2598" b="1" baseline="-25000" dirty="0">
              <a:solidFill>
                <a:schemeClr val="bg1"/>
              </a:solidFill>
              <a:latin typeface="Times New Roman" pitchFamily="18" charset="0"/>
              <a:cs typeface="Times New Roman" pitchFamily="18" charset="0"/>
            </a:endParaRPr>
          </a:p>
        </p:txBody>
      </p:sp>
      <p:grpSp>
        <p:nvGrpSpPr>
          <p:cNvPr id="37" name="Group 36"/>
          <p:cNvGrpSpPr/>
          <p:nvPr/>
        </p:nvGrpSpPr>
        <p:grpSpPr>
          <a:xfrm>
            <a:off x="3304605" y="1763624"/>
            <a:ext cx="397531" cy="1011917"/>
            <a:chOff x="2207404" y="1485840"/>
            <a:chExt cx="305998" cy="778918"/>
          </a:xfrm>
        </p:grpSpPr>
        <p:sp>
          <p:nvSpPr>
            <p:cNvPr id="12" name="TextBox 11"/>
            <p:cNvSpPr txBox="1"/>
            <p:nvPr/>
          </p:nvSpPr>
          <p:spPr>
            <a:xfrm>
              <a:off x="2207404" y="1485840"/>
              <a:ext cx="285279" cy="378808"/>
            </a:xfrm>
            <a:prstGeom prst="rect">
              <a:avLst/>
            </a:prstGeom>
            <a:noFill/>
          </p:spPr>
          <p:txBody>
            <a:bodyPr wrap="none" rtlCol="0">
              <a:spAutoFit/>
            </a:bodyPr>
            <a:lstStyle/>
            <a:p>
              <a:r>
                <a:rPr lang="en-US" sz="2598" b="1" dirty="0">
                  <a:solidFill>
                    <a:schemeClr val="bg1"/>
                  </a:solidFill>
                  <a:latin typeface="Times New Roman" pitchFamily="18" charset="0"/>
                  <a:cs typeface="Times New Roman" pitchFamily="18" charset="0"/>
                  <a:sym typeface="Symbol"/>
                </a:rPr>
                <a:t>n</a:t>
              </a:r>
              <a:endParaRPr lang="en-US" sz="2598" b="1" baseline="-25000" dirty="0">
                <a:solidFill>
                  <a:schemeClr val="bg1"/>
                </a:solidFill>
                <a:latin typeface="Times New Roman" pitchFamily="18" charset="0"/>
                <a:cs typeface="Times New Roman" pitchFamily="18" charset="0"/>
              </a:endParaRPr>
            </a:p>
          </p:txBody>
        </p:sp>
        <p:cxnSp>
          <p:nvCxnSpPr>
            <p:cNvPr id="14" name="Straight Connector 13"/>
            <p:cNvCxnSpPr/>
            <p:nvPr/>
          </p:nvCxnSpPr>
          <p:spPr>
            <a:xfrm>
              <a:off x="2284802" y="1885950"/>
              <a:ext cx="228600" cy="158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2258204" y="1885950"/>
              <a:ext cx="213713" cy="378808"/>
            </a:xfrm>
            <a:prstGeom prst="rect">
              <a:avLst/>
            </a:prstGeom>
            <a:noFill/>
            <a:ln>
              <a:noFill/>
            </a:ln>
          </p:spPr>
          <p:txBody>
            <a:bodyPr wrap="none" rtlCol="0">
              <a:spAutoFit/>
            </a:bodyPr>
            <a:lstStyle/>
            <a:p>
              <a:r>
                <a:rPr lang="en-US" sz="2598" b="1" i="1" dirty="0">
                  <a:solidFill>
                    <a:schemeClr val="bg1"/>
                  </a:solidFill>
                  <a:latin typeface="Times New Roman" pitchFamily="18" charset="0"/>
                  <a:cs typeface="Times New Roman" pitchFamily="18" charset="0"/>
                  <a:sym typeface="Symbol"/>
                </a:rPr>
                <a:t>l</a:t>
              </a:r>
              <a:endParaRPr lang="en-US" sz="2598" b="1" i="1" dirty="0">
                <a:solidFill>
                  <a:schemeClr val="bg1"/>
                </a:solidFill>
                <a:latin typeface="Times New Roman" pitchFamily="18" charset="0"/>
                <a:cs typeface="Times New Roman" pitchFamily="18" charset="0"/>
              </a:endParaRPr>
            </a:p>
          </p:txBody>
        </p:sp>
      </p:grpSp>
      <p:sp>
        <p:nvSpPr>
          <p:cNvPr id="16" name="TextBox 15"/>
          <p:cNvSpPr txBox="1"/>
          <p:nvPr/>
        </p:nvSpPr>
        <p:spPr>
          <a:xfrm>
            <a:off x="3768121" y="2011108"/>
            <a:ext cx="397866" cy="492122"/>
          </a:xfrm>
          <a:prstGeom prst="rect">
            <a:avLst/>
          </a:prstGeom>
          <a:noFill/>
        </p:spPr>
        <p:txBody>
          <a:bodyPr wrap="none" rtlCol="0">
            <a:spAutoFit/>
          </a:bodyPr>
          <a:lstStyle/>
          <a:p>
            <a:r>
              <a:rPr lang="en-US" sz="2598" b="1" dirty="0">
                <a:solidFill>
                  <a:schemeClr val="bg1"/>
                </a:solidFill>
                <a:latin typeface="Times New Roman" pitchFamily="18" charset="0"/>
                <a:cs typeface="Times New Roman" pitchFamily="18" charset="0"/>
                <a:sym typeface="Symbol"/>
              </a:rPr>
              <a:t>I </a:t>
            </a:r>
            <a:endParaRPr lang="en-US" sz="2598" b="1" baseline="-25000" dirty="0">
              <a:solidFill>
                <a:schemeClr val="bg1"/>
              </a:solidFill>
              <a:latin typeface="Times New Roman" pitchFamily="18" charset="0"/>
              <a:cs typeface="Times New Roman" pitchFamily="18" charset="0"/>
            </a:endParaRPr>
          </a:p>
        </p:txBody>
      </p:sp>
      <p:sp>
        <p:nvSpPr>
          <p:cNvPr id="24" name="TextBox 23"/>
          <p:cNvSpPr txBox="1"/>
          <p:nvPr/>
        </p:nvSpPr>
        <p:spPr>
          <a:xfrm>
            <a:off x="1723805" y="3099885"/>
            <a:ext cx="670376" cy="492122"/>
          </a:xfrm>
          <a:prstGeom prst="rect">
            <a:avLst/>
          </a:prstGeom>
          <a:noFill/>
        </p:spPr>
        <p:txBody>
          <a:bodyPr wrap="none" rtlCol="0">
            <a:spAutoFit/>
          </a:bodyPr>
          <a:lstStyle/>
          <a:p>
            <a:r>
              <a:rPr lang="en-US" sz="2598" b="1" dirty="0">
                <a:solidFill>
                  <a:schemeClr val="bg1"/>
                </a:solidFill>
                <a:latin typeface="Arial"/>
                <a:cs typeface="Arial"/>
                <a:sym typeface="Symbol"/>
              </a:rPr>
              <a:t> </a:t>
            </a:r>
            <a:r>
              <a:rPr lang="en-US" sz="2598" b="1" dirty="0">
                <a:solidFill>
                  <a:schemeClr val="bg1"/>
                </a:solidFill>
                <a:latin typeface="Arial"/>
                <a:cs typeface="Arial"/>
                <a:sym typeface="MT Extra"/>
              </a:rPr>
              <a:t></a:t>
            </a:r>
            <a:endParaRPr lang="en-US" sz="2598" b="1" dirty="0">
              <a:solidFill>
                <a:schemeClr val="bg1"/>
              </a:solidFill>
              <a:latin typeface="Times New Roman" pitchFamily="18" charset="0"/>
              <a:cs typeface="Times New Roman" pitchFamily="18" charset="0"/>
            </a:endParaRPr>
          </a:p>
        </p:txBody>
      </p:sp>
      <p:grpSp>
        <p:nvGrpSpPr>
          <p:cNvPr id="36" name="Group 35"/>
          <p:cNvGrpSpPr/>
          <p:nvPr/>
        </p:nvGrpSpPr>
        <p:grpSpPr>
          <a:xfrm>
            <a:off x="2446873" y="2926723"/>
            <a:ext cx="397531" cy="1011917"/>
            <a:chOff x="3272039" y="2876550"/>
            <a:chExt cx="305998" cy="778918"/>
          </a:xfrm>
        </p:grpSpPr>
        <p:sp>
          <p:nvSpPr>
            <p:cNvPr id="25" name="TextBox 24"/>
            <p:cNvSpPr txBox="1"/>
            <p:nvPr/>
          </p:nvSpPr>
          <p:spPr>
            <a:xfrm>
              <a:off x="3272039" y="2876550"/>
              <a:ext cx="285279" cy="378808"/>
            </a:xfrm>
            <a:prstGeom prst="rect">
              <a:avLst/>
            </a:prstGeom>
            <a:noFill/>
            <a:ln>
              <a:noFill/>
            </a:ln>
          </p:spPr>
          <p:txBody>
            <a:bodyPr wrap="none" rtlCol="0">
              <a:spAutoFit/>
            </a:bodyPr>
            <a:lstStyle/>
            <a:p>
              <a:r>
                <a:rPr lang="en-US" sz="2598" b="1" dirty="0">
                  <a:solidFill>
                    <a:schemeClr val="bg1"/>
                  </a:solidFill>
                  <a:latin typeface="Times New Roman" pitchFamily="18" charset="0"/>
                  <a:cs typeface="Times New Roman" pitchFamily="18" charset="0"/>
                  <a:sym typeface="Symbol"/>
                </a:rPr>
                <a:t>n</a:t>
              </a:r>
              <a:endParaRPr lang="en-US" sz="2598" b="1" baseline="-25000" dirty="0">
                <a:solidFill>
                  <a:schemeClr val="bg1"/>
                </a:solidFill>
                <a:latin typeface="Times New Roman" pitchFamily="18" charset="0"/>
                <a:cs typeface="Times New Roman" pitchFamily="18" charset="0"/>
              </a:endParaRPr>
            </a:p>
          </p:txBody>
        </p:sp>
        <p:cxnSp>
          <p:nvCxnSpPr>
            <p:cNvPr id="26" name="Straight Connector 25"/>
            <p:cNvCxnSpPr/>
            <p:nvPr/>
          </p:nvCxnSpPr>
          <p:spPr>
            <a:xfrm>
              <a:off x="3349437" y="3276660"/>
              <a:ext cx="228600" cy="1588"/>
            </a:xfrm>
            <a:prstGeom prst="line">
              <a:avLst/>
            </a:prstGeom>
            <a:ln w="28575">
              <a:noFill/>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3322839" y="3276660"/>
              <a:ext cx="213713" cy="378808"/>
            </a:xfrm>
            <a:prstGeom prst="rect">
              <a:avLst/>
            </a:prstGeom>
            <a:noFill/>
            <a:ln>
              <a:noFill/>
            </a:ln>
          </p:spPr>
          <p:txBody>
            <a:bodyPr wrap="none" rtlCol="0">
              <a:spAutoFit/>
            </a:bodyPr>
            <a:lstStyle/>
            <a:p>
              <a:r>
                <a:rPr lang="en-US" sz="2598" b="1" i="1" dirty="0">
                  <a:solidFill>
                    <a:schemeClr val="bg1"/>
                  </a:solidFill>
                  <a:latin typeface="Times New Roman" pitchFamily="18" charset="0"/>
                  <a:cs typeface="Times New Roman" pitchFamily="18" charset="0"/>
                  <a:sym typeface="Symbol"/>
                </a:rPr>
                <a:t>l</a:t>
              </a:r>
              <a:endParaRPr lang="en-US" sz="2598" b="1" i="1" dirty="0">
                <a:solidFill>
                  <a:schemeClr val="bg1"/>
                </a:solidFill>
                <a:latin typeface="Times New Roman" pitchFamily="18" charset="0"/>
                <a:cs typeface="Times New Roman" pitchFamily="18" charset="0"/>
              </a:endParaRPr>
            </a:p>
          </p:txBody>
        </p:sp>
      </p:grpSp>
      <p:sp>
        <p:nvSpPr>
          <p:cNvPr id="28" name="TextBox 27"/>
          <p:cNvSpPr txBox="1"/>
          <p:nvPr/>
        </p:nvSpPr>
        <p:spPr>
          <a:xfrm>
            <a:off x="3501231" y="3174208"/>
            <a:ext cx="425116" cy="492122"/>
          </a:xfrm>
          <a:prstGeom prst="rect">
            <a:avLst/>
          </a:prstGeom>
          <a:noFill/>
        </p:spPr>
        <p:txBody>
          <a:bodyPr wrap="none" rtlCol="0">
            <a:spAutoFit/>
          </a:bodyPr>
          <a:lstStyle/>
          <a:p>
            <a:r>
              <a:rPr lang="en-US" sz="2598" b="1" dirty="0">
                <a:solidFill>
                  <a:schemeClr val="bg1"/>
                </a:solidFill>
                <a:latin typeface="Times New Roman" pitchFamily="18" charset="0"/>
                <a:cs typeface="Times New Roman" pitchFamily="18" charset="0"/>
                <a:sym typeface="Symbol"/>
              </a:rPr>
              <a:t>N</a:t>
            </a:r>
            <a:endParaRPr lang="en-US" sz="2598" b="1" baseline="-25000" dirty="0">
              <a:solidFill>
                <a:schemeClr val="bg1"/>
              </a:solidFill>
              <a:latin typeface="Times New Roman" pitchFamily="18" charset="0"/>
              <a:cs typeface="Times New Roman" pitchFamily="18" charset="0"/>
            </a:endParaRPr>
          </a:p>
        </p:txBody>
      </p:sp>
      <p:sp>
        <p:nvSpPr>
          <p:cNvPr id="29" name="TextBox 28"/>
          <p:cNvSpPr txBox="1"/>
          <p:nvPr/>
        </p:nvSpPr>
        <p:spPr>
          <a:xfrm>
            <a:off x="3040816" y="3198879"/>
            <a:ext cx="373820" cy="492122"/>
          </a:xfrm>
          <a:prstGeom prst="rect">
            <a:avLst/>
          </a:prstGeom>
          <a:noFill/>
        </p:spPr>
        <p:txBody>
          <a:bodyPr wrap="none" rtlCol="0">
            <a:spAutoFit/>
          </a:bodyPr>
          <a:lstStyle/>
          <a:p>
            <a:r>
              <a:rPr lang="en-US" sz="2598" b="1" dirty="0">
                <a:solidFill>
                  <a:schemeClr val="bg1"/>
                </a:solidFill>
                <a:latin typeface="Times New Roman" pitchFamily="18" charset="0"/>
                <a:cs typeface="Times New Roman" pitchFamily="18" charset="0"/>
                <a:sym typeface="Symbol"/>
              </a:rPr>
              <a:t>=</a:t>
            </a:r>
            <a:endParaRPr lang="en-US" sz="2598" b="1" dirty="0">
              <a:solidFill>
                <a:schemeClr val="bg1"/>
              </a:solidFill>
              <a:latin typeface="Times New Roman" pitchFamily="18" charset="0"/>
              <a:cs typeface="Times New Roman" pitchFamily="18" charset="0"/>
            </a:endParaRPr>
          </a:p>
        </p:txBody>
      </p:sp>
      <p:sp>
        <p:nvSpPr>
          <p:cNvPr id="30" name="TextBox 29"/>
          <p:cNvSpPr txBox="1"/>
          <p:nvPr/>
        </p:nvSpPr>
        <p:spPr>
          <a:xfrm>
            <a:off x="1144922" y="4139320"/>
            <a:ext cx="6335607" cy="492122"/>
          </a:xfrm>
          <a:prstGeom prst="rect">
            <a:avLst/>
          </a:prstGeom>
          <a:noFill/>
        </p:spPr>
        <p:txBody>
          <a:bodyPr wrap="square" rtlCol="0">
            <a:spAutoFit/>
          </a:bodyPr>
          <a:lstStyle/>
          <a:p>
            <a:r>
              <a:rPr lang="en-US" sz="2598" b="1" dirty="0">
                <a:solidFill>
                  <a:schemeClr val="bg1"/>
                </a:solidFill>
                <a:latin typeface="Times New Roman" pitchFamily="18" charset="0"/>
                <a:cs typeface="Times New Roman" pitchFamily="18" charset="0"/>
                <a:sym typeface="Symbol"/>
              </a:rPr>
              <a:t>Where N = number of turns per unit length </a:t>
            </a:r>
            <a:endParaRPr lang="en-US" sz="2598" b="1" dirty="0">
              <a:solidFill>
                <a:schemeClr val="bg1"/>
              </a:solidFill>
              <a:latin typeface="Times New Roman" pitchFamily="18" charset="0"/>
              <a:cs typeface="Times New Roman" pitchFamily="18" charset="0"/>
            </a:endParaRPr>
          </a:p>
        </p:txBody>
      </p:sp>
      <p:grpSp>
        <p:nvGrpSpPr>
          <p:cNvPr id="33" name="Group 32"/>
          <p:cNvGrpSpPr/>
          <p:nvPr/>
        </p:nvGrpSpPr>
        <p:grpSpPr>
          <a:xfrm>
            <a:off x="6273665" y="1193063"/>
            <a:ext cx="3860760" cy="2078871"/>
            <a:chOff x="4800600" y="819150"/>
            <a:chExt cx="2971800" cy="1600200"/>
          </a:xfrm>
        </p:grpSpPr>
        <p:sp>
          <p:nvSpPr>
            <p:cNvPr id="32" name="Cloud 31"/>
            <p:cNvSpPr/>
            <p:nvPr/>
          </p:nvSpPr>
          <p:spPr>
            <a:xfrm>
              <a:off x="4800600" y="819150"/>
              <a:ext cx="2971800" cy="1600200"/>
            </a:xfrm>
            <a:prstGeom prst="cloud">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sz="2553">
                <a:solidFill>
                  <a:schemeClr val="bg1"/>
                </a:solidFill>
              </a:endParaRPr>
            </a:p>
          </p:txBody>
        </p:sp>
        <p:sp>
          <p:nvSpPr>
            <p:cNvPr id="31" name="TextBox 30"/>
            <p:cNvSpPr txBox="1"/>
            <p:nvPr/>
          </p:nvSpPr>
          <p:spPr>
            <a:xfrm>
              <a:off x="5029200" y="1047750"/>
              <a:ext cx="2743200" cy="994279"/>
            </a:xfrm>
            <a:prstGeom prst="rect">
              <a:avLst/>
            </a:prstGeom>
            <a:noFill/>
            <a:ln>
              <a:noFill/>
            </a:ln>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2598" b="1" dirty="0">
                  <a:solidFill>
                    <a:schemeClr val="tx1"/>
                  </a:solidFill>
                  <a:latin typeface="Times New Roman" pitchFamily="18" charset="0"/>
                  <a:cs typeface="Times New Roman" pitchFamily="18" charset="0"/>
                  <a:sym typeface="Symbol"/>
                </a:rPr>
                <a:t>This is the expression for magnetic induction inside a long solenoid </a:t>
              </a:r>
              <a:endParaRPr lang="en-US" sz="2598" b="1" dirty="0">
                <a:solidFill>
                  <a:schemeClr val="tx1"/>
                </a:solidFill>
                <a:latin typeface="Times New Roman" pitchFamily="18" charset="0"/>
                <a:cs typeface="Times New Roman" pitchFamily="18" charset="0"/>
              </a:endParaRPr>
            </a:p>
          </p:txBody>
        </p:sp>
      </p:grpSp>
      <p:sp>
        <p:nvSpPr>
          <p:cNvPr id="34" name="TextBox 33"/>
          <p:cNvSpPr txBox="1"/>
          <p:nvPr/>
        </p:nvSpPr>
        <p:spPr>
          <a:xfrm>
            <a:off x="1183958" y="4858363"/>
            <a:ext cx="8794273" cy="986795"/>
          </a:xfrm>
          <a:prstGeom prst="roundRect">
            <a:avLst/>
          </a:prstGeom>
          <a:noFill/>
          <a:ln w="38100">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en-US" sz="2598" b="1" dirty="0">
                <a:solidFill>
                  <a:schemeClr val="bg1"/>
                </a:solidFill>
                <a:latin typeface="Times New Roman" pitchFamily="18" charset="0"/>
                <a:cs typeface="Times New Roman" pitchFamily="18" charset="0"/>
                <a:sym typeface="Symbol"/>
              </a:rPr>
              <a:t>At the  point near the end of a solenoid, the magnetic field induction is found to be </a:t>
            </a:r>
            <a:r>
              <a:rPr lang="en-US" sz="2598" b="1" baseline="-25000" dirty="0">
                <a:solidFill>
                  <a:schemeClr val="bg1"/>
                </a:solidFill>
                <a:latin typeface="Times New Roman" pitchFamily="18" charset="0"/>
                <a:cs typeface="Times New Roman" pitchFamily="18" charset="0"/>
                <a:sym typeface="Symbol"/>
              </a:rPr>
              <a:t>0</a:t>
            </a:r>
            <a:r>
              <a:rPr lang="en-US" sz="2598" b="1" dirty="0">
                <a:solidFill>
                  <a:schemeClr val="bg1"/>
                </a:solidFill>
                <a:latin typeface="Times New Roman" pitchFamily="18" charset="0"/>
                <a:cs typeface="Times New Roman" pitchFamily="18" charset="0"/>
                <a:sym typeface="Symbol"/>
              </a:rPr>
              <a:t>n I/2. </a:t>
            </a:r>
            <a:endParaRPr lang="en-US" sz="2598" b="1" dirty="0">
              <a:solidFill>
                <a:schemeClr val="bg1"/>
              </a:solidFill>
              <a:latin typeface="Times New Roman" pitchFamily="18" charset="0"/>
              <a:cs typeface="Times New Roman" pitchFamily="18" charset="0"/>
            </a:endParaRPr>
          </a:p>
        </p:txBody>
      </p:sp>
      <p:cxnSp>
        <p:nvCxnSpPr>
          <p:cNvPr id="17" name="Straight Connector 16">
            <a:extLst>
              <a:ext uri="{FF2B5EF4-FFF2-40B4-BE49-F238E27FC236}">
                <a16:creationId xmlns:a16="http://schemas.microsoft.com/office/drawing/2014/main" id="{0EE6D804-031A-C4AB-7DFB-1A43988C1320}"/>
              </a:ext>
            </a:extLst>
          </p:cNvPr>
          <p:cNvCxnSpPr/>
          <p:nvPr/>
        </p:nvCxnSpPr>
        <p:spPr>
          <a:xfrm>
            <a:off x="2492614" y="3416781"/>
            <a:ext cx="296981" cy="206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6704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iterate type="lt">
                                    <p:tmPct val="10000"/>
                                  </p:iterate>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iterate type="lt">
                                    <p:tmPct val="10000"/>
                                  </p:iterate>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iterate type="lt">
                                    <p:tmPct val="10000"/>
                                  </p:iterate>
                                  <p:childTnLst>
                                    <p:set>
                                      <p:cBhvr>
                                        <p:cTn id="21" dur="1" fill="hold">
                                          <p:stCondLst>
                                            <p:cond delay="0"/>
                                          </p:stCondLst>
                                        </p:cTn>
                                        <p:tgtEl>
                                          <p:spTgt spid="5"/>
                                        </p:tgtEl>
                                        <p:attrNameLst>
                                          <p:attrName>style.visibility</p:attrName>
                                        </p:attrNameLst>
                                      </p:cBhvr>
                                      <p:to>
                                        <p:strVal val="visible"/>
                                      </p:to>
                                    </p:set>
                                    <p:animEffect transition="in" filter="wipe(left)">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iterate type="lt">
                                    <p:tmPct val="10000"/>
                                  </p:iterate>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iterate type="lt">
                                    <p:tmPct val="10000"/>
                                  </p:iterate>
                                  <p:childTnLst>
                                    <p:set>
                                      <p:cBhvr>
                                        <p:cTn id="31" dur="1" fill="hold">
                                          <p:stCondLst>
                                            <p:cond delay="0"/>
                                          </p:stCondLst>
                                        </p:cTn>
                                        <p:tgtEl>
                                          <p:spTgt spid="7"/>
                                        </p:tgtEl>
                                        <p:attrNameLst>
                                          <p:attrName>style.visibility</p:attrName>
                                        </p:attrNameLst>
                                      </p:cBhvr>
                                      <p:to>
                                        <p:strVal val="visible"/>
                                      </p:to>
                                    </p:set>
                                    <p:animEffect transition="in" filter="wipe(left)">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iterate type="lt">
                                    <p:tmPct val="10000"/>
                                  </p:iterate>
                                  <p:childTnLst>
                                    <p:set>
                                      <p:cBhvr>
                                        <p:cTn id="36" dur="1" fill="hold">
                                          <p:stCondLst>
                                            <p:cond delay="0"/>
                                          </p:stCondLst>
                                        </p:cTn>
                                        <p:tgtEl>
                                          <p:spTgt spid="8"/>
                                        </p:tgtEl>
                                        <p:attrNameLst>
                                          <p:attrName>style.visibility</p:attrName>
                                        </p:attrNameLst>
                                      </p:cBhvr>
                                      <p:to>
                                        <p:strVal val="visible"/>
                                      </p:to>
                                    </p:set>
                                    <p:animEffect transition="in" filter="wipe(left)">
                                      <p:cBhvr>
                                        <p:cTn id="37" dur="500"/>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iterate type="lt">
                                    <p:tmPct val="10000"/>
                                  </p:iterate>
                                  <p:childTnLst>
                                    <p:set>
                                      <p:cBhvr>
                                        <p:cTn id="41" dur="1" fill="hold">
                                          <p:stCondLst>
                                            <p:cond delay="0"/>
                                          </p:stCondLst>
                                        </p:cTn>
                                        <p:tgtEl>
                                          <p:spTgt spid="9"/>
                                        </p:tgtEl>
                                        <p:attrNameLst>
                                          <p:attrName>style.visibility</p:attrName>
                                        </p:attrNameLst>
                                      </p:cBhvr>
                                      <p:to>
                                        <p:strVal val="visible"/>
                                      </p:to>
                                    </p:set>
                                    <p:animEffect transition="in" filter="wipe(left)">
                                      <p:cBhvr>
                                        <p:cTn id="42" dur="500"/>
                                        <p:tgtEl>
                                          <p:spTgt spid="9"/>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iterate type="lt">
                                    <p:tmPct val="10000"/>
                                  </p:iterate>
                                  <p:childTnLst>
                                    <p:set>
                                      <p:cBhvr>
                                        <p:cTn id="46" dur="1" fill="hold">
                                          <p:stCondLst>
                                            <p:cond delay="0"/>
                                          </p:stCondLst>
                                        </p:cTn>
                                        <p:tgtEl>
                                          <p:spTgt spid="10"/>
                                        </p:tgtEl>
                                        <p:attrNameLst>
                                          <p:attrName>style.visibility</p:attrName>
                                        </p:attrNameLst>
                                      </p:cBhvr>
                                      <p:to>
                                        <p:strVal val="visible"/>
                                      </p:to>
                                    </p:set>
                                    <p:animEffect transition="in" filter="wipe(left)">
                                      <p:cBhvr>
                                        <p:cTn id="47" dur="500"/>
                                        <p:tgtEl>
                                          <p:spTgt spid="10"/>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iterate type="lt">
                                    <p:tmPct val="10000"/>
                                  </p:iterate>
                                  <p:childTnLst>
                                    <p:set>
                                      <p:cBhvr>
                                        <p:cTn id="51" dur="1" fill="hold">
                                          <p:stCondLst>
                                            <p:cond delay="0"/>
                                          </p:stCondLst>
                                        </p:cTn>
                                        <p:tgtEl>
                                          <p:spTgt spid="11"/>
                                        </p:tgtEl>
                                        <p:attrNameLst>
                                          <p:attrName>style.visibility</p:attrName>
                                        </p:attrNameLst>
                                      </p:cBhvr>
                                      <p:to>
                                        <p:strVal val="visible"/>
                                      </p:to>
                                    </p:set>
                                    <p:animEffect transition="in" filter="wipe(left)">
                                      <p:cBhvr>
                                        <p:cTn id="52" dur="500"/>
                                        <p:tgtEl>
                                          <p:spTgt spid="11"/>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nodeType="clickEffect">
                                  <p:stCondLst>
                                    <p:cond delay="0"/>
                                  </p:stCondLst>
                                  <p:iterate type="lt">
                                    <p:tmPct val="10000"/>
                                  </p:iterate>
                                  <p:childTnLst>
                                    <p:set>
                                      <p:cBhvr>
                                        <p:cTn id="56" dur="1" fill="hold">
                                          <p:stCondLst>
                                            <p:cond delay="0"/>
                                          </p:stCondLst>
                                        </p:cTn>
                                        <p:tgtEl>
                                          <p:spTgt spid="37"/>
                                        </p:tgtEl>
                                        <p:attrNameLst>
                                          <p:attrName>style.visibility</p:attrName>
                                        </p:attrNameLst>
                                      </p:cBhvr>
                                      <p:to>
                                        <p:strVal val="visible"/>
                                      </p:to>
                                    </p:set>
                                    <p:animEffect transition="in" filter="wipe(left)">
                                      <p:cBhvr>
                                        <p:cTn id="57" dur="500"/>
                                        <p:tgtEl>
                                          <p:spTgt spid="37"/>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grpId="0" nodeType="clickEffect">
                                  <p:stCondLst>
                                    <p:cond delay="0"/>
                                  </p:stCondLst>
                                  <p:iterate type="lt">
                                    <p:tmPct val="10000"/>
                                  </p:iterate>
                                  <p:childTnLst>
                                    <p:set>
                                      <p:cBhvr>
                                        <p:cTn id="61" dur="1" fill="hold">
                                          <p:stCondLst>
                                            <p:cond delay="0"/>
                                          </p:stCondLst>
                                        </p:cTn>
                                        <p:tgtEl>
                                          <p:spTgt spid="16"/>
                                        </p:tgtEl>
                                        <p:attrNameLst>
                                          <p:attrName>style.visibility</p:attrName>
                                        </p:attrNameLst>
                                      </p:cBhvr>
                                      <p:to>
                                        <p:strVal val="visible"/>
                                      </p:to>
                                    </p:set>
                                    <p:animEffect transition="in" filter="wipe(left)">
                                      <p:cBhvr>
                                        <p:cTn id="62" dur="500"/>
                                        <p:tgtEl>
                                          <p:spTgt spid="16"/>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grpId="0" nodeType="clickEffect">
                                  <p:stCondLst>
                                    <p:cond delay="0"/>
                                  </p:stCondLst>
                                  <p:iterate type="lt">
                                    <p:tmPct val="10000"/>
                                  </p:iterate>
                                  <p:childTnLst>
                                    <p:set>
                                      <p:cBhvr>
                                        <p:cTn id="66" dur="1" fill="hold">
                                          <p:stCondLst>
                                            <p:cond delay="0"/>
                                          </p:stCondLst>
                                        </p:cTn>
                                        <p:tgtEl>
                                          <p:spTgt spid="24"/>
                                        </p:tgtEl>
                                        <p:attrNameLst>
                                          <p:attrName>style.visibility</p:attrName>
                                        </p:attrNameLst>
                                      </p:cBhvr>
                                      <p:to>
                                        <p:strVal val="visible"/>
                                      </p:to>
                                    </p:set>
                                    <p:animEffect transition="in" filter="wipe(left)">
                                      <p:cBhvr>
                                        <p:cTn id="67" dur="500"/>
                                        <p:tgtEl>
                                          <p:spTgt spid="24"/>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8" fill="hold" nodeType="clickEffect">
                                  <p:stCondLst>
                                    <p:cond delay="0"/>
                                  </p:stCondLst>
                                  <p:iterate type="lt">
                                    <p:tmPct val="10000"/>
                                  </p:iterate>
                                  <p:childTnLst>
                                    <p:set>
                                      <p:cBhvr>
                                        <p:cTn id="71" dur="1" fill="hold">
                                          <p:stCondLst>
                                            <p:cond delay="0"/>
                                          </p:stCondLst>
                                        </p:cTn>
                                        <p:tgtEl>
                                          <p:spTgt spid="36"/>
                                        </p:tgtEl>
                                        <p:attrNameLst>
                                          <p:attrName>style.visibility</p:attrName>
                                        </p:attrNameLst>
                                      </p:cBhvr>
                                      <p:to>
                                        <p:strVal val="visible"/>
                                      </p:to>
                                    </p:set>
                                    <p:animEffect transition="in" filter="wipe(left)">
                                      <p:cBhvr>
                                        <p:cTn id="72" dur="500"/>
                                        <p:tgtEl>
                                          <p:spTgt spid="36"/>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8" fill="hold" grpId="0" nodeType="clickEffect">
                                  <p:stCondLst>
                                    <p:cond delay="0"/>
                                  </p:stCondLst>
                                  <p:iterate type="lt">
                                    <p:tmPct val="10000"/>
                                  </p:iterate>
                                  <p:childTnLst>
                                    <p:set>
                                      <p:cBhvr>
                                        <p:cTn id="76" dur="1" fill="hold">
                                          <p:stCondLst>
                                            <p:cond delay="0"/>
                                          </p:stCondLst>
                                        </p:cTn>
                                        <p:tgtEl>
                                          <p:spTgt spid="29"/>
                                        </p:tgtEl>
                                        <p:attrNameLst>
                                          <p:attrName>style.visibility</p:attrName>
                                        </p:attrNameLst>
                                      </p:cBhvr>
                                      <p:to>
                                        <p:strVal val="visible"/>
                                      </p:to>
                                    </p:set>
                                    <p:animEffect transition="in" filter="wipe(left)">
                                      <p:cBhvr>
                                        <p:cTn id="77" dur="500"/>
                                        <p:tgtEl>
                                          <p:spTgt spid="29"/>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8" fill="hold" grpId="0" nodeType="clickEffect">
                                  <p:stCondLst>
                                    <p:cond delay="0"/>
                                  </p:stCondLst>
                                  <p:iterate type="lt">
                                    <p:tmPct val="10000"/>
                                  </p:iterate>
                                  <p:childTnLst>
                                    <p:set>
                                      <p:cBhvr>
                                        <p:cTn id="81" dur="1" fill="hold">
                                          <p:stCondLst>
                                            <p:cond delay="0"/>
                                          </p:stCondLst>
                                        </p:cTn>
                                        <p:tgtEl>
                                          <p:spTgt spid="28"/>
                                        </p:tgtEl>
                                        <p:attrNameLst>
                                          <p:attrName>style.visibility</p:attrName>
                                        </p:attrNameLst>
                                      </p:cBhvr>
                                      <p:to>
                                        <p:strVal val="visible"/>
                                      </p:to>
                                    </p:set>
                                    <p:animEffect transition="in" filter="wipe(left)">
                                      <p:cBhvr>
                                        <p:cTn id="82" dur="500"/>
                                        <p:tgtEl>
                                          <p:spTgt spid="28"/>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8" fill="hold" grpId="0" nodeType="clickEffect">
                                  <p:stCondLst>
                                    <p:cond delay="0"/>
                                  </p:stCondLst>
                                  <p:iterate type="lt">
                                    <p:tmPct val="10000"/>
                                  </p:iterate>
                                  <p:childTnLst>
                                    <p:set>
                                      <p:cBhvr>
                                        <p:cTn id="86" dur="1" fill="hold">
                                          <p:stCondLst>
                                            <p:cond delay="0"/>
                                          </p:stCondLst>
                                        </p:cTn>
                                        <p:tgtEl>
                                          <p:spTgt spid="30"/>
                                        </p:tgtEl>
                                        <p:attrNameLst>
                                          <p:attrName>style.visibility</p:attrName>
                                        </p:attrNameLst>
                                      </p:cBhvr>
                                      <p:to>
                                        <p:strVal val="visible"/>
                                      </p:to>
                                    </p:set>
                                    <p:animEffect transition="in" filter="wipe(left)">
                                      <p:cBhvr>
                                        <p:cTn id="87" dur="500"/>
                                        <p:tgtEl>
                                          <p:spTgt spid="30"/>
                                        </p:tgtEl>
                                      </p:cBhvr>
                                    </p:animEffect>
                                  </p:childTnLst>
                                </p:cTn>
                              </p:par>
                            </p:childTnLst>
                          </p:cTn>
                        </p:par>
                      </p:childTnLst>
                    </p:cTn>
                  </p:par>
                  <p:par>
                    <p:cTn id="88" fill="hold">
                      <p:stCondLst>
                        <p:cond delay="indefinite"/>
                      </p:stCondLst>
                      <p:childTnLst>
                        <p:par>
                          <p:cTn id="89" fill="hold">
                            <p:stCondLst>
                              <p:cond delay="0"/>
                            </p:stCondLst>
                            <p:childTnLst>
                              <p:par>
                                <p:cTn id="90" presetID="5" presetClass="entr" presetSubtype="10" fill="hold" nodeType="clickEffect">
                                  <p:stCondLst>
                                    <p:cond delay="0"/>
                                  </p:stCondLst>
                                  <p:childTnLst>
                                    <p:set>
                                      <p:cBhvr>
                                        <p:cTn id="91" dur="1" fill="hold">
                                          <p:stCondLst>
                                            <p:cond delay="0"/>
                                          </p:stCondLst>
                                        </p:cTn>
                                        <p:tgtEl>
                                          <p:spTgt spid="33"/>
                                        </p:tgtEl>
                                        <p:attrNameLst>
                                          <p:attrName>style.visibility</p:attrName>
                                        </p:attrNameLst>
                                      </p:cBhvr>
                                      <p:to>
                                        <p:strVal val="visible"/>
                                      </p:to>
                                    </p:set>
                                    <p:animEffect transition="in" filter="checkerboard(across)">
                                      <p:cBhvr>
                                        <p:cTn id="92" dur="500"/>
                                        <p:tgtEl>
                                          <p:spTgt spid="33"/>
                                        </p:tgtEl>
                                      </p:cBhvr>
                                    </p:animEffect>
                                  </p:childTnLst>
                                </p:cTn>
                              </p:par>
                            </p:childTnLst>
                          </p:cTn>
                        </p:par>
                      </p:childTnLst>
                    </p:cTn>
                  </p:par>
                  <p:par>
                    <p:cTn id="93" fill="hold">
                      <p:stCondLst>
                        <p:cond delay="indefinite"/>
                      </p:stCondLst>
                      <p:childTnLst>
                        <p:par>
                          <p:cTn id="94" fill="hold">
                            <p:stCondLst>
                              <p:cond delay="0"/>
                            </p:stCondLst>
                            <p:childTnLst>
                              <p:par>
                                <p:cTn id="95" presetID="22" presetClass="entr" presetSubtype="8" fill="hold" grpId="0" nodeType="clickEffect">
                                  <p:stCondLst>
                                    <p:cond delay="0"/>
                                  </p:stCondLst>
                                  <p:childTnLst>
                                    <p:set>
                                      <p:cBhvr>
                                        <p:cTn id="96" dur="1" fill="hold">
                                          <p:stCondLst>
                                            <p:cond delay="0"/>
                                          </p:stCondLst>
                                        </p:cTn>
                                        <p:tgtEl>
                                          <p:spTgt spid="34">
                                            <p:bg/>
                                          </p:spTgt>
                                        </p:tgtEl>
                                        <p:attrNameLst>
                                          <p:attrName>style.visibility</p:attrName>
                                        </p:attrNameLst>
                                      </p:cBhvr>
                                      <p:to>
                                        <p:strVal val="visible"/>
                                      </p:to>
                                    </p:set>
                                    <p:animEffect transition="in" filter="wipe(left)">
                                      <p:cBhvr>
                                        <p:cTn id="97" dur="500"/>
                                        <p:tgtEl>
                                          <p:spTgt spid="34">
                                            <p:bg/>
                                          </p:spTgt>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34">
                                            <p:txEl>
                                              <p:pRg st="0" end="0"/>
                                            </p:txEl>
                                          </p:spTgt>
                                        </p:tgtEl>
                                        <p:attrNameLst>
                                          <p:attrName>style.visibility</p:attrName>
                                        </p:attrNameLst>
                                      </p:cBhvr>
                                      <p:to>
                                        <p:strVal val="visible"/>
                                      </p:to>
                                    </p:set>
                                    <p:animEffect transition="in" filter="wipe(left)">
                                      <p:cBhvr>
                                        <p:cTn id="100" dur="500"/>
                                        <p:tgtEl>
                                          <p:spTgt spid="3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P spid="8" grpId="0"/>
      <p:bldP spid="9" grpId="0"/>
      <p:bldP spid="10" grpId="0"/>
      <p:bldP spid="11" grpId="0"/>
      <p:bldP spid="16" grpId="0"/>
      <p:bldP spid="24" grpId="0"/>
      <p:bldP spid="28" grpId="0"/>
      <p:bldP spid="29" grpId="0"/>
      <p:bldP spid="30" grpId="0"/>
      <p:bldP spid="34" grpId="0" build="p" animBg="1"/>
    </p:bld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60770" name="Picture 2" descr="C:\Documents and Settings\Administrator\Desktop\1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17626" y="1011671"/>
            <a:ext cx="6499870" cy="4091494"/>
          </a:xfrm>
          <a:prstGeom prst="rect">
            <a:avLst/>
          </a:prstGeom>
          <a:noFill/>
          <a:extLst>
            <a:ext uri="{909E8E84-426E-40DD-AFC4-6F175D3DCCD1}">
              <a14:hiddenFill xmlns:a14="http://schemas.microsoft.com/office/drawing/2010/main">
                <a:solidFill>
                  <a:srgbClr val="FFFFFF"/>
                </a:solidFill>
              </a14:hiddenFill>
            </a:ext>
          </a:extLst>
        </p:spPr>
      </p:pic>
      <p:sp>
        <p:nvSpPr>
          <p:cNvPr id="6" name="Notched Right Arrow 5"/>
          <p:cNvSpPr/>
          <p:nvPr/>
        </p:nvSpPr>
        <p:spPr>
          <a:xfrm>
            <a:off x="2013604" y="5424895"/>
            <a:ext cx="6103895" cy="965190"/>
          </a:xfrm>
          <a:prstGeom prst="notchedRightArrow">
            <a:avLst/>
          </a:prstGeom>
          <a:ln/>
        </p:spPr>
        <p:style>
          <a:lnRef idx="1">
            <a:schemeClr val="accent6"/>
          </a:lnRef>
          <a:fillRef idx="2">
            <a:schemeClr val="accent6"/>
          </a:fillRef>
          <a:effectRef idx="1">
            <a:schemeClr val="accent6"/>
          </a:effectRef>
          <a:fontRef idx="minor">
            <a:schemeClr val="dk1"/>
          </a:fontRef>
        </p:style>
        <p:txBody>
          <a:bodyPr lIns="101235" tIns="50618" rIns="101235" bIns="50618" rtlCol="0" anchor="ctr"/>
          <a:lstStyle/>
          <a:p>
            <a:pPr algn="ctr"/>
            <a:r>
              <a:rPr lang="en-US" sz="2598" b="1" dirty="0">
                <a:solidFill>
                  <a:schemeClr val="tx1"/>
                </a:solidFill>
                <a:latin typeface="Times New Roman" pitchFamily="18" charset="0"/>
                <a:ea typeface="Cambria Math" pitchFamily="18" charset="0"/>
              </a:rPr>
              <a:t>The magnetic field of a finite solenoid</a:t>
            </a:r>
          </a:p>
        </p:txBody>
      </p:sp>
      <p:cxnSp>
        <p:nvCxnSpPr>
          <p:cNvPr id="8" name="Straight Arrow Connector 7"/>
          <p:cNvCxnSpPr/>
          <p:nvPr/>
        </p:nvCxnSpPr>
        <p:spPr>
          <a:xfrm>
            <a:off x="3993478" y="3123287"/>
            <a:ext cx="0" cy="2450098"/>
          </a:xfrm>
          <a:prstGeom prst="straightConnector1">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6765306" y="3123287"/>
            <a:ext cx="0" cy="2450098"/>
          </a:xfrm>
          <a:prstGeom prst="straightConnector1">
            <a:avLst/>
          </a:prstGeom>
          <a:ln w="38100">
            <a:solidFill>
              <a:srgbClr val="CC3399"/>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6196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60770"/>
                                        </p:tgtEl>
                                        <p:attrNameLst>
                                          <p:attrName>style.visibility</p:attrName>
                                        </p:attrNameLst>
                                      </p:cBhvr>
                                      <p:to>
                                        <p:strVal val="visible"/>
                                      </p:to>
                                    </p:set>
                                    <p:animEffect transition="in" filter="wipe(left)">
                                      <p:cBhvr>
                                        <p:cTn id="7" dur="500"/>
                                        <p:tgtEl>
                                          <p:spTgt spid="16077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up)">
                                      <p:cBhvr>
                                        <p:cTn id="12" dur="500"/>
                                        <p:tgtEl>
                                          <p:spTgt spid="8"/>
                                        </p:tgtEl>
                                      </p:cBhvr>
                                    </p:animEffect>
                                  </p:childTnLst>
                                </p:cTn>
                              </p:par>
                              <p:par>
                                <p:cTn id="13" presetID="22" presetClass="entr" presetSubtype="4"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down)">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iterate type="lt">
                                    <p:tmPct val="10000"/>
                                  </p:iterate>
                                  <p:childTnLst>
                                    <p:set>
                                      <p:cBhvr>
                                        <p:cTn id="19" dur="1" fill="hold">
                                          <p:stCondLst>
                                            <p:cond delay="0"/>
                                          </p:stCondLst>
                                        </p:cTn>
                                        <p:tgtEl>
                                          <p:spTgt spid="6"/>
                                        </p:tgtEl>
                                        <p:attrNameLst>
                                          <p:attrName>style.visibility</p:attrName>
                                        </p:attrNameLst>
                                      </p:cBhvr>
                                      <p:to>
                                        <p:strVal val="visible"/>
                                      </p:to>
                                    </p:set>
                                    <p:animEffect transition="in" filter="wipe(left)">
                                      <p:cBhvr>
                                        <p:cTn id="20"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a:xfrm>
            <a:off x="494969" y="1044416"/>
            <a:ext cx="9412032" cy="7424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1235" tIns="50618" rIns="101235" bIns="50618" rtlCol="0" anchor="ctr"/>
          <a:lstStyle/>
          <a:p>
            <a:pPr marL="506080" indent="-506080">
              <a:buFont typeface="Wingdings" pitchFamily="2" charset="2"/>
              <a:buChar char="Ø"/>
            </a:pPr>
            <a:r>
              <a:rPr lang="en-US" sz="2598" b="1" dirty="0">
                <a:solidFill>
                  <a:schemeClr val="bg1"/>
                </a:solidFill>
                <a:latin typeface="Times New Roman" pitchFamily="18" charset="0"/>
                <a:ea typeface="Cambria Math" panose="02040503050406030204" pitchFamily="18" charset="0"/>
              </a:rPr>
              <a:t>In a solenoid the magnetic field is </a:t>
            </a:r>
            <a:r>
              <a:rPr lang="en-US" sz="2598" b="1" u="sng" dirty="0">
                <a:solidFill>
                  <a:schemeClr val="bg1"/>
                </a:solidFill>
                <a:latin typeface="Times New Roman" pitchFamily="18" charset="0"/>
                <a:ea typeface="Cambria Math" panose="02040503050406030204" pitchFamily="18" charset="0"/>
              </a:rPr>
              <a:t>STRONG and UNIFORM.</a:t>
            </a:r>
          </a:p>
        </p:txBody>
      </p:sp>
      <p:sp>
        <p:nvSpPr>
          <p:cNvPr id="5" name="Rectangle 4"/>
          <p:cNvSpPr/>
          <p:nvPr/>
        </p:nvSpPr>
        <p:spPr>
          <a:xfrm>
            <a:off x="494971" y="1588883"/>
            <a:ext cx="10508578" cy="7424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1235" tIns="50618" rIns="101235" bIns="50618" rtlCol="0" anchor="ctr"/>
          <a:lstStyle/>
          <a:p>
            <a:pPr marL="506080" indent="-506080">
              <a:buFont typeface="Wingdings" pitchFamily="2" charset="2"/>
              <a:buChar char="Ø"/>
            </a:pPr>
            <a:r>
              <a:rPr lang="en-US" sz="2598" b="1" dirty="0">
                <a:solidFill>
                  <a:schemeClr val="bg1"/>
                </a:solidFill>
                <a:latin typeface="Times New Roman" pitchFamily="18" charset="0"/>
                <a:ea typeface="Cambria Math" panose="02040503050406030204" pitchFamily="18" charset="0"/>
              </a:rPr>
              <a:t>On the other hand, outside the solenoid, the field is  </a:t>
            </a:r>
            <a:r>
              <a:rPr lang="en-US" sz="2598" b="1" u="sng" dirty="0">
                <a:solidFill>
                  <a:schemeClr val="bg1"/>
                </a:solidFill>
                <a:latin typeface="Times New Roman" pitchFamily="18" charset="0"/>
                <a:ea typeface="Cambria Math" panose="02040503050406030204" pitchFamily="18" charset="0"/>
              </a:rPr>
              <a:t>non-uniform</a:t>
            </a:r>
            <a:r>
              <a:rPr lang="en-US" sz="2598" b="1" dirty="0">
                <a:solidFill>
                  <a:schemeClr val="bg1"/>
                </a:solidFill>
                <a:latin typeface="Times New Roman" pitchFamily="18" charset="0"/>
                <a:ea typeface="Cambria Math" panose="02040503050406030204" pitchFamily="18" charset="0"/>
              </a:rPr>
              <a:t>.</a:t>
            </a:r>
          </a:p>
        </p:txBody>
      </p:sp>
      <p:sp>
        <p:nvSpPr>
          <p:cNvPr id="6" name="Rectangle 5"/>
          <p:cNvSpPr/>
          <p:nvPr/>
        </p:nvSpPr>
        <p:spPr>
          <a:xfrm>
            <a:off x="494969" y="2281840"/>
            <a:ext cx="11087312" cy="10394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1235" tIns="50618" rIns="101235" bIns="50618" rtlCol="0" anchor="ctr"/>
          <a:lstStyle/>
          <a:p>
            <a:pPr marL="506080" indent="-506080">
              <a:buFont typeface="Wingdings" pitchFamily="2" charset="2"/>
              <a:buChar char="Ø"/>
            </a:pPr>
            <a:r>
              <a:rPr lang="en-US" sz="2598" b="1" dirty="0">
                <a:solidFill>
                  <a:schemeClr val="bg1"/>
                </a:solidFill>
                <a:latin typeface="Times New Roman" pitchFamily="18" charset="0"/>
                <a:ea typeface="Cambria Math" panose="02040503050406030204" pitchFamily="18" charset="0"/>
              </a:rPr>
              <a:t>As one starts moving away from the solenoid, the field diminishes and the solenoid looks like a </a:t>
            </a:r>
            <a:r>
              <a:rPr lang="en-US" sz="2598" b="1" u="sng" dirty="0">
                <a:solidFill>
                  <a:schemeClr val="bg1"/>
                </a:solidFill>
                <a:latin typeface="Times New Roman" pitchFamily="18" charset="0"/>
                <a:ea typeface="Cambria Math" panose="02040503050406030204" pitchFamily="18" charset="0"/>
              </a:rPr>
              <a:t>cylindrical  metal sheet</a:t>
            </a:r>
            <a:r>
              <a:rPr lang="en-US" sz="2598" b="1" dirty="0">
                <a:solidFill>
                  <a:schemeClr val="bg1"/>
                </a:solidFill>
                <a:latin typeface="Times New Roman" pitchFamily="18" charset="0"/>
                <a:ea typeface="Cambria Math" panose="02040503050406030204" pitchFamily="18" charset="0"/>
              </a:rPr>
              <a:t>.</a:t>
            </a:r>
          </a:p>
        </p:txBody>
      </p:sp>
      <p:pic>
        <p:nvPicPr>
          <p:cNvPr id="141314" name="Picture 2" descr="File:Solenoid magnetic field POVRay bugman123.com 640x480a.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67233" y="3618260"/>
            <a:ext cx="5353285" cy="237585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left)">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iterate type="lt">
                                    <p:tmPct val="10000"/>
                                  </p:iterate>
                                  <p:childTnLst>
                                    <p:set>
                                      <p:cBhvr>
                                        <p:cTn id="11" dur="1" fill="hold">
                                          <p:stCondLst>
                                            <p:cond delay="0"/>
                                          </p:stCondLst>
                                        </p:cTn>
                                        <p:tgtEl>
                                          <p:spTgt spid="5"/>
                                        </p:tgtEl>
                                        <p:attrNameLst>
                                          <p:attrName>style.visibility</p:attrName>
                                        </p:attrNameLst>
                                      </p:cBhvr>
                                      <p:to>
                                        <p:strVal val="visible"/>
                                      </p:to>
                                    </p:set>
                                    <p:animEffect transition="in" filter="wipe(left)">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iterate type="lt">
                                    <p:tmPct val="10000"/>
                                  </p:iterate>
                                  <p:childTnLst>
                                    <p:set>
                                      <p:cBhvr>
                                        <p:cTn id="16" dur="1" fill="hold">
                                          <p:stCondLst>
                                            <p:cond delay="0"/>
                                          </p:stCondLst>
                                        </p:cTn>
                                        <p:tgtEl>
                                          <p:spTgt spid="6"/>
                                        </p:tgtEl>
                                        <p:attrNameLst>
                                          <p:attrName>style.visibility</p:attrName>
                                        </p:attrNameLst>
                                      </p:cBhvr>
                                      <p:to>
                                        <p:strVal val="visible"/>
                                      </p:to>
                                    </p:set>
                                    <p:animEffect transition="in" filter="wipe(left)">
                                      <p:cBhvr>
                                        <p:cTn id="17" dur="20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41314"/>
                                        </p:tgtEl>
                                        <p:attrNameLst>
                                          <p:attrName>style.visibility</p:attrName>
                                        </p:attrNameLst>
                                      </p:cBhvr>
                                      <p:to>
                                        <p:strVal val="visible"/>
                                      </p:to>
                                    </p:set>
                                    <p:animEffect transition="in" filter="wipe(left)">
                                      <p:cBhvr>
                                        <p:cTn id="22" dur="500"/>
                                        <p:tgtEl>
                                          <p:spTgt spid="1413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0483" name="Object 3"/>
          <p:cNvGraphicFramePr>
            <a:graphicFrameLocks noChangeAspect="1"/>
          </p:cNvGraphicFramePr>
          <p:nvPr/>
        </p:nvGraphicFramePr>
        <p:xfrm>
          <a:off x="7150409" y="1823998"/>
          <a:ext cx="213217" cy="284607"/>
        </p:xfrm>
        <a:graphic>
          <a:graphicData uri="http://schemas.openxmlformats.org/presentationml/2006/ole">
            <mc:AlternateContent xmlns:mc="http://schemas.openxmlformats.org/markup-compatibility/2006">
              <mc:Choice xmlns:v="urn:schemas-microsoft-com:vml" Requires="v">
                <p:oleObj name="Equation" r:id="rId2" imgW="177646" imgH="291847" progId="Equation.DSMT4">
                  <p:embed/>
                </p:oleObj>
              </mc:Choice>
              <mc:Fallback>
                <p:oleObj name="Equation" r:id="rId2" imgW="177646" imgH="291847" progId="Equation.DSMT4">
                  <p:embed/>
                  <p:pic>
                    <p:nvPicPr>
                      <p:cNvPr id="20483"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50409" y="1823998"/>
                        <a:ext cx="213217" cy="2846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3" name="Rectangle 12"/>
          <p:cNvSpPr/>
          <p:nvPr/>
        </p:nvSpPr>
        <p:spPr>
          <a:xfrm>
            <a:off x="992187" y="3725070"/>
            <a:ext cx="9153121" cy="493650"/>
          </a:xfrm>
          <a:prstGeom prst="rect">
            <a:avLst/>
          </a:prstGeom>
          <a:ln/>
        </p:spPr>
        <p:style>
          <a:lnRef idx="1">
            <a:schemeClr val="accent4"/>
          </a:lnRef>
          <a:fillRef idx="2">
            <a:schemeClr val="accent4"/>
          </a:fillRef>
          <a:effectRef idx="1">
            <a:schemeClr val="accent4"/>
          </a:effectRef>
          <a:fontRef idx="minor">
            <a:schemeClr val="dk1"/>
          </a:fontRef>
        </p:style>
        <p:txBody>
          <a:bodyPr lIns="101235" tIns="50618" rIns="101235" bIns="50618" rtlCol="0" anchor="ctr"/>
          <a:lstStyle/>
          <a:p>
            <a:pPr marL="506080" indent="-506080">
              <a:buFont typeface="Wingdings" pitchFamily="2" charset="2"/>
              <a:buChar char="Ø"/>
            </a:pPr>
            <a:r>
              <a:rPr lang="en-US" sz="2598" b="1" dirty="0">
                <a:solidFill>
                  <a:schemeClr val="tx1"/>
                </a:solidFill>
                <a:latin typeface="Times New Roman" pitchFamily="18" charset="0"/>
                <a:ea typeface="Cambria Math" panose="02040503050406030204" pitchFamily="18" charset="0"/>
              </a:rPr>
              <a:t>The direction of the field is given by RIGHT HAND RULE.</a:t>
            </a:r>
          </a:p>
        </p:txBody>
      </p:sp>
      <p:sp>
        <p:nvSpPr>
          <p:cNvPr id="10" name="Rectangle 9"/>
          <p:cNvSpPr/>
          <p:nvPr/>
        </p:nvSpPr>
        <p:spPr>
          <a:xfrm>
            <a:off x="992187" y="4773643"/>
            <a:ext cx="10134600" cy="493649"/>
          </a:xfrm>
          <a:prstGeom prst="rect">
            <a:avLst/>
          </a:prstGeom>
          <a:ln/>
        </p:spPr>
        <p:style>
          <a:lnRef idx="1">
            <a:schemeClr val="accent3"/>
          </a:lnRef>
          <a:fillRef idx="2">
            <a:schemeClr val="accent3"/>
          </a:fillRef>
          <a:effectRef idx="1">
            <a:schemeClr val="accent3"/>
          </a:effectRef>
          <a:fontRef idx="minor">
            <a:schemeClr val="dk1"/>
          </a:fontRef>
        </p:style>
        <p:txBody>
          <a:bodyPr lIns="101235" tIns="50618" rIns="101235" bIns="50618" rtlCol="0" anchor="ctr"/>
          <a:lstStyle/>
          <a:p>
            <a:pPr marL="506080" indent="-506080">
              <a:buFont typeface="Wingdings" pitchFamily="2" charset="2"/>
              <a:buChar char="Ø"/>
            </a:pPr>
            <a:r>
              <a:rPr lang="en-US" sz="2598" b="1" dirty="0">
                <a:solidFill>
                  <a:schemeClr val="tx1"/>
                </a:solidFill>
                <a:latin typeface="Times New Roman" pitchFamily="18" charset="0"/>
                <a:ea typeface="Cambria Math" panose="02040503050406030204" pitchFamily="18" charset="0"/>
              </a:rPr>
              <a:t>The solenoid is commonly used to obtain a uniform magnetic field.</a:t>
            </a:r>
          </a:p>
        </p:txBody>
      </p:sp>
      <p:pic>
        <p:nvPicPr>
          <p:cNvPr id="148307" name="Picture 1875" descr="C:\Documents and Settings\Administrator\Desktop\zzz_f_a_17.gif"/>
          <p:cNvPicPr>
            <a:picLocks noChangeAspect="1" noChangeArrowheads="1" noCrop="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66804" y="671289"/>
            <a:ext cx="4096822" cy="264133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48307"/>
                                        </p:tgtEl>
                                        <p:attrNameLst>
                                          <p:attrName>style.visibility</p:attrName>
                                        </p:attrNameLst>
                                      </p:cBhvr>
                                      <p:to>
                                        <p:strVal val="visible"/>
                                      </p:to>
                                    </p:set>
                                    <p:animEffect transition="in" filter="wipe(left)">
                                      <p:cBhvr>
                                        <p:cTn id="7" dur="500"/>
                                        <p:tgtEl>
                                          <p:spTgt spid="14830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iterate type="lt">
                                    <p:tmPct val="10000"/>
                                  </p:iterate>
                                  <p:childTnLst>
                                    <p:set>
                                      <p:cBhvr>
                                        <p:cTn id="11" dur="1" fill="hold">
                                          <p:stCondLst>
                                            <p:cond delay="0"/>
                                          </p:stCondLst>
                                        </p:cTn>
                                        <p:tgtEl>
                                          <p:spTgt spid="13"/>
                                        </p:tgtEl>
                                        <p:attrNameLst>
                                          <p:attrName>style.visibility</p:attrName>
                                        </p:attrNameLst>
                                      </p:cBhvr>
                                      <p:to>
                                        <p:strVal val="visible"/>
                                      </p:to>
                                    </p:set>
                                    <p:animEffect transition="in" filter="wipe(left)">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iterate type="lt">
                                    <p:tmPct val="10000"/>
                                  </p:iterate>
                                  <p:childTnLst>
                                    <p:set>
                                      <p:cBhvr>
                                        <p:cTn id="16" dur="1" fill="hold">
                                          <p:stCondLst>
                                            <p:cond delay="0"/>
                                          </p:stCondLst>
                                        </p:cTn>
                                        <p:tgtEl>
                                          <p:spTgt spid="10"/>
                                        </p:tgtEl>
                                        <p:attrNameLst>
                                          <p:attrName>style.visibility</p:attrName>
                                        </p:attrNameLst>
                                      </p:cBhvr>
                                      <p:to>
                                        <p:strVal val="visible"/>
                                      </p:to>
                                    </p:set>
                                    <p:animEffect transition="in" filter="wipe(left)">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0" grpId="0" animBg="1"/>
    </p:bld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a:xfrm>
            <a:off x="807182" y="442639"/>
            <a:ext cx="1905000" cy="577517"/>
          </a:xfrm>
          <a:prstGeom prst="rect">
            <a:avLst/>
          </a:prstGeom>
        </p:spPr>
        <p:style>
          <a:lnRef idx="0">
            <a:schemeClr val="accent4"/>
          </a:lnRef>
          <a:fillRef idx="3">
            <a:schemeClr val="accent4"/>
          </a:fillRef>
          <a:effectRef idx="3">
            <a:schemeClr val="accent4"/>
          </a:effectRef>
          <a:fontRef idx="minor">
            <a:schemeClr val="lt1"/>
          </a:fontRef>
        </p:style>
        <p:txBody>
          <a:bodyPr lIns="101235" tIns="50618" rIns="101235" bIns="50618" rtlCol="0" anchor="ctr"/>
          <a:lstStyle/>
          <a:p>
            <a:r>
              <a:rPr lang="en-US" sz="3118" b="1" dirty="0">
                <a:solidFill>
                  <a:schemeClr val="bg1"/>
                </a:solidFill>
                <a:latin typeface="Times New Roman" pitchFamily="18" charset="0"/>
                <a:ea typeface="Cambria Math" pitchFamily="18" charset="0"/>
              </a:rPr>
              <a:t>TOROID</a:t>
            </a:r>
          </a:p>
        </p:txBody>
      </p:sp>
      <p:sp>
        <p:nvSpPr>
          <p:cNvPr id="6" name="Rectangle 5"/>
          <p:cNvSpPr/>
          <p:nvPr/>
        </p:nvSpPr>
        <p:spPr>
          <a:xfrm>
            <a:off x="807182" y="1310240"/>
            <a:ext cx="10237849" cy="9073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1235" tIns="50618" rIns="101235" bIns="50618" rtlCol="0" anchor="ctr"/>
          <a:lstStyle/>
          <a:p>
            <a:pPr marL="445387" indent="-445387" algn="just">
              <a:buFont typeface="Wingdings" pitchFamily="2" charset="2"/>
              <a:buChar char="Ø"/>
            </a:pPr>
            <a:r>
              <a:rPr lang="en-US" sz="2598" b="1" dirty="0">
                <a:solidFill>
                  <a:schemeClr val="bg1"/>
                </a:solidFill>
                <a:latin typeface="Times New Roman" pitchFamily="18" charset="0"/>
                <a:ea typeface="Cambria Math" panose="02040503050406030204" pitchFamily="18" charset="0"/>
              </a:rPr>
              <a:t>A toroid is a hallow circular ring on which a large number of turns of a wire are closely wound.</a:t>
            </a:r>
          </a:p>
        </p:txBody>
      </p:sp>
      <p:sp>
        <p:nvSpPr>
          <p:cNvPr id="2" name="Rectangle 1"/>
          <p:cNvSpPr/>
          <p:nvPr/>
        </p:nvSpPr>
        <p:spPr>
          <a:xfrm>
            <a:off x="807182" y="3342763"/>
            <a:ext cx="10237849" cy="901802"/>
          </a:xfrm>
          <a:prstGeom prst="rect">
            <a:avLst/>
          </a:prstGeom>
        </p:spPr>
        <p:txBody>
          <a:bodyPr wrap="square" lIns="101235" tIns="50618" rIns="101235" bIns="50618">
            <a:spAutoFit/>
          </a:bodyPr>
          <a:lstStyle/>
          <a:p>
            <a:pPr marL="445387" indent="-445387" algn="just">
              <a:buFont typeface="Wingdings" pitchFamily="2" charset="2"/>
              <a:buChar char="Ø"/>
            </a:pPr>
            <a:r>
              <a:rPr lang="en-US" sz="2598" b="1" dirty="0">
                <a:solidFill>
                  <a:schemeClr val="bg1"/>
                </a:solidFill>
                <a:latin typeface="Times New Roman" pitchFamily="18" charset="0"/>
                <a:ea typeface="Cambria Math" panose="02040503050406030204" pitchFamily="18" charset="0"/>
              </a:rPr>
              <a:t>The field B inside the toroid is constant in magnitude for the ideal toroid of closely wound turns.</a:t>
            </a:r>
          </a:p>
        </p:txBody>
      </p:sp>
      <p:sp>
        <p:nvSpPr>
          <p:cNvPr id="3" name="Rectangle 2"/>
          <p:cNvSpPr/>
          <p:nvPr/>
        </p:nvSpPr>
        <p:spPr>
          <a:xfrm>
            <a:off x="807182" y="2246780"/>
            <a:ext cx="10237849" cy="901802"/>
          </a:xfrm>
          <a:prstGeom prst="rect">
            <a:avLst/>
          </a:prstGeom>
        </p:spPr>
        <p:txBody>
          <a:bodyPr wrap="square" lIns="101235" tIns="50618" rIns="101235" bIns="50618">
            <a:spAutoFit/>
          </a:bodyPr>
          <a:lstStyle/>
          <a:p>
            <a:pPr marL="445387" indent="-445387" algn="just">
              <a:buFont typeface="Wingdings" pitchFamily="2" charset="2"/>
              <a:buChar char="Ø"/>
            </a:pPr>
            <a:r>
              <a:rPr lang="en-US" sz="2598" b="1" dirty="0">
                <a:solidFill>
                  <a:schemeClr val="bg1"/>
                </a:solidFill>
                <a:latin typeface="Times New Roman" pitchFamily="18" charset="0"/>
                <a:ea typeface="Cambria Math" panose="02040503050406030204" pitchFamily="18" charset="0"/>
              </a:rPr>
              <a:t>It can be viewed as a solenoid which has been bent into a circular shape to close on itself.  </a:t>
            </a:r>
          </a:p>
        </p:txBody>
      </p:sp>
      <p:sp>
        <p:nvSpPr>
          <p:cNvPr id="17" name="TextBox 16"/>
          <p:cNvSpPr txBox="1"/>
          <p:nvPr/>
        </p:nvSpPr>
        <p:spPr>
          <a:xfrm>
            <a:off x="5193375" y="4657692"/>
            <a:ext cx="548274" cy="502014"/>
          </a:xfrm>
          <a:prstGeom prst="rect">
            <a:avLst/>
          </a:prstGeom>
          <a:noFill/>
        </p:spPr>
        <p:txBody>
          <a:bodyPr wrap="square" lIns="101235" tIns="50618" rIns="101235" bIns="50618" rtlCol="0">
            <a:spAutoFit/>
          </a:bodyPr>
          <a:lstStyle/>
          <a:p>
            <a:r>
              <a:rPr lang="en-US" sz="2598" b="1" dirty="0">
                <a:latin typeface="Times New Roman" pitchFamily="18" charset="0"/>
                <a:ea typeface="Cambria Math" panose="02040503050406030204" pitchFamily="18" charset="0"/>
              </a:rPr>
              <a:t>B</a:t>
            </a:r>
          </a:p>
        </p:txBody>
      </p:sp>
      <p:cxnSp>
        <p:nvCxnSpPr>
          <p:cNvPr id="9" name="Straight Arrow Connector 8"/>
          <p:cNvCxnSpPr/>
          <p:nvPr/>
        </p:nvCxnSpPr>
        <p:spPr>
          <a:xfrm flipV="1">
            <a:off x="3609470" y="5028918"/>
            <a:ext cx="1644821" cy="367233"/>
          </a:xfrm>
          <a:prstGeom prst="straightConnector1">
            <a:avLst/>
          </a:prstGeom>
          <a:ln w="38100">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pic>
        <p:nvPicPr>
          <p:cNvPr id="11" name="Picture 10" descr="http://partsandkits.com/minikits/toroid-cw.jpg"/>
          <p:cNvPicPr>
            <a:picLocks noChangeAspect="1" noChangeArrowheads="1"/>
          </p:cNvPicPr>
          <p:nvPr/>
        </p:nvPicPr>
        <p:blipFill>
          <a:blip r:embed="rId2" cstate="print"/>
          <a:srcRect/>
          <a:stretch>
            <a:fillRect/>
          </a:stretch>
        </p:blipFill>
        <p:spPr bwMode="auto">
          <a:xfrm>
            <a:off x="4058748" y="4438746"/>
            <a:ext cx="3761766" cy="2128367"/>
          </a:xfrm>
          <a:prstGeom prst="snip2DiagRect">
            <a:avLst>
              <a:gd name="adj1" fmla="val 0"/>
              <a:gd name="adj2" fmla="val 3213"/>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0" name="Oval Callout 9"/>
          <p:cNvSpPr/>
          <p:nvPr/>
        </p:nvSpPr>
        <p:spPr>
          <a:xfrm>
            <a:off x="346484" y="5159706"/>
            <a:ext cx="3266797" cy="855820"/>
          </a:xfrm>
          <a:prstGeom prst="wedgeEllipseCallout">
            <a:avLst>
              <a:gd name="adj1" fmla="val 72772"/>
              <a:gd name="adj2" fmla="val -87933"/>
            </a:avLst>
          </a:prstGeom>
          <a:ln/>
        </p:spPr>
        <p:style>
          <a:lnRef idx="1">
            <a:schemeClr val="accent4"/>
          </a:lnRef>
          <a:fillRef idx="2">
            <a:schemeClr val="accent4"/>
          </a:fillRef>
          <a:effectRef idx="1">
            <a:schemeClr val="accent4"/>
          </a:effectRef>
          <a:fontRef idx="minor">
            <a:schemeClr val="dk1"/>
          </a:fontRef>
        </p:style>
        <p:txBody>
          <a:bodyPr lIns="101235" tIns="50618" rIns="101235" bIns="50618" rtlCol="0" anchor="ctr"/>
          <a:lstStyle/>
          <a:p>
            <a:pPr algn="ctr"/>
            <a:r>
              <a:rPr lang="en-US" sz="2598" b="1" dirty="0">
                <a:solidFill>
                  <a:schemeClr val="tx1"/>
                </a:solidFill>
                <a:latin typeface="Times New Roman" pitchFamily="18" charset="0"/>
                <a:ea typeface="Cambria Math" pitchFamily="18" charset="0"/>
              </a:rPr>
              <a:t>This is a toroid.</a:t>
            </a:r>
          </a:p>
        </p:txBody>
      </p:sp>
    </p:spTree>
    <p:extLst>
      <p:ext uri="{BB962C8B-B14F-4D97-AF65-F5344CB8AC3E}">
        <p14:creationId xmlns:p14="http://schemas.microsoft.com/office/powerpoint/2010/main" val="3532344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25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iterate type="lt">
                                    <p:tmPct val="10000"/>
                                  </p:iterate>
                                  <p:childTnLst>
                                    <p:set>
                                      <p:cBhvr>
                                        <p:cTn id="11" dur="1" fill="hold">
                                          <p:stCondLst>
                                            <p:cond delay="0"/>
                                          </p:stCondLst>
                                        </p:cTn>
                                        <p:tgtEl>
                                          <p:spTgt spid="6"/>
                                        </p:tgtEl>
                                        <p:attrNameLst>
                                          <p:attrName>style.visibility</p:attrName>
                                        </p:attrNameLst>
                                      </p:cBhvr>
                                      <p:to>
                                        <p:strVal val="visible"/>
                                      </p:to>
                                    </p:set>
                                    <p:animEffect transition="in" filter="wipe(left)">
                                      <p:cBhvr>
                                        <p:cTn id="12" dur="25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iterate type="lt">
                                    <p:tmPct val="10000"/>
                                  </p:iterate>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iterate type="lt">
                                    <p:tmPct val="10000"/>
                                  </p:iterate>
                                  <p:childTnLst>
                                    <p:set>
                                      <p:cBhvr>
                                        <p:cTn id="26" dur="1" fill="hold">
                                          <p:stCondLst>
                                            <p:cond delay="0"/>
                                          </p:stCondLst>
                                        </p:cTn>
                                        <p:tgtEl>
                                          <p:spTgt spid="3"/>
                                        </p:tgtEl>
                                        <p:attrNameLst>
                                          <p:attrName>style.visibility</p:attrName>
                                        </p:attrNameLst>
                                      </p:cBhvr>
                                      <p:to>
                                        <p:strVal val="visible"/>
                                      </p:to>
                                    </p:set>
                                    <p:animEffect transition="in" filter="wipe(left)">
                                      <p:cBhvr>
                                        <p:cTn id="27" dur="250"/>
                                        <p:tgtEl>
                                          <p:spTgt spid="3"/>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iterate type="lt">
                                    <p:tmPct val="10000"/>
                                  </p:iterate>
                                  <p:childTnLst>
                                    <p:set>
                                      <p:cBhvr>
                                        <p:cTn id="31" dur="1" fill="hold">
                                          <p:stCondLst>
                                            <p:cond delay="0"/>
                                          </p:stCondLst>
                                        </p:cTn>
                                        <p:tgtEl>
                                          <p:spTgt spid="2"/>
                                        </p:tgtEl>
                                        <p:attrNameLst>
                                          <p:attrName>style.visibility</p:attrName>
                                        </p:attrNameLst>
                                      </p:cBhvr>
                                      <p:to>
                                        <p:strVal val="visible"/>
                                      </p:to>
                                    </p:set>
                                    <p:animEffect transition="in" filter="wipe(left)">
                                      <p:cBhvr>
                                        <p:cTn id="32" dur="250"/>
                                        <p:tgtEl>
                                          <p:spTgt spid="2"/>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ipe(left)">
                                      <p:cBhvr>
                                        <p:cTn id="37" dur="2000"/>
                                        <p:tgtEl>
                                          <p:spTgt spid="9"/>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wipe(left)">
                                      <p:cBhvr>
                                        <p:cTn id="40"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P spid="2" grpId="0"/>
      <p:bldP spid="3" grpId="0"/>
      <p:bldP spid="17" grpId="0"/>
      <p:bldP spid="10" grpId="0" animBg="1"/>
    </p:bld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 name="TextBox 19"/>
          <p:cNvSpPr txBox="1"/>
          <p:nvPr/>
        </p:nvSpPr>
        <p:spPr>
          <a:xfrm>
            <a:off x="1069133" y="2457554"/>
            <a:ext cx="6321602" cy="492122"/>
          </a:xfrm>
          <a:prstGeom prst="rect">
            <a:avLst/>
          </a:prstGeom>
          <a:noFill/>
        </p:spPr>
        <p:txBody>
          <a:bodyPr wrap="none" rtlCol="0">
            <a:spAutoFit/>
          </a:bodyPr>
          <a:lstStyle/>
          <a:p>
            <a:r>
              <a:rPr lang="en-US" sz="2598" b="1" dirty="0">
                <a:solidFill>
                  <a:schemeClr val="bg1"/>
                </a:solidFill>
                <a:latin typeface="Times New Roman" pitchFamily="18" charset="0"/>
                <a:cs typeface="Times New Roman" pitchFamily="18" charset="0"/>
              </a:rPr>
              <a:t>Draw an amperean loop passing through P.</a:t>
            </a:r>
          </a:p>
        </p:txBody>
      </p:sp>
      <p:sp>
        <p:nvSpPr>
          <p:cNvPr id="2" name="TextBox 1"/>
          <p:cNvSpPr txBox="1"/>
          <p:nvPr/>
        </p:nvSpPr>
        <p:spPr>
          <a:xfrm>
            <a:off x="1058225" y="912425"/>
            <a:ext cx="3712042" cy="492122"/>
          </a:xfrm>
          <a:prstGeom prst="rect">
            <a:avLst/>
          </a:prstGeom>
          <a:noFill/>
        </p:spPr>
        <p:txBody>
          <a:bodyPr wrap="none" rtlCol="0">
            <a:spAutoFit/>
          </a:bodyPr>
          <a:lstStyle/>
          <a:p>
            <a:r>
              <a:rPr lang="en-US" sz="2598" b="1" dirty="0">
                <a:solidFill>
                  <a:schemeClr val="bg1"/>
                </a:solidFill>
                <a:latin typeface="Times New Roman" pitchFamily="18" charset="0"/>
                <a:cs typeface="Times New Roman" pitchFamily="18" charset="0"/>
              </a:rPr>
              <a:t>Consider an ideal toroid.</a:t>
            </a:r>
          </a:p>
        </p:txBody>
      </p:sp>
      <p:sp>
        <p:nvSpPr>
          <p:cNvPr id="3" name="TextBox 2"/>
          <p:cNvSpPr txBox="1"/>
          <p:nvPr/>
        </p:nvSpPr>
        <p:spPr>
          <a:xfrm>
            <a:off x="1058225" y="1399115"/>
            <a:ext cx="665567" cy="492122"/>
          </a:xfrm>
          <a:prstGeom prst="rect">
            <a:avLst/>
          </a:prstGeom>
          <a:noFill/>
        </p:spPr>
        <p:txBody>
          <a:bodyPr wrap="none" rtlCol="0">
            <a:spAutoFit/>
          </a:bodyPr>
          <a:lstStyle/>
          <a:p>
            <a:r>
              <a:rPr lang="en-US" sz="2598" b="1" dirty="0">
                <a:solidFill>
                  <a:schemeClr val="bg1"/>
                </a:solidFill>
                <a:latin typeface="Times New Roman" pitchFamily="18" charset="0"/>
                <a:cs typeface="Times New Roman" pitchFamily="18" charset="0"/>
              </a:rPr>
              <a:t>Let</a:t>
            </a:r>
          </a:p>
        </p:txBody>
      </p:sp>
      <p:sp>
        <p:nvSpPr>
          <p:cNvPr id="4" name="TextBox 3"/>
          <p:cNvSpPr txBox="1"/>
          <p:nvPr/>
        </p:nvSpPr>
        <p:spPr>
          <a:xfrm>
            <a:off x="1674578" y="1399115"/>
            <a:ext cx="314510" cy="492122"/>
          </a:xfrm>
          <a:prstGeom prst="rect">
            <a:avLst/>
          </a:prstGeom>
          <a:noFill/>
        </p:spPr>
        <p:txBody>
          <a:bodyPr wrap="none" rtlCol="0">
            <a:spAutoFit/>
          </a:bodyPr>
          <a:lstStyle/>
          <a:p>
            <a:r>
              <a:rPr lang="en-US" sz="2598" b="1" dirty="0">
                <a:solidFill>
                  <a:schemeClr val="bg1"/>
                </a:solidFill>
                <a:latin typeface="Times New Roman" pitchFamily="18" charset="0"/>
                <a:cs typeface="Times New Roman" pitchFamily="18" charset="0"/>
              </a:rPr>
              <a:t>I</a:t>
            </a:r>
          </a:p>
        </p:txBody>
      </p:sp>
      <p:sp>
        <p:nvSpPr>
          <p:cNvPr id="5" name="TextBox 4"/>
          <p:cNvSpPr txBox="1"/>
          <p:nvPr/>
        </p:nvSpPr>
        <p:spPr>
          <a:xfrm>
            <a:off x="2074822" y="1399115"/>
            <a:ext cx="373820" cy="492122"/>
          </a:xfrm>
          <a:prstGeom prst="rect">
            <a:avLst/>
          </a:prstGeom>
          <a:noFill/>
        </p:spPr>
        <p:txBody>
          <a:bodyPr wrap="none" rtlCol="0">
            <a:spAutoFit/>
          </a:bodyPr>
          <a:lstStyle/>
          <a:p>
            <a:r>
              <a:rPr lang="en-US" sz="2598" b="1" dirty="0">
                <a:solidFill>
                  <a:schemeClr val="bg1"/>
                </a:solidFill>
                <a:latin typeface="Times New Roman" pitchFamily="18" charset="0"/>
                <a:cs typeface="Times New Roman" pitchFamily="18" charset="0"/>
              </a:rPr>
              <a:t>=</a:t>
            </a:r>
          </a:p>
        </p:txBody>
      </p:sp>
      <p:sp>
        <p:nvSpPr>
          <p:cNvPr id="6" name="TextBox 5"/>
          <p:cNvSpPr txBox="1"/>
          <p:nvPr/>
        </p:nvSpPr>
        <p:spPr>
          <a:xfrm>
            <a:off x="2436974" y="1399115"/>
            <a:ext cx="4129207" cy="492122"/>
          </a:xfrm>
          <a:prstGeom prst="rect">
            <a:avLst/>
          </a:prstGeom>
          <a:noFill/>
        </p:spPr>
        <p:txBody>
          <a:bodyPr wrap="none" rtlCol="0">
            <a:spAutoFit/>
          </a:bodyPr>
          <a:lstStyle/>
          <a:p>
            <a:r>
              <a:rPr lang="en-US" sz="2598" b="1" dirty="0">
                <a:solidFill>
                  <a:schemeClr val="bg1"/>
                </a:solidFill>
                <a:latin typeface="Times New Roman" pitchFamily="18" charset="0"/>
                <a:cs typeface="Times New Roman" pitchFamily="18" charset="0"/>
              </a:rPr>
              <a:t>Current through the toroid.</a:t>
            </a:r>
          </a:p>
        </p:txBody>
      </p:sp>
      <p:sp>
        <p:nvSpPr>
          <p:cNvPr id="7" name="TextBox 6"/>
          <p:cNvSpPr txBox="1"/>
          <p:nvPr/>
        </p:nvSpPr>
        <p:spPr>
          <a:xfrm>
            <a:off x="1674578" y="1900413"/>
            <a:ext cx="332142" cy="492122"/>
          </a:xfrm>
          <a:prstGeom prst="rect">
            <a:avLst/>
          </a:prstGeom>
          <a:noFill/>
        </p:spPr>
        <p:txBody>
          <a:bodyPr wrap="none" rtlCol="0">
            <a:spAutoFit/>
          </a:bodyPr>
          <a:lstStyle/>
          <a:p>
            <a:r>
              <a:rPr lang="en-US" sz="2598" b="1" dirty="0">
                <a:solidFill>
                  <a:schemeClr val="bg1"/>
                </a:solidFill>
                <a:latin typeface="Times New Roman" pitchFamily="18" charset="0"/>
                <a:cs typeface="Times New Roman" pitchFamily="18" charset="0"/>
              </a:rPr>
              <a:t>r</a:t>
            </a:r>
          </a:p>
        </p:txBody>
      </p:sp>
      <p:sp>
        <p:nvSpPr>
          <p:cNvPr id="8" name="TextBox 7"/>
          <p:cNvSpPr txBox="1"/>
          <p:nvPr/>
        </p:nvSpPr>
        <p:spPr>
          <a:xfrm>
            <a:off x="2074822" y="1900413"/>
            <a:ext cx="373820" cy="492122"/>
          </a:xfrm>
          <a:prstGeom prst="rect">
            <a:avLst/>
          </a:prstGeom>
          <a:noFill/>
        </p:spPr>
        <p:txBody>
          <a:bodyPr wrap="none" rtlCol="0">
            <a:spAutoFit/>
          </a:bodyPr>
          <a:lstStyle/>
          <a:p>
            <a:r>
              <a:rPr lang="en-US" sz="2598" b="1">
                <a:solidFill>
                  <a:schemeClr val="bg1"/>
                </a:solidFill>
                <a:latin typeface="Times New Roman" pitchFamily="18" charset="0"/>
                <a:cs typeface="Times New Roman" pitchFamily="18" charset="0"/>
              </a:rPr>
              <a:t>=</a:t>
            </a:r>
            <a:endParaRPr lang="en-US" sz="2598" b="1" dirty="0">
              <a:solidFill>
                <a:schemeClr val="bg1"/>
              </a:solidFill>
              <a:latin typeface="Times New Roman" pitchFamily="18" charset="0"/>
              <a:cs typeface="Times New Roman" pitchFamily="18" charset="0"/>
            </a:endParaRPr>
          </a:p>
        </p:txBody>
      </p:sp>
      <p:sp>
        <p:nvSpPr>
          <p:cNvPr id="9" name="TextBox 8"/>
          <p:cNvSpPr txBox="1"/>
          <p:nvPr/>
        </p:nvSpPr>
        <p:spPr>
          <a:xfrm>
            <a:off x="2436974" y="1900413"/>
            <a:ext cx="3299686" cy="492122"/>
          </a:xfrm>
          <a:prstGeom prst="rect">
            <a:avLst/>
          </a:prstGeom>
          <a:noFill/>
        </p:spPr>
        <p:txBody>
          <a:bodyPr wrap="none" rtlCol="0">
            <a:spAutoFit/>
          </a:bodyPr>
          <a:lstStyle/>
          <a:p>
            <a:r>
              <a:rPr lang="en-US" sz="2598" b="1" dirty="0">
                <a:solidFill>
                  <a:schemeClr val="bg1"/>
                </a:solidFill>
                <a:latin typeface="Times New Roman" pitchFamily="18" charset="0"/>
                <a:cs typeface="Times New Roman" pitchFamily="18" charset="0"/>
              </a:rPr>
              <a:t>Mean radius of toroid</a:t>
            </a:r>
          </a:p>
        </p:txBody>
      </p:sp>
      <p:sp>
        <p:nvSpPr>
          <p:cNvPr id="10" name="TextBox 9"/>
          <p:cNvSpPr txBox="1"/>
          <p:nvPr/>
        </p:nvSpPr>
        <p:spPr>
          <a:xfrm>
            <a:off x="1674578" y="2471500"/>
            <a:ext cx="370614" cy="492122"/>
          </a:xfrm>
          <a:prstGeom prst="rect">
            <a:avLst/>
          </a:prstGeom>
          <a:noFill/>
        </p:spPr>
        <p:txBody>
          <a:bodyPr wrap="none" rtlCol="0">
            <a:spAutoFit/>
          </a:bodyPr>
          <a:lstStyle/>
          <a:p>
            <a:r>
              <a:rPr lang="en-US" sz="2598" b="1" dirty="0">
                <a:solidFill>
                  <a:schemeClr val="bg1"/>
                </a:solidFill>
                <a:latin typeface="Times New Roman" pitchFamily="18" charset="0"/>
                <a:cs typeface="Times New Roman" pitchFamily="18" charset="0"/>
              </a:rPr>
              <a:t>n</a:t>
            </a:r>
          </a:p>
        </p:txBody>
      </p:sp>
      <p:sp>
        <p:nvSpPr>
          <p:cNvPr id="11" name="TextBox 10"/>
          <p:cNvSpPr txBox="1"/>
          <p:nvPr/>
        </p:nvSpPr>
        <p:spPr>
          <a:xfrm>
            <a:off x="2074822" y="2471500"/>
            <a:ext cx="373820" cy="492122"/>
          </a:xfrm>
          <a:prstGeom prst="rect">
            <a:avLst/>
          </a:prstGeom>
          <a:noFill/>
        </p:spPr>
        <p:txBody>
          <a:bodyPr wrap="none" rtlCol="0">
            <a:spAutoFit/>
          </a:bodyPr>
          <a:lstStyle/>
          <a:p>
            <a:r>
              <a:rPr lang="en-US" sz="2598" b="1" dirty="0">
                <a:solidFill>
                  <a:schemeClr val="bg1"/>
                </a:solidFill>
                <a:latin typeface="Times New Roman" pitchFamily="18" charset="0"/>
                <a:cs typeface="Times New Roman" pitchFamily="18" charset="0"/>
              </a:rPr>
              <a:t>=</a:t>
            </a:r>
          </a:p>
        </p:txBody>
      </p:sp>
      <p:pic>
        <p:nvPicPr>
          <p:cNvPr id="14" name="Picture 2" descr="C:\Users\admin\Desktop\Picture1.png"/>
          <p:cNvPicPr>
            <a:picLocks noChangeAspect="1" noChangeArrowheads="1"/>
          </p:cNvPicPr>
          <p:nvPr/>
        </p:nvPicPr>
        <p:blipFill>
          <a:blip r:embed="rId3" cstate="print"/>
          <a:srcRect l="14002" t="15427" r="18740" b="15149"/>
          <a:stretch>
            <a:fillRect/>
          </a:stretch>
        </p:blipFill>
        <p:spPr bwMode="auto">
          <a:xfrm>
            <a:off x="8031694" y="1006621"/>
            <a:ext cx="2949192" cy="2771828"/>
          </a:xfrm>
          <a:prstGeom prst="rect">
            <a:avLst/>
          </a:prstGeom>
          <a:noFill/>
          <a:ln>
            <a:solidFill>
              <a:srgbClr val="260BC5"/>
            </a:solidFill>
          </a:ln>
        </p:spPr>
      </p:pic>
      <p:sp>
        <p:nvSpPr>
          <p:cNvPr id="15" name="TextBox 14"/>
          <p:cNvSpPr txBox="1"/>
          <p:nvPr/>
        </p:nvSpPr>
        <p:spPr>
          <a:xfrm>
            <a:off x="8966794" y="2072656"/>
            <a:ext cx="348172" cy="412292"/>
          </a:xfrm>
          <a:prstGeom prst="rect">
            <a:avLst/>
          </a:prstGeom>
          <a:noFill/>
        </p:spPr>
        <p:txBody>
          <a:bodyPr wrap="none" rtlCol="0">
            <a:spAutoFit/>
          </a:bodyPr>
          <a:lstStyle/>
          <a:p>
            <a:r>
              <a:rPr lang="en-US" sz="2079" b="1" dirty="0">
                <a:solidFill>
                  <a:schemeClr val="bg1"/>
                </a:solidFill>
                <a:latin typeface="Times New Roman" pitchFamily="18" charset="0"/>
                <a:cs typeface="Times New Roman" pitchFamily="18" charset="0"/>
              </a:rPr>
              <a:t>P</a:t>
            </a:r>
          </a:p>
        </p:txBody>
      </p:sp>
      <p:sp>
        <p:nvSpPr>
          <p:cNvPr id="16" name="Oval 15"/>
          <p:cNvSpPr/>
          <p:nvPr/>
        </p:nvSpPr>
        <p:spPr>
          <a:xfrm>
            <a:off x="8929245" y="2054155"/>
            <a:ext cx="475171" cy="475171"/>
          </a:xfrm>
          <a:prstGeom prst="ellipse">
            <a:avLst/>
          </a:prstGeom>
          <a:noFill/>
          <a:ln>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53">
              <a:solidFill>
                <a:schemeClr val="bg1"/>
              </a:solidFill>
            </a:endParaRPr>
          </a:p>
        </p:txBody>
      </p:sp>
      <p:sp>
        <p:nvSpPr>
          <p:cNvPr id="17" name="Oval 16"/>
          <p:cNvSpPr/>
          <p:nvPr/>
        </p:nvSpPr>
        <p:spPr>
          <a:xfrm>
            <a:off x="9043083" y="2417997"/>
            <a:ext cx="59396" cy="59396"/>
          </a:xfrm>
          <a:prstGeom prst="ellipse">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53">
              <a:solidFill>
                <a:schemeClr val="bg1"/>
              </a:solidFill>
            </a:endParaRPr>
          </a:p>
        </p:txBody>
      </p:sp>
      <p:sp>
        <p:nvSpPr>
          <p:cNvPr id="18" name="TextBox 17"/>
          <p:cNvSpPr txBox="1"/>
          <p:nvPr/>
        </p:nvSpPr>
        <p:spPr>
          <a:xfrm>
            <a:off x="1088932" y="3098463"/>
            <a:ext cx="5802422" cy="891911"/>
          </a:xfrm>
          <a:prstGeom prst="rect">
            <a:avLst/>
          </a:prstGeom>
          <a:noFill/>
        </p:spPr>
        <p:txBody>
          <a:bodyPr wrap="none" rtlCol="0">
            <a:spAutoFit/>
          </a:bodyPr>
          <a:lstStyle/>
          <a:p>
            <a:r>
              <a:rPr lang="en-US" sz="2598" b="1" dirty="0">
                <a:solidFill>
                  <a:schemeClr val="bg1"/>
                </a:solidFill>
                <a:latin typeface="Times New Roman" pitchFamily="18" charset="0"/>
                <a:cs typeface="Times New Roman" pitchFamily="18" charset="0"/>
              </a:rPr>
              <a:t>We have to calculate magnetic field, ‘B’</a:t>
            </a:r>
          </a:p>
          <a:p>
            <a:r>
              <a:rPr lang="en-US" sz="2598" b="1" dirty="0">
                <a:solidFill>
                  <a:schemeClr val="bg1"/>
                </a:solidFill>
                <a:latin typeface="Times New Roman" pitchFamily="18" charset="0"/>
                <a:cs typeface="Times New Roman" pitchFamily="18" charset="0"/>
              </a:rPr>
              <a:t>at different point. </a:t>
            </a:r>
          </a:p>
        </p:txBody>
      </p:sp>
      <p:sp>
        <p:nvSpPr>
          <p:cNvPr id="23" name="TextBox 22"/>
          <p:cNvSpPr txBox="1"/>
          <p:nvPr/>
        </p:nvSpPr>
        <p:spPr>
          <a:xfrm>
            <a:off x="2413574" y="4224555"/>
            <a:ext cx="373820" cy="492122"/>
          </a:xfrm>
          <a:prstGeom prst="rect">
            <a:avLst/>
          </a:prstGeom>
          <a:noFill/>
        </p:spPr>
        <p:txBody>
          <a:bodyPr wrap="none" rtlCol="0">
            <a:spAutoFit/>
          </a:bodyPr>
          <a:lstStyle/>
          <a:p>
            <a:r>
              <a:rPr lang="en-US" sz="2598" b="1" dirty="0">
                <a:solidFill>
                  <a:schemeClr val="bg1"/>
                </a:solidFill>
                <a:latin typeface="Times New Roman" pitchFamily="18" charset="0"/>
                <a:ea typeface="Meiryo"/>
                <a:cs typeface="Times New Roman" pitchFamily="18" charset="0"/>
              </a:rPr>
              <a:t>=</a:t>
            </a:r>
            <a:endParaRPr lang="en-US" sz="2598" b="1" dirty="0">
              <a:solidFill>
                <a:schemeClr val="bg1"/>
              </a:solidFill>
              <a:latin typeface="Times New Roman" pitchFamily="18" charset="0"/>
              <a:cs typeface="Times New Roman" pitchFamily="18" charset="0"/>
            </a:endParaRPr>
          </a:p>
        </p:txBody>
      </p:sp>
      <p:sp>
        <p:nvSpPr>
          <p:cNvPr id="24" name="TextBox 23"/>
          <p:cNvSpPr txBox="1"/>
          <p:nvPr/>
        </p:nvSpPr>
        <p:spPr>
          <a:xfrm>
            <a:off x="2694805" y="4224555"/>
            <a:ext cx="617477" cy="492122"/>
          </a:xfrm>
          <a:prstGeom prst="rect">
            <a:avLst/>
          </a:prstGeom>
          <a:noFill/>
        </p:spPr>
        <p:txBody>
          <a:bodyPr wrap="none" rtlCol="0">
            <a:spAutoFit/>
          </a:bodyPr>
          <a:lstStyle/>
          <a:p>
            <a:r>
              <a:rPr lang="en-US" sz="2598" b="1" dirty="0">
                <a:solidFill>
                  <a:schemeClr val="bg1"/>
                </a:solidFill>
                <a:latin typeface="Times New Roman" pitchFamily="18" charset="0"/>
                <a:ea typeface="Meiryo"/>
                <a:cs typeface="Times New Roman" pitchFamily="18" charset="0"/>
                <a:sym typeface="Symbol"/>
              </a:rPr>
              <a:t></a:t>
            </a:r>
            <a:r>
              <a:rPr lang="en-US" sz="2598" b="1" baseline="-25000" dirty="0">
                <a:solidFill>
                  <a:schemeClr val="bg1"/>
                </a:solidFill>
                <a:latin typeface="Times New Roman" pitchFamily="18" charset="0"/>
                <a:ea typeface="Meiryo"/>
                <a:cs typeface="Times New Roman" pitchFamily="18" charset="0"/>
                <a:sym typeface="Symbol"/>
              </a:rPr>
              <a:t>0</a:t>
            </a:r>
            <a:r>
              <a:rPr lang="en-US" sz="2598" b="1" dirty="0">
                <a:solidFill>
                  <a:schemeClr val="bg1"/>
                </a:solidFill>
                <a:latin typeface="Times New Roman" pitchFamily="18" charset="0"/>
                <a:ea typeface="Meiryo"/>
                <a:cs typeface="Times New Roman" pitchFamily="18" charset="0"/>
                <a:sym typeface="Symbol"/>
              </a:rPr>
              <a:t>I</a:t>
            </a:r>
            <a:endParaRPr lang="en-US" sz="2598" b="1" dirty="0">
              <a:solidFill>
                <a:schemeClr val="bg1"/>
              </a:solidFill>
              <a:latin typeface="Times New Roman" pitchFamily="18" charset="0"/>
              <a:cs typeface="Times New Roman" pitchFamily="18" charset="0"/>
            </a:endParaRPr>
          </a:p>
        </p:txBody>
      </p:sp>
      <p:sp>
        <p:nvSpPr>
          <p:cNvPr id="36" name="TextBox 35"/>
          <p:cNvSpPr txBox="1"/>
          <p:nvPr/>
        </p:nvSpPr>
        <p:spPr>
          <a:xfrm>
            <a:off x="2343690" y="4991991"/>
            <a:ext cx="373820" cy="492122"/>
          </a:xfrm>
          <a:prstGeom prst="rect">
            <a:avLst/>
          </a:prstGeom>
          <a:noFill/>
        </p:spPr>
        <p:txBody>
          <a:bodyPr wrap="none" rtlCol="0">
            <a:spAutoFit/>
          </a:bodyPr>
          <a:lstStyle/>
          <a:p>
            <a:r>
              <a:rPr lang="en-US" sz="2598" b="1" dirty="0">
                <a:solidFill>
                  <a:schemeClr val="bg1"/>
                </a:solidFill>
                <a:latin typeface="Times New Roman" pitchFamily="18" charset="0"/>
                <a:ea typeface="Meiryo"/>
                <a:cs typeface="Times New Roman" pitchFamily="18" charset="0"/>
              </a:rPr>
              <a:t>=</a:t>
            </a:r>
            <a:endParaRPr lang="en-US" sz="2598" b="1" dirty="0">
              <a:solidFill>
                <a:schemeClr val="bg1"/>
              </a:solidFill>
              <a:latin typeface="Times New Roman" pitchFamily="18" charset="0"/>
              <a:cs typeface="Times New Roman" pitchFamily="18" charset="0"/>
            </a:endParaRPr>
          </a:p>
        </p:txBody>
      </p:sp>
      <p:sp>
        <p:nvSpPr>
          <p:cNvPr id="37" name="TextBox 36"/>
          <p:cNvSpPr txBox="1"/>
          <p:nvPr/>
        </p:nvSpPr>
        <p:spPr>
          <a:xfrm>
            <a:off x="2709565" y="4971795"/>
            <a:ext cx="351378" cy="492122"/>
          </a:xfrm>
          <a:prstGeom prst="rect">
            <a:avLst/>
          </a:prstGeom>
          <a:noFill/>
        </p:spPr>
        <p:txBody>
          <a:bodyPr wrap="none" rtlCol="0">
            <a:spAutoFit/>
          </a:bodyPr>
          <a:lstStyle/>
          <a:p>
            <a:r>
              <a:rPr lang="en-US" sz="2598" b="1" dirty="0">
                <a:solidFill>
                  <a:schemeClr val="bg1"/>
                </a:solidFill>
                <a:latin typeface="Times New Roman" pitchFamily="18" charset="0"/>
                <a:ea typeface="Meiryo"/>
                <a:cs typeface="Times New Roman" pitchFamily="18" charset="0"/>
                <a:sym typeface="Symbol"/>
              </a:rPr>
              <a:t>0</a:t>
            </a:r>
            <a:endParaRPr lang="en-US" sz="2598" b="1" dirty="0">
              <a:solidFill>
                <a:schemeClr val="bg1"/>
              </a:solidFill>
              <a:latin typeface="Times New Roman" pitchFamily="18" charset="0"/>
              <a:cs typeface="Times New Roman" pitchFamily="18" charset="0"/>
            </a:endParaRPr>
          </a:p>
        </p:txBody>
      </p:sp>
      <p:sp>
        <p:nvSpPr>
          <p:cNvPr id="38" name="TextBox 37"/>
          <p:cNvSpPr txBox="1"/>
          <p:nvPr/>
        </p:nvSpPr>
        <p:spPr>
          <a:xfrm>
            <a:off x="660634" y="4905177"/>
            <a:ext cx="471604" cy="492122"/>
          </a:xfrm>
          <a:prstGeom prst="rect">
            <a:avLst/>
          </a:prstGeom>
          <a:noFill/>
        </p:spPr>
        <p:txBody>
          <a:bodyPr wrap="none" rtlCol="0">
            <a:spAutoFit/>
          </a:bodyPr>
          <a:lstStyle/>
          <a:p>
            <a:r>
              <a:rPr lang="en-US" sz="2598" b="1" dirty="0">
                <a:solidFill>
                  <a:schemeClr val="bg1"/>
                </a:solidFill>
                <a:latin typeface="Times New Roman" pitchFamily="18" charset="0"/>
                <a:ea typeface="Meiryo"/>
                <a:cs typeface="Times New Roman" pitchFamily="18" charset="0"/>
                <a:sym typeface="Symbol"/>
              </a:rPr>
              <a:t></a:t>
            </a:r>
            <a:endParaRPr lang="en-US" sz="2598" b="1" dirty="0">
              <a:solidFill>
                <a:schemeClr val="bg1"/>
              </a:solidFill>
              <a:latin typeface="Times New Roman" pitchFamily="18" charset="0"/>
              <a:cs typeface="Times New Roman" pitchFamily="18" charset="0"/>
            </a:endParaRPr>
          </a:p>
        </p:txBody>
      </p:sp>
      <p:sp>
        <p:nvSpPr>
          <p:cNvPr id="42" name="TextBox 41"/>
          <p:cNvSpPr txBox="1"/>
          <p:nvPr/>
        </p:nvSpPr>
        <p:spPr>
          <a:xfrm>
            <a:off x="692957" y="5622843"/>
            <a:ext cx="471604" cy="492122"/>
          </a:xfrm>
          <a:prstGeom prst="rect">
            <a:avLst/>
          </a:prstGeom>
          <a:noFill/>
        </p:spPr>
        <p:txBody>
          <a:bodyPr wrap="none" rtlCol="0">
            <a:spAutoFit/>
          </a:bodyPr>
          <a:lstStyle/>
          <a:p>
            <a:r>
              <a:rPr lang="en-US" sz="2598" b="1" dirty="0">
                <a:solidFill>
                  <a:schemeClr val="bg1"/>
                </a:solidFill>
                <a:latin typeface="Times New Roman" pitchFamily="18" charset="0"/>
                <a:ea typeface="Meiryo"/>
                <a:cs typeface="Times New Roman" pitchFamily="18" charset="0"/>
                <a:sym typeface="Symbol"/>
              </a:rPr>
              <a:t></a:t>
            </a:r>
            <a:endParaRPr lang="en-US" sz="2598" b="1" dirty="0">
              <a:solidFill>
                <a:schemeClr val="bg1"/>
              </a:solidFill>
              <a:latin typeface="Times New Roman" pitchFamily="18" charset="0"/>
              <a:cs typeface="Times New Roman" pitchFamily="18" charset="0"/>
            </a:endParaRPr>
          </a:p>
        </p:txBody>
      </p:sp>
      <p:sp>
        <p:nvSpPr>
          <p:cNvPr id="43" name="TextBox 42"/>
          <p:cNvSpPr txBox="1"/>
          <p:nvPr/>
        </p:nvSpPr>
        <p:spPr>
          <a:xfrm>
            <a:off x="1215398" y="5626406"/>
            <a:ext cx="10242415" cy="492122"/>
          </a:xfrm>
          <a:prstGeom prst="rect">
            <a:avLst/>
          </a:prstGeom>
          <a:noFill/>
        </p:spPr>
        <p:txBody>
          <a:bodyPr wrap="square" rtlCol="0">
            <a:spAutoFit/>
          </a:bodyPr>
          <a:lstStyle/>
          <a:p>
            <a:r>
              <a:rPr lang="en-US" sz="2598" b="1" dirty="0">
                <a:solidFill>
                  <a:schemeClr val="bg1"/>
                </a:solidFill>
                <a:latin typeface="Times New Roman" pitchFamily="18" charset="0"/>
                <a:ea typeface="Meiryo"/>
                <a:cs typeface="Times New Roman" pitchFamily="18" charset="0"/>
                <a:sym typeface="Symbol"/>
              </a:rPr>
              <a:t>Magnetic field B in the empty space enclosed by Toroid is zero.</a:t>
            </a:r>
            <a:endParaRPr lang="en-US" sz="2598" b="1" dirty="0">
              <a:solidFill>
                <a:schemeClr val="bg1"/>
              </a:solidFill>
              <a:latin typeface="Times New Roman" pitchFamily="18" charset="0"/>
              <a:cs typeface="Times New Roman" pitchFamily="18" charset="0"/>
            </a:endParaRPr>
          </a:p>
        </p:txBody>
      </p:sp>
      <p:grpSp>
        <p:nvGrpSpPr>
          <p:cNvPr id="46" name="Group 45"/>
          <p:cNvGrpSpPr/>
          <p:nvPr/>
        </p:nvGrpSpPr>
        <p:grpSpPr>
          <a:xfrm>
            <a:off x="5246674" y="3915238"/>
            <a:ext cx="1979877" cy="1187926"/>
            <a:chOff x="2543175" y="3657600"/>
            <a:chExt cx="1524000" cy="914400"/>
          </a:xfrm>
        </p:grpSpPr>
        <p:sp>
          <p:nvSpPr>
            <p:cNvPr id="40" name="Cloud 39"/>
            <p:cNvSpPr/>
            <p:nvPr/>
          </p:nvSpPr>
          <p:spPr>
            <a:xfrm>
              <a:off x="2543175" y="3657600"/>
              <a:ext cx="1524000" cy="914400"/>
            </a:xfrm>
            <a:prstGeom prst="cloud">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sz="2553">
                <a:solidFill>
                  <a:schemeClr val="bg1"/>
                </a:solidFill>
              </a:endParaRPr>
            </a:p>
          </p:txBody>
        </p:sp>
        <p:sp>
          <p:nvSpPr>
            <p:cNvPr id="41" name="TextBox 40"/>
            <p:cNvSpPr txBox="1"/>
            <p:nvPr/>
          </p:nvSpPr>
          <p:spPr>
            <a:xfrm>
              <a:off x="3005064" y="3862327"/>
              <a:ext cx="754161" cy="378808"/>
            </a:xfrm>
            <a:prstGeom prst="rect">
              <a:avLst/>
            </a:prstGeom>
            <a:noFill/>
            <a:ln>
              <a:noFill/>
            </a:ln>
            <a:effectLst/>
          </p:spPr>
          <p:style>
            <a:lnRef idx="1">
              <a:schemeClr val="accent3"/>
            </a:lnRef>
            <a:fillRef idx="2">
              <a:schemeClr val="accent3"/>
            </a:fillRef>
            <a:effectRef idx="1">
              <a:schemeClr val="accent3"/>
            </a:effectRef>
            <a:fontRef idx="minor">
              <a:schemeClr val="dk1"/>
            </a:fontRef>
          </p:style>
          <p:txBody>
            <a:bodyPr wrap="none" rtlCol="0">
              <a:spAutoFit/>
            </a:bodyPr>
            <a:lstStyle/>
            <a:p>
              <a:r>
                <a:rPr lang="en-US" sz="2598" b="1" dirty="0">
                  <a:solidFill>
                    <a:srgbClr val="FF0000"/>
                  </a:solidFill>
                  <a:latin typeface="Times New Roman" pitchFamily="18" charset="0"/>
                  <a:ea typeface="Meiryo"/>
                  <a:cs typeface="Times New Roman" pitchFamily="18" charset="0"/>
                  <a:sym typeface="Symbol"/>
                </a:rPr>
                <a:t>d</a:t>
              </a:r>
              <a:r>
                <a:rPr lang="en-US" sz="2598" b="1" i="1" dirty="0">
                  <a:solidFill>
                    <a:srgbClr val="FF0000"/>
                  </a:solidFill>
                  <a:latin typeface="Times New Roman" pitchFamily="18" charset="0"/>
                  <a:ea typeface="Meiryo"/>
                  <a:cs typeface="Times New Roman" pitchFamily="18" charset="0"/>
                  <a:sym typeface="Symbol"/>
                </a:rPr>
                <a:t>l</a:t>
              </a:r>
              <a:r>
                <a:rPr lang="en-US" sz="2598" b="1" dirty="0">
                  <a:solidFill>
                    <a:srgbClr val="FF0000"/>
                  </a:solidFill>
                  <a:latin typeface="Times New Roman" pitchFamily="18" charset="0"/>
                  <a:ea typeface="Meiryo"/>
                  <a:cs typeface="Times New Roman" pitchFamily="18" charset="0"/>
                  <a:sym typeface="Symbol"/>
                </a:rPr>
                <a:t>  0</a:t>
              </a:r>
              <a:endParaRPr lang="en-US" sz="2598" b="1" dirty="0">
                <a:solidFill>
                  <a:srgbClr val="FF0000"/>
                </a:solidFill>
                <a:latin typeface="Times New Roman" pitchFamily="18" charset="0"/>
                <a:cs typeface="Times New Roman" pitchFamily="18" charset="0"/>
              </a:endParaRPr>
            </a:p>
          </p:txBody>
        </p:sp>
        <p:sp>
          <p:nvSpPr>
            <p:cNvPr id="45" name="TextBox 44"/>
            <p:cNvSpPr txBox="1"/>
            <p:nvPr/>
          </p:nvSpPr>
          <p:spPr>
            <a:xfrm rot="10800000">
              <a:off x="2701652" y="3901551"/>
              <a:ext cx="363015" cy="378808"/>
            </a:xfrm>
            <a:prstGeom prst="rect">
              <a:avLst/>
            </a:prstGeom>
            <a:noFill/>
            <a:ln>
              <a:noFill/>
            </a:ln>
            <a:effectLst/>
          </p:spPr>
          <p:style>
            <a:lnRef idx="1">
              <a:schemeClr val="accent3"/>
            </a:lnRef>
            <a:fillRef idx="2">
              <a:schemeClr val="accent3"/>
            </a:fillRef>
            <a:effectRef idx="1">
              <a:schemeClr val="accent3"/>
            </a:effectRef>
            <a:fontRef idx="minor">
              <a:schemeClr val="dk1"/>
            </a:fontRef>
          </p:style>
          <p:txBody>
            <a:bodyPr wrap="none" rtlCol="0">
              <a:spAutoFit/>
            </a:bodyPr>
            <a:lstStyle/>
            <a:p>
              <a:r>
                <a:rPr lang="en-US" sz="2598" b="1" dirty="0">
                  <a:solidFill>
                    <a:schemeClr val="bg1"/>
                  </a:solidFill>
                  <a:latin typeface="Times New Roman" pitchFamily="18" charset="0"/>
                  <a:ea typeface="Meiryo"/>
                  <a:cs typeface="Times New Roman" pitchFamily="18" charset="0"/>
                  <a:sym typeface="Symbol"/>
                </a:rPr>
                <a:t></a:t>
              </a:r>
              <a:endParaRPr lang="en-US" sz="2598" b="1" dirty="0">
                <a:solidFill>
                  <a:schemeClr val="bg1"/>
                </a:solidFill>
                <a:latin typeface="Times New Roman" pitchFamily="18" charset="0"/>
                <a:cs typeface="Times New Roman" pitchFamily="18" charset="0"/>
              </a:endParaRPr>
            </a:p>
          </p:txBody>
        </p:sp>
      </p:grpSp>
      <p:sp>
        <p:nvSpPr>
          <p:cNvPr id="39" name="TextBox 38"/>
          <p:cNvSpPr txBox="1"/>
          <p:nvPr/>
        </p:nvSpPr>
        <p:spPr>
          <a:xfrm>
            <a:off x="10470001" y="2001357"/>
            <a:ext cx="397866" cy="492122"/>
          </a:xfrm>
          <a:prstGeom prst="rect">
            <a:avLst/>
          </a:prstGeom>
          <a:solidFill>
            <a:schemeClr val="bg1"/>
          </a:solidFill>
        </p:spPr>
        <p:txBody>
          <a:bodyPr wrap="none" rtlCol="0">
            <a:spAutoFit/>
          </a:bodyPr>
          <a:lstStyle/>
          <a:p>
            <a:r>
              <a:rPr lang="en-US" sz="2598" b="1" dirty="0">
                <a:solidFill>
                  <a:schemeClr val="bg1"/>
                </a:solidFill>
                <a:latin typeface="Times New Roman" pitchFamily="18" charset="0"/>
                <a:cs typeface="Times New Roman" pitchFamily="18" charset="0"/>
              </a:rPr>
              <a:t>I </a:t>
            </a:r>
          </a:p>
        </p:txBody>
      </p:sp>
      <mc:AlternateContent xmlns:mc="http://schemas.openxmlformats.org/markup-compatibility/2006" xmlns:a14="http://schemas.microsoft.com/office/drawing/2010/main">
        <mc:Choice Requires="a14">
          <p:sp>
            <p:nvSpPr>
              <p:cNvPr id="22" name="TextBox 21"/>
              <p:cNvSpPr txBox="1"/>
              <p:nvPr/>
            </p:nvSpPr>
            <p:spPr>
              <a:xfrm>
                <a:off x="1088935" y="4224559"/>
                <a:ext cx="1189749" cy="493981"/>
              </a:xfrm>
              <a:prstGeom prst="rect">
                <a:avLst/>
              </a:prstGeom>
              <a:noFill/>
            </p:spPr>
            <p:txBody>
              <a:bodyPr wrap="none" rtlCol="0">
                <a:spAutoFit/>
              </a:bodyPr>
              <a:lstStyle/>
              <a:p>
                <a:r>
                  <a:rPr lang="en-US" sz="2598" b="1" dirty="0">
                    <a:solidFill>
                      <a:schemeClr val="bg1"/>
                    </a:solidFill>
                    <a:latin typeface="Meiryo"/>
                    <a:ea typeface="Meiryo"/>
                    <a:cs typeface="Meiryo"/>
                  </a:rPr>
                  <a:t>∮ </a:t>
                </a:r>
                <a14:m>
                  <m:oMath xmlns:m="http://schemas.openxmlformats.org/officeDocument/2006/math">
                    <m:acc>
                      <m:accPr>
                        <m:chr m:val="̅"/>
                        <m:ctrlPr>
                          <a:rPr lang="en-US" sz="2598" b="1" i="1">
                            <a:solidFill>
                              <a:schemeClr val="bg1"/>
                            </a:solidFill>
                            <a:latin typeface="Cambria Math" panose="02040503050406030204" pitchFamily="18" charset="0"/>
                            <a:ea typeface="Meiryo"/>
                            <a:cs typeface="Meiryo"/>
                          </a:rPr>
                        </m:ctrlPr>
                      </m:accPr>
                      <m:e>
                        <m:r>
                          <m:rPr>
                            <m:nor/>
                          </m:rPr>
                          <a:rPr lang="en-US" sz="2598" b="1" dirty="0">
                            <a:solidFill>
                              <a:schemeClr val="bg1"/>
                            </a:solidFill>
                            <a:latin typeface="Times New Roman" pitchFamily="18" charset="0"/>
                            <a:ea typeface="Meiryo"/>
                            <a:cs typeface="Times New Roman" pitchFamily="18" charset="0"/>
                          </a:rPr>
                          <m:t>B</m:t>
                        </m:r>
                      </m:e>
                    </m:acc>
                  </m:oMath>
                </a14:m>
                <a:r>
                  <a:rPr lang="en-US" sz="2598" b="1" dirty="0">
                    <a:solidFill>
                      <a:schemeClr val="bg1"/>
                    </a:solidFill>
                    <a:latin typeface="Times New Roman" pitchFamily="18" charset="0"/>
                    <a:ea typeface="Meiryo"/>
                    <a:cs typeface="Times New Roman" pitchFamily="18" charset="0"/>
                  </a:rPr>
                  <a:t>. </a:t>
                </a:r>
                <a14:m>
                  <m:oMath xmlns:m="http://schemas.openxmlformats.org/officeDocument/2006/math">
                    <m:acc>
                      <m:accPr>
                        <m:chr m:val="̅"/>
                        <m:ctrlPr>
                          <a:rPr lang="en-US" sz="2598" b="1" i="1">
                            <a:solidFill>
                              <a:schemeClr val="bg1"/>
                            </a:solidFill>
                            <a:latin typeface="Cambria Math" panose="02040503050406030204" pitchFamily="18" charset="0"/>
                            <a:ea typeface="Meiryo"/>
                            <a:cs typeface="Times New Roman" pitchFamily="18" charset="0"/>
                          </a:rPr>
                        </m:ctrlPr>
                      </m:accPr>
                      <m:e>
                        <m:r>
                          <m:rPr>
                            <m:nor/>
                          </m:rPr>
                          <a:rPr lang="en-US" sz="2598" b="1" dirty="0">
                            <a:solidFill>
                              <a:schemeClr val="bg1"/>
                            </a:solidFill>
                            <a:latin typeface="Times New Roman" pitchFamily="18" charset="0"/>
                            <a:ea typeface="Meiryo"/>
                            <a:cs typeface="Times New Roman" pitchFamily="18" charset="0"/>
                          </a:rPr>
                          <m:t>d</m:t>
                        </m:r>
                        <m:r>
                          <m:rPr>
                            <m:nor/>
                          </m:rPr>
                          <a:rPr lang="en-US" sz="2598" b="1" i="1" dirty="0">
                            <a:solidFill>
                              <a:schemeClr val="bg1"/>
                            </a:solidFill>
                            <a:latin typeface="Times New Roman" pitchFamily="18" charset="0"/>
                            <a:ea typeface="Meiryo"/>
                            <a:cs typeface="Times New Roman" pitchFamily="18" charset="0"/>
                          </a:rPr>
                          <m:t>l</m:t>
                        </m:r>
                      </m:e>
                    </m:acc>
                  </m:oMath>
                </a14:m>
                <a:endParaRPr lang="en-US" sz="2598" b="1" dirty="0">
                  <a:solidFill>
                    <a:schemeClr val="bg1"/>
                  </a:solidFill>
                  <a:latin typeface="Times New Roman" pitchFamily="18" charset="0"/>
                  <a:cs typeface="Times New Roman" pitchFamily="18" charset="0"/>
                </a:endParaRPr>
              </a:p>
            </p:txBody>
          </p:sp>
        </mc:Choice>
        <mc:Fallback xmlns="">
          <p:sp>
            <p:nvSpPr>
              <p:cNvPr id="22" name="TextBox 21"/>
              <p:cNvSpPr txBox="1">
                <a:spLocks noRot="1" noChangeAspect="1" noMove="1" noResize="1" noEditPoints="1" noAdjustHandles="1" noChangeArrowheads="1" noChangeShapeType="1" noTextEdit="1"/>
              </p:cNvSpPr>
              <p:nvPr/>
            </p:nvSpPr>
            <p:spPr>
              <a:xfrm>
                <a:off x="1088935" y="4224559"/>
                <a:ext cx="1189749" cy="493981"/>
              </a:xfrm>
              <a:prstGeom prst="rect">
                <a:avLst/>
              </a:prstGeom>
              <a:blipFill>
                <a:blip r:embed="rId5"/>
                <a:stretch>
                  <a:fillRect l="-9231" t="-16049" r="-38462" b="-33333"/>
                </a:stretch>
              </a:blipFill>
            </p:spPr>
            <p:txBody>
              <a:bodyPr/>
              <a:lstStyle/>
              <a:p>
                <a:r>
                  <a:rPr lang="en-IN">
                    <a:noFill/>
                  </a:rPr>
                  <a:t> </a:t>
                </a:r>
              </a:p>
            </p:txBody>
          </p:sp>
        </mc:Fallback>
      </mc:AlternateContent>
      <p:grpSp>
        <p:nvGrpSpPr>
          <p:cNvPr id="52" name="Group 51"/>
          <p:cNvGrpSpPr/>
          <p:nvPr/>
        </p:nvGrpSpPr>
        <p:grpSpPr>
          <a:xfrm>
            <a:off x="1081088" y="4922710"/>
            <a:ext cx="1383712" cy="563267"/>
            <a:chOff x="863235" y="3356740"/>
            <a:chExt cx="1065105" cy="433572"/>
          </a:xfrm>
        </p:grpSpPr>
        <p:sp>
          <p:nvSpPr>
            <p:cNvPr id="53" name="TextBox 52"/>
            <p:cNvSpPr txBox="1"/>
            <p:nvPr/>
          </p:nvSpPr>
          <p:spPr>
            <a:xfrm>
              <a:off x="863235" y="3411503"/>
              <a:ext cx="1065105" cy="378809"/>
            </a:xfrm>
            <a:prstGeom prst="rect">
              <a:avLst/>
            </a:prstGeom>
            <a:noFill/>
          </p:spPr>
          <p:txBody>
            <a:bodyPr wrap="none" rtlCol="0">
              <a:spAutoFit/>
            </a:bodyPr>
            <a:lstStyle/>
            <a:p>
              <a:r>
                <a:rPr lang="en-US" sz="2598" b="1" dirty="0">
                  <a:solidFill>
                    <a:schemeClr val="bg1"/>
                  </a:solidFill>
                  <a:latin typeface="Meiryo"/>
                  <a:ea typeface="Meiryo"/>
                  <a:cs typeface="Meiryo"/>
                </a:rPr>
                <a:t>∮ </a:t>
              </a:r>
              <a:r>
                <a:rPr lang="en-US" sz="2598" b="1" dirty="0">
                  <a:solidFill>
                    <a:schemeClr val="bg1"/>
                  </a:solidFill>
                  <a:latin typeface="Times New Roman" pitchFamily="18" charset="0"/>
                  <a:ea typeface="Meiryo"/>
                  <a:cs typeface="Times New Roman" pitchFamily="18" charset="0"/>
                </a:rPr>
                <a:t>B . d</a:t>
              </a:r>
              <a:r>
                <a:rPr lang="en-US" sz="2598" b="1" i="1" dirty="0">
                  <a:solidFill>
                    <a:schemeClr val="bg1"/>
                  </a:solidFill>
                  <a:latin typeface="Times New Roman" pitchFamily="18" charset="0"/>
                  <a:ea typeface="Meiryo"/>
                  <a:cs typeface="Times New Roman" pitchFamily="18" charset="0"/>
                </a:rPr>
                <a:t>l</a:t>
              </a:r>
              <a:r>
                <a:rPr lang="en-US" sz="2598" b="1" dirty="0">
                  <a:solidFill>
                    <a:schemeClr val="bg1"/>
                  </a:solidFill>
                  <a:latin typeface="Meiryo"/>
                  <a:ea typeface="Meiryo"/>
                  <a:cs typeface="Meiryo"/>
                </a:rPr>
                <a:t> </a:t>
              </a:r>
              <a:endParaRPr lang="en-US" sz="2598" b="1" dirty="0">
                <a:solidFill>
                  <a:schemeClr val="bg1"/>
                </a:solidFill>
                <a:latin typeface="Times New Roman" pitchFamily="18" charset="0"/>
                <a:cs typeface="Times New Roman" pitchFamily="18" charset="0"/>
              </a:endParaRPr>
            </a:p>
          </p:txBody>
        </p:sp>
        <p:cxnSp>
          <p:nvCxnSpPr>
            <p:cNvPr id="54" name="Straight Arrow Connector 53"/>
            <p:cNvCxnSpPr/>
            <p:nvPr/>
          </p:nvCxnSpPr>
          <p:spPr>
            <a:xfrm rot="5400000" flipH="1" flipV="1">
              <a:off x="1289686" y="3265300"/>
              <a:ext cx="0" cy="18288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rot="5400000" flipH="1" flipV="1">
              <a:off x="1692235" y="3266117"/>
              <a:ext cx="0" cy="18288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50" name="TextBox 49"/>
          <p:cNvSpPr txBox="1"/>
          <p:nvPr/>
        </p:nvSpPr>
        <p:spPr>
          <a:xfrm rot="10800000">
            <a:off x="3439044" y="4399216"/>
            <a:ext cx="1428596" cy="492122"/>
          </a:xfrm>
          <a:prstGeom prst="rect">
            <a:avLst/>
          </a:prstGeom>
          <a:noFill/>
          <a:ln>
            <a:noFill/>
          </a:ln>
          <a:effectLst/>
        </p:spPr>
        <p:style>
          <a:lnRef idx="1">
            <a:schemeClr val="accent3"/>
          </a:lnRef>
          <a:fillRef idx="2">
            <a:schemeClr val="accent3"/>
          </a:fillRef>
          <a:effectRef idx="1">
            <a:schemeClr val="accent3"/>
          </a:effectRef>
          <a:fontRef idx="minor">
            <a:schemeClr val="dk1"/>
          </a:fontRef>
        </p:style>
        <p:txBody>
          <a:bodyPr wrap="none" rtlCol="0">
            <a:spAutoFit/>
          </a:bodyPr>
          <a:lstStyle/>
          <a:p>
            <a:r>
              <a:rPr lang="en-US" sz="2598" b="1" dirty="0">
                <a:solidFill>
                  <a:schemeClr val="bg1"/>
                </a:solidFill>
                <a:latin typeface="Times New Roman" pitchFamily="18" charset="0"/>
                <a:ea typeface="Meiryo"/>
                <a:cs typeface="Times New Roman" pitchFamily="18" charset="0"/>
                <a:sym typeface="Symbol"/>
              </a:rPr>
              <a:t>(0 = I )</a:t>
            </a:r>
            <a:endParaRPr lang="en-US" sz="2598" b="1"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1369396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fade">
                                      <p:cBhvr>
                                        <p:cTn id="17" dur="1000"/>
                                        <p:tgtEl>
                                          <p:spTgt spid="39"/>
                                        </p:tgtEl>
                                      </p:cBhvr>
                                    </p:animEffect>
                                    <p:anim calcmode="lin" valueType="num">
                                      <p:cBhvr>
                                        <p:cTn id="18" dur="1000" fill="hold"/>
                                        <p:tgtEl>
                                          <p:spTgt spid="39"/>
                                        </p:tgtEl>
                                        <p:attrNameLst>
                                          <p:attrName>ppt_x</p:attrName>
                                        </p:attrNameLst>
                                      </p:cBhvr>
                                      <p:tavLst>
                                        <p:tav tm="0">
                                          <p:val>
                                            <p:strVal val="#ppt_x"/>
                                          </p:val>
                                        </p:tav>
                                        <p:tav tm="100000">
                                          <p:val>
                                            <p:strVal val="#ppt_x"/>
                                          </p:val>
                                        </p:tav>
                                      </p:tavLst>
                                    </p:anim>
                                    <p:anim calcmode="lin" valueType="num">
                                      <p:cBhvr>
                                        <p:cTn id="19"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left)">
                                      <p:cBhvr>
                                        <p:cTn id="24" dur="500"/>
                                        <p:tgtEl>
                                          <p:spTgt spid="3"/>
                                        </p:tgtEl>
                                      </p:cBhvr>
                                    </p:animEffect>
                                  </p:childTnLst>
                                </p:cTn>
                              </p:par>
                            </p:childTnLst>
                          </p:cTn>
                        </p:par>
                        <p:par>
                          <p:cTn id="25" fill="hold">
                            <p:stCondLst>
                              <p:cond delay="500"/>
                            </p:stCondLst>
                            <p:childTnLst>
                              <p:par>
                                <p:cTn id="26" presetID="22" presetClass="entr" presetSubtype="8" fill="hold" grpId="0"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ipe(left)">
                                      <p:cBhvr>
                                        <p:cTn id="28" dur="500"/>
                                        <p:tgtEl>
                                          <p:spTgt spid="4"/>
                                        </p:tgtEl>
                                      </p:cBhvr>
                                    </p:animEffect>
                                  </p:childTnLst>
                                </p:cTn>
                              </p:par>
                            </p:childTnLst>
                          </p:cTn>
                        </p:par>
                        <p:par>
                          <p:cTn id="29" fill="hold">
                            <p:stCondLst>
                              <p:cond delay="1000"/>
                            </p:stCondLst>
                            <p:childTnLst>
                              <p:par>
                                <p:cTn id="30" presetID="22" presetClass="entr" presetSubtype="8" fill="hold" grpId="0"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500"/>
                                        <p:tgtEl>
                                          <p:spTgt spid="5"/>
                                        </p:tgtEl>
                                      </p:cBhvr>
                                    </p:animEffect>
                                  </p:childTnLst>
                                </p:cTn>
                              </p:par>
                            </p:childTnLst>
                          </p:cTn>
                        </p:par>
                        <p:par>
                          <p:cTn id="33" fill="hold">
                            <p:stCondLst>
                              <p:cond delay="1500"/>
                            </p:stCondLst>
                            <p:childTnLst>
                              <p:par>
                                <p:cTn id="34" presetID="22" presetClass="entr" presetSubtype="8" fill="hold" grpId="0" nodeType="after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ipe(left)">
                                      <p:cBhvr>
                                        <p:cTn id="36" dur="500"/>
                                        <p:tgtEl>
                                          <p:spTgt spid="6"/>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ipe(left)">
                                      <p:cBhvr>
                                        <p:cTn id="41" dur="500"/>
                                        <p:tgtEl>
                                          <p:spTgt spid="7"/>
                                        </p:tgtEl>
                                      </p:cBhvr>
                                    </p:animEffect>
                                  </p:childTnLst>
                                </p:cTn>
                              </p:par>
                            </p:childTnLst>
                          </p:cTn>
                        </p:par>
                        <p:par>
                          <p:cTn id="42" fill="hold">
                            <p:stCondLst>
                              <p:cond delay="500"/>
                            </p:stCondLst>
                            <p:childTnLst>
                              <p:par>
                                <p:cTn id="43" presetID="22" presetClass="entr" presetSubtype="8" fill="hold" grpId="0" nodeType="after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wipe(left)">
                                      <p:cBhvr>
                                        <p:cTn id="45" dur="500"/>
                                        <p:tgtEl>
                                          <p:spTgt spid="8"/>
                                        </p:tgtEl>
                                      </p:cBhvr>
                                    </p:animEffect>
                                  </p:childTnLst>
                                </p:cTn>
                              </p:par>
                            </p:childTnLst>
                          </p:cTn>
                        </p:par>
                        <p:par>
                          <p:cTn id="46" fill="hold">
                            <p:stCondLst>
                              <p:cond delay="1000"/>
                            </p:stCondLst>
                            <p:childTnLst>
                              <p:par>
                                <p:cTn id="47" presetID="22" presetClass="entr" presetSubtype="8" fill="hold" grpId="0" nodeType="after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wipe(left)">
                                      <p:cBhvr>
                                        <p:cTn id="49" dur="500"/>
                                        <p:tgtEl>
                                          <p:spTgt spid="9"/>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10"/>
                                        </p:tgtEl>
                                        <p:attrNameLst>
                                          <p:attrName>style.visibility</p:attrName>
                                        </p:attrNameLst>
                                      </p:cBhvr>
                                      <p:to>
                                        <p:strVal val="visible"/>
                                      </p:to>
                                    </p:set>
                                    <p:animEffect transition="in" filter="wipe(left)">
                                      <p:cBhvr>
                                        <p:cTn id="54" dur="500"/>
                                        <p:tgtEl>
                                          <p:spTgt spid="10"/>
                                        </p:tgtEl>
                                      </p:cBhvr>
                                    </p:animEffect>
                                  </p:childTnLst>
                                </p:cTn>
                              </p:par>
                            </p:childTnLst>
                          </p:cTn>
                        </p:par>
                        <p:par>
                          <p:cTn id="55" fill="hold">
                            <p:stCondLst>
                              <p:cond delay="500"/>
                            </p:stCondLst>
                            <p:childTnLst>
                              <p:par>
                                <p:cTn id="56" presetID="22" presetClass="entr" presetSubtype="8" fill="hold" grpId="0" nodeType="afterEffect">
                                  <p:stCondLst>
                                    <p:cond delay="0"/>
                                  </p:stCondLst>
                                  <p:childTnLst>
                                    <p:set>
                                      <p:cBhvr>
                                        <p:cTn id="57" dur="1" fill="hold">
                                          <p:stCondLst>
                                            <p:cond delay="0"/>
                                          </p:stCondLst>
                                        </p:cTn>
                                        <p:tgtEl>
                                          <p:spTgt spid="11"/>
                                        </p:tgtEl>
                                        <p:attrNameLst>
                                          <p:attrName>style.visibility</p:attrName>
                                        </p:attrNameLst>
                                      </p:cBhvr>
                                      <p:to>
                                        <p:strVal val="visible"/>
                                      </p:to>
                                    </p:set>
                                    <p:animEffect transition="in" filter="wipe(left)">
                                      <p:cBhvr>
                                        <p:cTn id="58" dur="500"/>
                                        <p:tgtEl>
                                          <p:spTgt spid="11"/>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18">
                                            <p:txEl>
                                              <p:pRg st="0" end="0"/>
                                            </p:txEl>
                                          </p:spTgt>
                                        </p:tgtEl>
                                        <p:attrNameLst>
                                          <p:attrName>style.visibility</p:attrName>
                                        </p:attrNameLst>
                                      </p:cBhvr>
                                      <p:to>
                                        <p:strVal val="visible"/>
                                      </p:to>
                                    </p:set>
                                    <p:animEffect transition="in" filter="wipe(left)">
                                      <p:cBhvr>
                                        <p:cTn id="63" dur="500"/>
                                        <p:tgtEl>
                                          <p:spTgt spid="18">
                                            <p:txEl>
                                              <p:pRg st="0" end="0"/>
                                            </p:txEl>
                                          </p:spTgt>
                                        </p:tgtEl>
                                      </p:cBhvr>
                                    </p:animEffect>
                                  </p:childTnLst>
                                </p:cTn>
                              </p:par>
                            </p:childTnLst>
                          </p:cTn>
                        </p:par>
                        <p:par>
                          <p:cTn id="64" fill="hold">
                            <p:stCondLst>
                              <p:cond delay="500"/>
                            </p:stCondLst>
                            <p:childTnLst>
                              <p:par>
                                <p:cTn id="65" presetID="22" presetClass="entr" presetSubtype="8" fill="hold" grpId="0" nodeType="afterEffect">
                                  <p:stCondLst>
                                    <p:cond delay="0"/>
                                  </p:stCondLst>
                                  <p:childTnLst>
                                    <p:set>
                                      <p:cBhvr>
                                        <p:cTn id="66" dur="1" fill="hold">
                                          <p:stCondLst>
                                            <p:cond delay="0"/>
                                          </p:stCondLst>
                                        </p:cTn>
                                        <p:tgtEl>
                                          <p:spTgt spid="18">
                                            <p:txEl>
                                              <p:pRg st="1" end="1"/>
                                            </p:txEl>
                                          </p:spTgt>
                                        </p:tgtEl>
                                        <p:attrNameLst>
                                          <p:attrName>style.visibility</p:attrName>
                                        </p:attrNameLst>
                                      </p:cBhvr>
                                      <p:to>
                                        <p:strVal val="visible"/>
                                      </p:to>
                                    </p:set>
                                    <p:animEffect transition="in" filter="wipe(left)">
                                      <p:cBhvr>
                                        <p:cTn id="67" dur="500"/>
                                        <p:tgtEl>
                                          <p:spTgt spid="18">
                                            <p:txEl>
                                              <p:pRg st="1" end="1"/>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 presetClass="exit" presetSubtype="0" fill="hold" grpId="1" nodeType="clickEffect">
                                  <p:stCondLst>
                                    <p:cond delay="0"/>
                                  </p:stCondLst>
                                  <p:childTnLst>
                                    <p:set>
                                      <p:cBhvr>
                                        <p:cTn id="71" dur="1" fill="hold">
                                          <p:stCondLst>
                                            <p:cond delay="0"/>
                                          </p:stCondLst>
                                        </p:cTn>
                                        <p:tgtEl>
                                          <p:spTgt spid="2"/>
                                        </p:tgtEl>
                                        <p:attrNameLst>
                                          <p:attrName>style.visibility</p:attrName>
                                        </p:attrNameLst>
                                      </p:cBhvr>
                                      <p:to>
                                        <p:strVal val="hidden"/>
                                      </p:to>
                                    </p:set>
                                  </p:childTnLst>
                                </p:cTn>
                              </p:par>
                              <p:par>
                                <p:cTn id="72" presetID="1" presetClass="exit" presetSubtype="0" fill="hold" grpId="1" nodeType="withEffect">
                                  <p:stCondLst>
                                    <p:cond delay="0"/>
                                  </p:stCondLst>
                                  <p:childTnLst>
                                    <p:set>
                                      <p:cBhvr>
                                        <p:cTn id="73" dur="1" fill="hold">
                                          <p:stCondLst>
                                            <p:cond delay="0"/>
                                          </p:stCondLst>
                                        </p:cTn>
                                        <p:tgtEl>
                                          <p:spTgt spid="3"/>
                                        </p:tgtEl>
                                        <p:attrNameLst>
                                          <p:attrName>style.visibility</p:attrName>
                                        </p:attrNameLst>
                                      </p:cBhvr>
                                      <p:to>
                                        <p:strVal val="hidden"/>
                                      </p:to>
                                    </p:set>
                                  </p:childTnLst>
                                </p:cTn>
                              </p:par>
                              <p:par>
                                <p:cTn id="74" presetID="1" presetClass="exit" presetSubtype="0" fill="hold" grpId="1" nodeType="withEffect">
                                  <p:stCondLst>
                                    <p:cond delay="0"/>
                                  </p:stCondLst>
                                  <p:childTnLst>
                                    <p:set>
                                      <p:cBhvr>
                                        <p:cTn id="75" dur="1" fill="hold">
                                          <p:stCondLst>
                                            <p:cond delay="0"/>
                                          </p:stCondLst>
                                        </p:cTn>
                                        <p:tgtEl>
                                          <p:spTgt spid="4"/>
                                        </p:tgtEl>
                                        <p:attrNameLst>
                                          <p:attrName>style.visibility</p:attrName>
                                        </p:attrNameLst>
                                      </p:cBhvr>
                                      <p:to>
                                        <p:strVal val="hidden"/>
                                      </p:to>
                                    </p:set>
                                  </p:childTnLst>
                                </p:cTn>
                              </p:par>
                              <p:par>
                                <p:cTn id="76" presetID="1" presetClass="exit" presetSubtype="0" fill="hold" grpId="1" nodeType="withEffect">
                                  <p:stCondLst>
                                    <p:cond delay="0"/>
                                  </p:stCondLst>
                                  <p:childTnLst>
                                    <p:set>
                                      <p:cBhvr>
                                        <p:cTn id="77" dur="1" fill="hold">
                                          <p:stCondLst>
                                            <p:cond delay="0"/>
                                          </p:stCondLst>
                                        </p:cTn>
                                        <p:tgtEl>
                                          <p:spTgt spid="5"/>
                                        </p:tgtEl>
                                        <p:attrNameLst>
                                          <p:attrName>style.visibility</p:attrName>
                                        </p:attrNameLst>
                                      </p:cBhvr>
                                      <p:to>
                                        <p:strVal val="hidden"/>
                                      </p:to>
                                    </p:set>
                                  </p:childTnLst>
                                </p:cTn>
                              </p:par>
                              <p:par>
                                <p:cTn id="78" presetID="1" presetClass="exit" presetSubtype="0" fill="hold" grpId="1" nodeType="withEffect">
                                  <p:stCondLst>
                                    <p:cond delay="0"/>
                                  </p:stCondLst>
                                  <p:childTnLst>
                                    <p:set>
                                      <p:cBhvr>
                                        <p:cTn id="79" dur="1" fill="hold">
                                          <p:stCondLst>
                                            <p:cond delay="0"/>
                                          </p:stCondLst>
                                        </p:cTn>
                                        <p:tgtEl>
                                          <p:spTgt spid="6"/>
                                        </p:tgtEl>
                                        <p:attrNameLst>
                                          <p:attrName>style.visibility</p:attrName>
                                        </p:attrNameLst>
                                      </p:cBhvr>
                                      <p:to>
                                        <p:strVal val="hidden"/>
                                      </p:to>
                                    </p:set>
                                  </p:childTnLst>
                                </p:cTn>
                              </p:par>
                              <p:par>
                                <p:cTn id="80" presetID="1" presetClass="exit" presetSubtype="0" fill="hold" grpId="1" nodeType="withEffect">
                                  <p:stCondLst>
                                    <p:cond delay="0"/>
                                  </p:stCondLst>
                                  <p:childTnLst>
                                    <p:set>
                                      <p:cBhvr>
                                        <p:cTn id="81" dur="1" fill="hold">
                                          <p:stCondLst>
                                            <p:cond delay="0"/>
                                          </p:stCondLst>
                                        </p:cTn>
                                        <p:tgtEl>
                                          <p:spTgt spid="7"/>
                                        </p:tgtEl>
                                        <p:attrNameLst>
                                          <p:attrName>style.visibility</p:attrName>
                                        </p:attrNameLst>
                                      </p:cBhvr>
                                      <p:to>
                                        <p:strVal val="hidden"/>
                                      </p:to>
                                    </p:set>
                                  </p:childTnLst>
                                </p:cTn>
                              </p:par>
                              <p:par>
                                <p:cTn id="82" presetID="1" presetClass="exit" presetSubtype="0" fill="hold" grpId="1" nodeType="withEffect">
                                  <p:stCondLst>
                                    <p:cond delay="0"/>
                                  </p:stCondLst>
                                  <p:childTnLst>
                                    <p:set>
                                      <p:cBhvr>
                                        <p:cTn id="83" dur="1" fill="hold">
                                          <p:stCondLst>
                                            <p:cond delay="0"/>
                                          </p:stCondLst>
                                        </p:cTn>
                                        <p:tgtEl>
                                          <p:spTgt spid="8"/>
                                        </p:tgtEl>
                                        <p:attrNameLst>
                                          <p:attrName>style.visibility</p:attrName>
                                        </p:attrNameLst>
                                      </p:cBhvr>
                                      <p:to>
                                        <p:strVal val="hidden"/>
                                      </p:to>
                                    </p:set>
                                  </p:childTnLst>
                                </p:cTn>
                              </p:par>
                              <p:par>
                                <p:cTn id="84" presetID="1" presetClass="exit" presetSubtype="0" fill="hold" grpId="1" nodeType="withEffect">
                                  <p:stCondLst>
                                    <p:cond delay="0"/>
                                  </p:stCondLst>
                                  <p:childTnLst>
                                    <p:set>
                                      <p:cBhvr>
                                        <p:cTn id="85" dur="1" fill="hold">
                                          <p:stCondLst>
                                            <p:cond delay="0"/>
                                          </p:stCondLst>
                                        </p:cTn>
                                        <p:tgtEl>
                                          <p:spTgt spid="9"/>
                                        </p:tgtEl>
                                        <p:attrNameLst>
                                          <p:attrName>style.visibility</p:attrName>
                                        </p:attrNameLst>
                                      </p:cBhvr>
                                      <p:to>
                                        <p:strVal val="hidden"/>
                                      </p:to>
                                    </p:set>
                                  </p:childTnLst>
                                </p:cTn>
                              </p:par>
                              <p:par>
                                <p:cTn id="86" presetID="1" presetClass="exit" presetSubtype="0" fill="hold" grpId="1" nodeType="withEffect">
                                  <p:stCondLst>
                                    <p:cond delay="0"/>
                                  </p:stCondLst>
                                  <p:childTnLst>
                                    <p:set>
                                      <p:cBhvr>
                                        <p:cTn id="87" dur="1" fill="hold">
                                          <p:stCondLst>
                                            <p:cond delay="0"/>
                                          </p:stCondLst>
                                        </p:cTn>
                                        <p:tgtEl>
                                          <p:spTgt spid="10"/>
                                        </p:tgtEl>
                                        <p:attrNameLst>
                                          <p:attrName>style.visibility</p:attrName>
                                        </p:attrNameLst>
                                      </p:cBhvr>
                                      <p:to>
                                        <p:strVal val="hidden"/>
                                      </p:to>
                                    </p:set>
                                  </p:childTnLst>
                                </p:cTn>
                              </p:par>
                              <p:par>
                                <p:cTn id="88" presetID="1" presetClass="exit" presetSubtype="0" fill="hold" grpId="1" nodeType="withEffect">
                                  <p:stCondLst>
                                    <p:cond delay="0"/>
                                  </p:stCondLst>
                                  <p:childTnLst>
                                    <p:set>
                                      <p:cBhvr>
                                        <p:cTn id="89" dur="1" fill="hold">
                                          <p:stCondLst>
                                            <p:cond delay="0"/>
                                          </p:stCondLst>
                                        </p:cTn>
                                        <p:tgtEl>
                                          <p:spTgt spid="11"/>
                                        </p:tgtEl>
                                        <p:attrNameLst>
                                          <p:attrName>style.visibility</p:attrName>
                                        </p:attrNameLst>
                                      </p:cBhvr>
                                      <p:to>
                                        <p:strVal val="hidden"/>
                                      </p:to>
                                    </p:set>
                                  </p:childTnLst>
                                </p:cTn>
                              </p:par>
                            </p:childTnLst>
                          </p:cTn>
                        </p:par>
                        <p:par>
                          <p:cTn id="90" fill="hold">
                            <p:stCondLst>
                              <p:cond delay="0"/>
                            </p:stCondLst>
                            <p:childTnLst>
                              <p:par>
                                <p:cTn id="91" presetID="0" presetClass="path" presetSubtype="0" accel="50000" decel="50000" fill="hold" grpId="1" nodeType="afterEffect">
                                  <p:stCondLst>
                                    <p:cond delay="0"/>
                                  </p:stCondLst>
                                  <p:childTnLst>
                                    <p:animMotion origin="layout" path="M 0 0 L -0.00104 -0.31367 " pathEditMode="relative" ptsTypes="AA">
                                      <p:cBhvr>
                                        <p:cTn id="92" dur="2000" fill="hold"/>
                                        <p:tgtEl>
                                          <p:spTgt spid="18">
                                            <p:txEl>
                                              <p:pRg st="0" end="0"/>
                                            </p:txEl>
                                          </p:spTgt>
                                        </p:tgtEl>
                                        <p:attrNameLst>
                                          <p:attrName>ppt_x</p:attrName>
                                          <p:attrName>ppt_y</p:attrName>
                                        </p:attrNameLst>
                                      </p:cBhvr>
                                    </p:animMotion>
                                  </p:childTnLst>
                                </p:cTn>
                              </p:par>
                              <p:par>
                                <p:cTn id="93" presetID="0" presetClass="path" presetSubtype="0" accel="50000" decel="50000" fill="hold" grpId="1" nodeType="withEffect">
                                  <p:stCondLst>
                                    <p:cond delay="0"/>
                                  </p:stCondLst>
                                  <p:childTnLst>
                                    <p:animMotion origin="layout" path="M 0 0 L -0.00104 -0.31367 " pathEditMode="relative" ptsTypes="AA">
                                      <p:cBhvr>
                                        <p:cTn id="94" dur="2000" fill="hold"/>
                                        <p:tgtEl>
                                          <p:spTgt spid="18">
                                            <p:txEl>
                                              <p:pRg st="1" end="1"/>
                                            </p:txEl>
                                          </p:spTgt>
                                        </p:tgtEl>
                                        <p:attrNameLst>
                                          <p:attrName>ppt_x</p:attrName>
                                          <p:attrName>ppt_y</p:attrName>
                                        </p:attrNameLst>
                                      </p:cBhvr>
                                    </p:animMotion>
                                  </p:childTnLst>
                                </p:cTn>
                              </p:par>
                            </p:childTnLst>
                          </p:cTn>
                        </p:par>
                      </p:childTnLst>
                    </p:cTn>
                  </p:par>
                  <p:par>
                    <p:cTn id="95" fill="hold">
                      <p:stCondLst>
                        <p:cond delay="indefinite"/>
                      </p:stCondLst>
                      <p:childTnLst>
                        <p:par>
                          <p:cTn id="96" fill="hold">
                            <p:stCondLst>
                              <p:cond delay="0"/>
                            </p:stCondLst>
                            <p:childTnLst>
                              <p:par>
                                <p:cTn id="97" presetID="9" presetClass="entr" presetSubtype="0" fill="hold" grpId="0" nodeType="clickEffect">
                                  <p:stCondLst>
                                    <p:cond delay="0"/>
                                  </p:stCondLst>
                                  <p:childTnLst>
                                    <p:set>
                                      <p:cBhvr>
                                        <p:cTn id="98" dur="1" fill="hold">
                                          <p:stCondLst>
                                            <p:cond delay="0"/>
                                          </p:stCondLst>
                                        </p:cTn>
                                        <p:tgtEl>
                                          <p:spTgt spid="17"/>
                                        </p:tgtEl>
                                        <p:attrNameLst>
                                          <p:attrName>style.visibility</p:attrName>
                                        </p:attrNameLst>
                                      </p:cBhvr>
                                      <p:to>
                                        <p:strVal val="visible"/>
                                      </p:to>
                                    </p:set>
                                    <p:animEffect transition="in" filter="dissolve">
                                      <p:cBhvr>
                                        <p:cTn id="99" dur="500"/>
                                        <p:tgtEl>
                                          <p:spTgt spid="17"/>
                                        </p:tgtEl>
                                      </p:cBhvr>
                                    </p:animEffect>
                                  </p:childTnLst>
                                </p:cTn>
                              </p:par>
                            </p:childTnLst>
                          </p:cTn>
                        </p:par>
                        <p:par>
                          <p:cTn id="100" fill="hold">
                            <p:stCondLst>
                              <p:cond delay="500"/>
                            </p:stCondLst>
                            <p:childTnLst>
                              <p:par>
                                <p:cTn id="101" presetID="9" presetClass="entr" presetSubtype="0" fill="hold" grpId="0" nodeType="afterEffect">
                                  <p:stCondLst>
                                    <p:cond delay="0"/>
                                  </p:stCondLst>
                                  <p:childTnLst>
                                    <p:set>
                                      <p:cBhvr>
                                        <p:cTn id="102" dur="1" fill="hold">
                                          <p:stCondLst>
                                            <p:cond delay="0"/>
                                          </p:stCondLst>
                                        </p:cTn>
                                        <p:tgtEl>
                                          <p:spTgt spid="15"/>
                                        </p:tgtEl>
                                        <p:attrNameLst>
                                          <p:attrName>style.visibility</p:attrName>
                                        </p:attrNameLst>
                                      </p:cBhvr>
                                      <p:to>
                                        <p:strVal val="visible"/>
                                      </p:to>
                                    </p:set>
                                    <p:animEffect transition="in" filter="dissolve">
                                      <p:cBhvr>
                                        <p:cTn id="103" dur="500"/>
                                        <p:tgtEl>
                                          <p:spTgt spid="15"/>
                                        </p:tgtEl>
                                      </p:cBhvr>
                                    </p:animEffect>
                                  </p:childTnLst>
                                </p:cTn>
                              </p:par>
                            </p:childTnLst>
                          </p:cTn>
                        </p:par>
                      </p:childTnLst>
                    </p:cTn>
                  </p:par>
                  <p:par>
                    <p:cTn id="104" fill="hold">
                      <p:stCondLst>
                        <p:cond delay="indefinite"/>
                      </p:stCondLst>
                      <p:childTnLst>
                        <p:par>
                          <p:cTn id="105" fill="hold">
                            <p:stCondLst>
                              <p:cond delay="0"/>
                            </p:stCondLst>
                            <p:childTnLst>
                              <p:par>
                                <p:cTn id="106" presetID="22" presetClass="entr" presetSubtype="8" fill="hold" grpId="0" nodeType="clickEffect">
                                  <p:stCondLst>
                                    <p:cond delay="0"/>
                                  </p:stCondLst>
                                  <p:childTnLst>
                                    <p:set>
                                      <p:cBhvr>
                                        <p:cTn id="107" dur="1" fill="hold">
                                          <p:stCondLst>
                                            <p:cond delay="0"/>
                                          </p:stCondLst>
                                        </p:cTn>
                                        <p:tgtEl>
                                          <p:spTgt spid="20"/>
                                        </p:tgtEl>
                                        <p:attrNameLst>
                                          <p:attrName>style.visibility</p:attrName>
                                        </p:attrNameLst>
                                      </p:cBhvr>
                                      <p:to>
                                        <p:strVal val="visible"/>
                                      </p:to>
                                    </p:set>
                                    <p:animEffect transition="in" filter="wipe(left)">
                                      <p:cBhvr>
                                        <p:cTn id="108" dur="500"/>
                                        <p:tgtEl>
                                          <p:spTgt spid="20"/>
                                        </p:tgtEl>
                                      </p:cBhvr>
                                    </p:animEffect>
                                  </p:childTnLst>
                                </p:cTn>
                              </p:par>
                            </p:childTnLst>
                          </p:cTn>
                        </p:par>
                      </p:childTnLst>
                    </p:cTn>
                  </p:par>
                  <p:par>
                    <p:cTn id="109" fill="hold">
                      <p:stCondLst>
                        <p:cond delay="indefinite"/>
                      </p:stCondLst>
                      <p:childTnLst>
                        <p:par>
                          <p:cTn id="110" fill="hold">
                            <p:stCondLst>
                              <p:cond delay="0"/>
                            </p:stCondLst>
                            <p:childTnLst>
                              <p:par>
                                <p:cTn id="111" presetID="22" presetClass="entr" presetSubtype="8" fill="hold" grpId="0" nodeType="clickEffect">
                                  <p:stCondLst>
                                    <p:cond delay="0"/>
                                  </p:stCondLst>
                                  <p:childTnLst>
                                    <p:set>
                                      <p:cBhvr>
                                        <p:cTn id="112" dur="1" fill="hold">
                                          <p:stCondLst>
                                            <p:cond delay="0"/>
                                          </p:stCondLst>
                                        </p:cTn>
                                        <p:tgtEl>
                                          <p:spTgt spid="16"/>
                                        </p:tgtEl>
                                        <p:attrNameLst>
                                          <p:attrName>style.visibility</p:attrName>
                                        </p:attrNameLst>
                                      </p:cBhvr>
                                      <p:to>
                                        <p:strVal val="visible"/>
                                      </p:to>
                                    </p:set>
                                    <p:animEffect transition="in" filter="wipe(left)">
                                      <p:cBhvr>
                                        <p:cTn id="113" dur="500"/>
                                        <p:tgtEl>
                                          <p:spTgt spid="16"/>
                                        </p:tgtEl>
                                      </p:cBhvr>
                                    </p:animEffect>
                                  </p:childTnLst>
                                </p:cTn>
                              </p:par>
                            </p:childTnLst>
                          </p:cTn>
                        </p:par>
                      </p:childTnLst>
                    </p:cTn>
                  </p:par>
                  <p:par>
                    <p:cTn id="114" fill="hold">
                      <p:stCondLst>
                        <p:cond delay="indefinite"/>
                      </p:stCondLst>
                      <p:childTnLst>
                        <p:par>
                          <p:cTn id="115" fill="hold">
                            <p:stCondLst>
                              <p:cond delay="0"/>
                            </p:stCondLst>
                            <p:childTnLst>
                              <p:par>
                                <p:cTn id="116" presetID="22" presetClass="entr" presetSubtype="8" fill="hold" grpId="0" nodeType="clickEffect">
                                  <p:stCondLst>
                                    <p:cond delay="0"/>
                                  </p:stCondLst>
                                  <p:childTnLst>
                                    <p:set>
                                      <p:cBhvr>
                                        <p:cTn id="117" dur="1" fill="hold">
                                          <p:stCondLst>
                                            <p:cond delay="0"/>
                                          </p:stCondLst>
                                        </p:cTn>
                                        <p:tgtEl>
                                          <p:spTgt spid="22"/>
                                        </p:tgtEl>
                                        <p:attrNameLst>
                                          <p:attrName>style.visibility</p:attrName>
                                        </p:attrNameLst>
                                      </p:cBhvr>
                                      <p:to>
                                        <p:strVal val="visible"/>
                                      </p:to>
                                    </p:set>
                                    <p:animEffect transition="in" filter="wipe(left)">
                                      <p:cBhvr>
                                        <p:cTn id="118" dur="500"/>
                                        <p:tgtEl>
                                          <p:spTgt spid="22"/>
                                        </p:tgtEl>
                                      </p:cBhvr>
                                    </p:animEffect>
                                  </p:childTnLst>
                                </p:cTn>
                              </p:par>
                            </p:childTnLst>
                          </p:cTn>
                        </p:par>
                      </p:childTnLst>
                    </p:cTn>
                  </p:par>
                  <p:par>
                    <p:cTn id="119" fill="hold">
                      <p:stCondLst>
                        <p:cond delay="indefinite"/>
                      </p:stCondLst>
                      <p:childTnLst>
                        <p:par>
                          <p:cTn id="120" fill="hold">
                            <p:stCondLst>
                              <p:cond delay="0"/>
                            </p:stCondLst>
                            <p:childTnLst>
                              <p:par>
                                <p:cTn id="121" presetID="22" presetClass="entr" presetSubtype="8" fill="hold" grpId="0" nodeType="clickEffect">
                                  <p:stCondLst>
                                    <p:cond delay="0"/>
                                  </p:stCondLst>
                                  <p:childTnLst>
                                    <p:set>
                                      <p:cBhvr>
                                        <p:cTn id="122" dur="1" fill="hold">
                                          <p:stCondLst>
                                            <p:cond delay="0"/>
                                          </p:stCondLst>
                                        </p:cTn>
                                        <p:tgtEl>
                                          <p:spTgt spid="23"/>
                                        </p:tgtEl>
                                        <p:attrNameLst>
                                          <p:attrName>style.visibility</p:attrName>
                                        </p:attrNameLst>
                                      </p:cBhvr>
                                      <p:to>
                                        <p:strVal val="visible"/>
                                      </p:to>
                                    </p:set>
                                    <p:animEffect transition="in" filter="wipe(left)">
                                      <p:cBhvr>
                                        <p:cTn id="123" dur="500"/>
                                        <p:tgtEl>
                                          <p:spTgt spid="23"/>
                                        </p:tgtEl>
                                      </p:cBhvr>
                                    </p:animEffect>
                                  </p:childTnLst>
                                </p:cTn>
                              </p:par>
                            </p:childTnLst>
                          </p:cTn>
                        </p:par>
                      </p:childTnLst>
                    </p:cTn>
                  </p:par>
                  <p:par>
                    <p:cTn id="124" fill="hold">
                      <p:stCondLst>
                        <p:cond delay="indefinite"/>
                      </p:stCondLst>
                      <p:childTnLst>
                        <p:par>
                          <p:cTn id="125" fill="hold">
                            <p:stCondLst>
                              <p:cond delay="0"/>
                            </p:stCondLst>
                            <p:childTnLst>
                              <p:par>
                                <p:cTn id="126" presetID="22" presetClass="entr" presetSubtype="8" fill="hold" grpId="0" nodeType="clickEffect">
                                  <p:stCondLst>
                                    <p:cond delay="0"/>
                                  </p:stCondLst>
                                  <p:childTnLst>
                                    <p:set>
                                      <p:cBhvr>
                                        <p:cTn id="127" dur="1" fill="hold">
                                          <p:stCondLst>
                                            <p:cond delay="0"/>
                                          </p:stCondLst>
                                        </p:cTn>
                                        <p:tgtEl>
                                          <p:spTgt spid="24"/>
                                        </p:tgtEl>
                                        <p:attrNameLst>
                                          <p:attrName>style.visibility</p:attrName>
                                        </p:attrNameLst>
                                      </p:cBhvr>
                                      <p:to>
                                        <p:strVal val="visible"/>
                                      </p:to>
                                    </p:set>
                                    <p:animEffect transition="in" filter="wipe(left)">
                                      <p:cBhvr>
                                        <p:cTn id="128" dur="500"/>
                                        <p:tgtEl>
                                          <p:spTgt spid="24"/>
                                        </p:tgtEl>
                                      </p:cBhvr>
                                    </p:animEffect>
                                  </p:childTnLst>
                                </p:cTn>
                              </p:par>
                            </p:childTnLst>
                          </p:cTn>
                        </p:par>
                      </p:childTnLst>
                    </p:cTn>
                  </p:par>
                  <p:par>
                    <p:cTn id="129" fill="hold">
                      <p:stCondLst>
                        <p:cond delay="indefinite"/>
                      </p:stCondLst>
                      <p:childTnLst>
                        <p:par>
                          <p:cTn id="130" fill="hold">
                            <p:stCondLst>
                              <p:cond delay="0"/>
                            </p:stCondLst>
                            <p:childTnLst>
                              <p:par>
                                <p:cTn id="131" presetID="22" presetClass="entr" presetSubtype="8" fill="hold" nodeType="clickEffect">
                                  <p:stCondLst>
                                    <p:cond delay="0"/>
                                  </p:stCondLst>
                                  <p:childTnLst>
                                    <p:set>
                                      <p:cBhvr>
                                        <p:cTn id="132" dur="1" fill="hold">
                                          <p:stCondLst>
                                            <p:cond delay="0"/>
                                          </p:stCondLst>
                                        </p:cTn>
                                        <p:tgtEl>
                                          <p:spTgt spid="50">
                                            <p:txEl>
                                              <p:pRg st="0" end="0"/>
                                            </p:txEl>
                                          </p:spTgt>
                                        </p:tgtEl>
                                        <p:attrNameLst>
                                          <p:attrName>style.visibility</p:attrName>
                                        </p:attrNameLst>
                                      </p:cBhvr>
                                      <p:to>
                                        <p:strVal val="visible"/>
                                      </p:to>
                                    </p:set>
                                    <p:animEffect transition="in" filter="wipe(left)">
                                      <p:cBhvr>
                                        <p:cTn id="133" dur="500"/>
                                        <p:tgtEl>
                                          <p:spTgt spid="50">
                                            <p:txEl>
                                              <p:pRg st="0" end="0"/>
                                            </p:txEl>
                                          </p:spTgt>
                                        </p:tgtEl>
                                      </p:cBhvr>
                                    </p:animEffect>
                                  </p:childTnLst>
                                </p:cTn>
                              </p:par>
                            </p:childTnLst>
                          </p:cTn>
                        </p:par>
                      </p:childTnLst>
                    </p:cTn>
                  </p:par>
                  <p:par>
                    <p:cTn id="134" fill="hold">
                      <p:stCondLst>
                        <p:cond delay="indefinite"/>
                      </p:stCondLst>
                      <p:childTnLst>
                        <p:par>
                          <p:cTn id="135" fill="hold">
                            <p:stCondLst>
                              <p:cond delay="0"/>
                            </p:stCondLst>
                            <p:childTnLst>
                              <p:par>
                                <p:cTn id="136" presetID="22" presetClass="entr" presetSubtype="8" fill="hold" grpId="0" nodeType="clickEffect">
                                  <p:stCondLst>
                                    <p:cond delay="0"/>
                                  </p:stCondLst>
                                  <p:childTnLst>
                                    <p:set>
                                      <p:cBhvr>
                                        <p:cTn id="137" dur="1" fill="hold">
                                          <p:stCondLst>
                                            <p:cond delay="0"/>
                                          </p:stCondLst>
                                        </p:cTn>
                                        <p:tgtEl>
                                          <p:spTgt spid="38"/>
                                        </p:tgtEl>
                                        <p:attrNameLst>
                                          <p:attrName>style.visibility</p:attrName>
                                        </p:attrNameLst>
                                      </p:cBhvr>
                                      <p:to>
                                        <p:strVal val="visible"/>
                                      </p:to>
                                    </p:set>
                                    <p:animEffect transition="in" filter="wipe(left)">
                                      <p:cBhvr>
                                        <p:cTn id="138" dur="500"/>
                                        <p:tgtEl>
                                          <p:spTgt spid="38"/>
                                        </p:tgtEl>
                                      </p:cBhvr>
                                    </p:animEffect>
                                  </p:childTnLst>
                                </p:cTn>
                              </p:par>
                            </p:childTnLst>
                          </p:cTn>
                        </p:par>
                      </p:childTnLst>
                    </p:cTn>
                  </p:par>
                  <p:par>
                    <p:cTn id="139" fill="hold">
                      <p:stCondLst>
                        <p:cond delay="indefinite"/>
                      </p:stCondLst>
                      <p:childTnLst>
                        <p:par>
                          <p:cTn id="140" fill="hold">
                            <p:stCondLst>
                              <p:cond delay="0"/>
                            </p:stCondLst>
                            <p:childTnLst>
                              <p:par>
                                <p:cTn id="141" presetID="22" presetClass="entr" presetSubtype="8" fill="hold" nodeType="clickEffect">
                                  <p:stCondLst>
                                    <p:cond delay="0"/>
                                  </p:stCondLst>
                                  <p:childTnLst>
                                    <p:set>
                                      <p:cBhvr>
                                        <p:cTn id="142" dur="1" fill="hold">
                                          <p:stCondLst>
                                            <p:cond delay="0"/>
                                          </p:stCondLst>
                                        </p:cTn>
                                        <p:tgtEl>
                                          <p:spTgt spid="52"/>
                                        </p:tgtEl>
                                        <p:attrNameLst>
                                          <p:attrName>style.visibility</p:attrName>
                                        </p:attrNameLst>
                                      </p:cBhvr>
                                      <p:to>
                                        <p:strVal val="visible"/>
                                      </p:to>
                                    </p:set>
                                    <p:animEffect transition="in" filter="wipe(left)">
                                      <p:cBhvr>
                                        <p:cTn id="143" dur="500"/>
                                        <p:tgtEl>
                                          <p:spTgt spid="52"/>
                                        </p:tgtEl>
                                      </p:cBhvr>
                                    </p:animEffect>
                                  </p:childTnLst>
                                </p:cTn>
                              </p:par>
                            </p:childTnLst>
                          </p:cTn>
                        </p:par>
                      </p:childTnLst>
                    </p:cTn>
                  </p:par>
                  <p:par>
                    <p:cTn id="144" fill="hold">
                      <p:stCondLst>
                        <p:cond delay="indefinite"/>
                      </p:stCondLst>
                      <p:childTnLst>
                        <p:par>
                          <p:cTn id="145" fill="hold">
                            <p:stCondLst>
                              <p:cond delay="0"/>
                            </p:stCondLst>
                            <p:childTnLst>
                              <p:par>
                                <p:cTn id="146" presetID="22" presetClass="entr" presetSubtype="8" fill="hold" grpId="0" nodeType="clickEffect">
                                  <p:stCondLst>
                                    <p:cond delay="0"/>
                                  </p:stCondLst>
                                  <p:childTnLst>
                                    <p:set>
                                      <p:cBhvr>
                                        <p:cTn id="147" dur="1" fill="hold">
                                          <p:stCondLst>
                                            <p:cond delay="0"/>
                                          </p:stCondLst>
                                        </p:cTn>
                                        <p:tgtEl>
                                          <p:spTgt spid="36"/>
                                        </p:tgtEl>
                                        <p:attrNameLst>
                                          <p:attrName>style.visibility</p:attrName>
                                        </p:attrNameLst>
                                      </p:cBhvr>
                                      <p:to>
                                        <p:strVal val="visible"/>
                                      </p:to>
                                    </p:set>
                                    <p:animEffect transition="in" filter="wipe(left)">
                                      <p:cBhvr>
                                        <p:cTn id="148" dur="500"/>
                                        <p:tgtEl>
                                          <p:spTgt spid="36"/>
                                        </p:tgtEl>
                                      </p:cBhvr>
                                    </p:animEffect>
                                  </p:childTnLst>
                                </p:cTn>
                              </p:par>
                            </p:childTnLst>
                          </p:cTn>
                        </p:par>
                      </p:childTnLst>
                    </p:cTn>
                  </p:par>
                  <p:par>
                    <p:cTn id="149" fill="hold">
                      <p:stCondLst>
                        <p:cond delay="indefinite"/>
                      </p:stCondLst>
                      <p:childTnLst>
                        <p:par>
                          <p:cTn id="150" fill="hold">
                            <p:stCondLst>
                              <p:cond delay="0"/>
                            </p:stCondLst>
                            <p:childTnLst>
                              <p:par>
                                <p:cTn id="151" presetID="22" presetClass="entr" presetSubtype="8" fill="hold" grpId="0" nodeType="clickEffect">
                                  <p:stCondLst>
                                    <p:cond delay="0"/>
                                  </p:stCondLst>
                                  <p:childTnLst>
                                    <p:set>
                                      <p:cBhvr>
                                        <p:cTn id="152" dur="1" fill="hold">
                                          <p:stCondLst>
                                            <p:cond delay="0"/>
                                          </p:stCondLst>
                                        </p:cTn>
                                        <p:tgtEl>
                                          <p:spTgt spid="37"/>
                                        </p:tgtEl>
                                        <p:attrNameLst>
                                          <p:attrName>style.visibility</p:attrName>
                                        </p:attrNameLst>
                                      </p:cBhvr>
                                      <p:to>
                                        <p:strVal val="visible"/>
                                      </p:to>
                                    </p:set>
                                    <p:animEffect transition="in" filter="wipe(left)">
                                      <p:cBhvr>
                                        <p:cTn id="153" dur="500"/>
                                        <p:tgtEl>
                                          <p:spTgt spid="37"/>
                                        </p:tgtEl>
                                      </p:cBhvr>
                                    </p:animEffect>
                                  </p:childTnLst>
                                </p:cTn>
                              </p:par>
                            </p:childTnLst>
                          </p:cTn>
                        </p:par>
                      </p:childTnLst>
                    </p:cTn>
                  </p:par>
                  <p:par>
                    <p:cTn id="154" fill="hold">
                      <p:stCondLst>
                        <p:cond delay="indefinite"/>
                      </p:stCondLst>
                      <p:childTnLst>
                        <p:par>
                          <p:cTn id="155" fill="hold">
                            <p:stCondLst>
                              <p:cond delay="0"/>
                            </p:stCondLst>
                            <p:childTnLst>
                              <p:par>
                                <p:cTn id="156" presetID="9" presetClass="entr" presetSubtype="0" fill="hold" nodeType="clickEffect">
                                  <p:stCondLst>
                                    <p:cond delay="0"/>
                                  </p:stCondLst>
                                  <p:childTnLst>
                                    <p:set>
                                      <p:cBhvr>
                                        <p:cTn id="157" dur="1" fill="hold">
                                          <p:stCondLst>
                                            <p:cond delay="0"/>
                                          </p:stCondLst>
                                        </p:cTn>
                                        <p:tgtEl>
                                          <p:spTgt spid="46"/>
                                        </p:tgtEl>
                                        <p:attrNameLst>
                                          <p:attrName>style.visibility</p:attrName>
                                        </p:attrNameLst>
                                      </p:cBhvr>
                                      <p:to>
                                        <p:strVal val="visible"/>
                                      </p:to>
                                    </p:set>
                                    <p:animEffect transition="in" filter="dissolve">
                                      <p:cBhvr>
                                        <p:cTn id="158" dur="500"/>
                                        <p:tgtEl>
                                          <p:spTgt spid="46"/>
                                        </p:tgtEl>
                                      </p:cBhvr>
                                    </p:animEffect>
                                  </p:childTnLst>
                                </p:cTn>
                              </p:par>
                            </p:childTnLst>
                          </p:cTn>
                        </p:par>
                      </p:childTnLst>
                    </p:cTn>
                  </p:par>
                  <p:par>
                    <p:cTn id="159" fill="hold">
                      <p:stCondLst>
                        <p:cond delay="indefinite"/>
                      </p:stCondLst>
                      <p:childTnLst>
                        <p:par>
                          <p:cTn id="160" fill="hold">
                            <p:stCondLst>
                              <p:cond delay="0"/>
                            </p:stCondLst>
                            <p:childTnLst>
                              <p:par>
                                <p:cTn id="161" presetID="22" presetClass="entr" presetSubtype="8" fill="hold" grpId="0" nodeType="clickEffect">
                                  <p:stCondLst>
                                    <p:cond delay="0"/>
                                  </p:stCondLst>
                                  <p:childTnLst>
                                    <p:set>
                                      <p:cBhvr>
                                        <p:cTn id="162" dur="1" fill="hold">
                                          <p:stCondLst>
                                            <p:cond delay="0"/>
                                          </p:stCondLst>
                                        </p:cTn>
                                        <p:tgtEl>
                                          <p:spTgt spid="42"/>
                                        </p:tgtEl>
                                        <p:attrNameLst>
                                          <p:attrName>style.visibility</p:attrName>
                                        </p:attrNameLst>
                                      </p:cBhvr>
                                      <p:to>
                                        <p:strVal val="visible"/>
                                      </p:to>
                                    </p:set>
                                    <p:animEffect transition="in" filter="wipe(left)">
                                      <p:cBhvr>
                                        <p:cTn id="163" dur="500"/>
                                        <p:tgtEl>
                                          <p:spTgt spid="42"/>
                                        </p:tgtEl>
                                      </p:cBhvr>
                                    </p:animEffect>
                                  </p:childTnLst>
                                </p:cTn>
                              </p:par>
                            </p:childTnLst>
                          </p:cTn>
                        </p:par>
                      </p:childTnLst>
                    </p:cTn>
                  </p:par>
                  <p:par>
                    <p:cTn id="164" fill="hold">
                      <p:stCondLst>
                        <p:cond delay="indefinite"/>
                      </p:stCondLst>
                      <p:childTnLst>
                        <p:par>
                          <p:cTn id="165" fill="hold">
                            <p:stCondLst>
                              <p:cond delay="0"/>
                            </p:stCondLst>
                            <p:childTnLst>
                              <p:par>
                                <p:cTn id="166" presetID="22" presetClass="entr" presetSubtype="8" fill="hold" grpId="0" nodeType="clickEffect">
                                  <p:stCondLst>
                                    <p:cond delay="0"/>
                                  </p:stCondLst>
                                  <p:iterate type="lt">
                                    <p:tmPct val="10000"/>
                                  </p:iterate>
                                  <p:childTnLst>
                                    <p:set>
                                      <p:cBhvr>
                                        <p:cTn id="167" dur="1" fill="hold">
                                          <p:stCondLst>
                                            <p:cond delay="0"/>
                                          </p:stCondLst>
                                        </p:cTn>
                                        <p:tgtEl>
                                          <p:spTgt spid="43"/>
                                        </p:tgtEl>
                                        <p:attrNameLst>
                                          <p:attrName>style.visibility</p:attrName>
                                        </p:attrNameLst>
                                      </p:cBhvr>
                                      <p:to>
                                        <p:strVal val="visible"/>
                                      </p:to>
                                    </p:set>
                                    <p:animEffect transition="in" filter="wipe(left)">
                                      <p:cBhvr>
                                        <p:cTn id="168"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 grpId="0"/>
      <p:bldP spid="2" grpId="1"/>
      <p:bldP spid="3" grpId="0"/>
      <p:bldP spid="3" grpId="1"/>
      <p:bldP spid="4" grpId="0"/>
      <p:bldP spid="4" grpId="1"/>
      <p:bldP spid="5" grpId="0"/>
      <p:bldP spid="5" grpId="1"/>
      <p:bldP spid="6" grpId="0"/>
      <p:bldP spid="6" grpId="1"/>
      <p:bldP spid="7" grpId="0"/>
      <p:bldP spid="7" grpId="1"/>
      <p:bldP spid="8" grpId="0"/>
      <p:bldP spid="8" grpId="1"/>
      <p:bldP spid="9" grpId="0"/>
      <p:bldP spid="9" grpId="1"/>
      <p:bldP spid="10" grpId="0"/>
      <p:bldP spid="10" grpId="1"/>
      <p:bldP spid="11" grpId="0"/>
      <p:bldP spid="11" grpId="1"/>
      <p:bldP spid="15" grpId="0"/>
      <p:bldP spid="16" grpId="0" animBg="1"/>
      <p:bldP spid="17" grpId="0" animBg="1"/>
      <p:bldP spid="18" grpId="0" build="p"/>
      <p:bldP spid="18" grpId="1" build="allAtOnce"/>
      <p:bldP spid="23" grpId="0"/>
      <p:bldP spid="24" grpId="0"/>
      <p:bldP spid="36" grpId="0"/>
      <p:bldP spid="37" grpId="0"/>
      <p:bldP spid="38" grpId="0"/>
      <p:bldP spid="42" grpId="0"/>
      <p:bldP spid="43" grpId="0"/>
      <p:bldP spid="39" grpId="0" animBg="1"/>
      <p:bldP spid="22" grpId="0"/>
    </p:bld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 name="TextBox 19"/>
          <p:cNvSpPr txBox="1"/>
          <p:nvPr/>
        </p:nvSpPr>
        <p:spPr>
          <a:xfrm>
            <a:off x="1088935" y="2207517"/>
            <a:ext cx="6410345" cy="492122"/>
          </a:xfrm>
          <a:prstGeom prst="rect">
            <a:avLst/>
          </a:prstGeom>
          <a:noFill/>
        </p:spPr>
        <p:txBody>
          <a:bodyPr wrap="none" rtlCol="0">
            <a:spAutoFit/>
          </a:bodyPr>
          <a:lstStyle/>
          <a:p>
            <a:r>
              <a:rPr lang="en-US" sz="2598" b="1" dirty="0">
                <a:solidFill>
                  <a:schemeClr val="bg1"/>
                </a:solidFill>
                <a:latin typeface="Times New Roman" pitchFamily="18" charset="0"/>
                <a:cs typeface="Times New Roman" pitchFamily="18" charset="0"/>
              </a:rPr>
              <a:t>We see that the current is going in the plane</a:t>
            </a:r>
          </a:p>
        </p:txBody>
      </p:sp>
      <p:sp>
        <p:nvSpPr>
          <p:cNvPr id="25" name="Rectangle 24"/>
          <p:cNvSpPr/>
          <p:nvPr/>
        </p:nvSpPr>
        <p:spPr>
          <a:xfrm>
            <a:off x="1088932" y="2900474"/>
            <a:ext cx="4058748" cy="492122"/>
          </a:xfrm>
          <a:prstGeom prst="rect">
            <a:avLst/>
          </a:prstGeom>
        </p:spPr>
        <p:txBody>
          <a:bodyPr wrap="square">
            <a:spAutoFit/>
          </a:bodyPr>
          <a:lstStyle/>
          <a:p>
            <a:r>
              <a:rPr lang="en-US" sz="2598" b="1" dirty="0">
                <a:solidFill>
                  <a:schemeClr val="bg1"/>
                </a:solidFill>
                <a:latin typeface="Times New Roman" pitchFamily="18" charset="0"/>
                <a:cs typeface="Times New Roman" pitchFamily="18" charset="0"/>
              </a:rPr>
              <a:t>and coming out of plane.</a:t>
            </a:r>
          </a:p>
        </p:txBody>
      </p:sp>
      <p:sp>
        <p:nvSpPr>
          <p:cNvPr id="28" name="Rounded Rectangle 27"/>
          <p:cNvSpPr/>
          <p:nvPr/>
        </p:nvSpPr>
        <p:spPr>
          <a:xfrm>
            <a:off x="1171430" y="4608195"/>
            <a:ext cx="5127057" cy="494969"/>
          </a:xfrm>
          <a:prstGeom prst="roundRect">
            <a:avLst/>
          </a:prstGeom>
          <a:solidFill>
            <a:srgbClr val="97CBFF"/>
          </a:solidFill>
          <a:ln>
            <a:solidFill>
              <a:srgbClr val="00206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53">
              <a:solidFill>
                <a:schemeClr val="bg1"/>
              </a:solidFill>
            </a:endParaRPr>
          </a:p>
        </p:txBody>
      </p:sp>
      <p:sp>
        <p:nvSpPr>
          <p:cNvPr id="26" name="TextBox 25"/>
          <p:cNvSpPr txBox="1"/>
          <p:nvPr/>
        </p:nvSpPr>
        <p:spPr>
          <a:xfrm>
            <a:off x="1088934" y="4583369"/>
            <a:ext cx="5356723" cy="492122"/>
          </a:xfrm>
          <a:prstGeom prst="rect">
            <a:avLst/>
          </a:prstGeom>
          <a:noFill/>
          <a:ln>
            <a:noFill/>
          </a:ln>
        </p:spPr>
        <p:txBody>
          <a:bodyPr wrap="none" rtlCol="0">
            <a:spAutoFit/>
          </a:bodyPr>
          <a:lstStyle/>
          <a:p>
            <a:r>
              <a:rPr lang="en-US" sz="2598" b="1" dirty="0">
                <a:solidFill>
                  <a:schemeClr val="bg1"/>
                </a:solidFill>
                <a:latin typeface="Times New Roman" pitchFamily="18" charset="0"/>
                <a:ea typeface="Meiryo"/>
                <a:cs typeface="Times New Roman" pitchFamily="18" charset="0"/>
                <a:sym typeface="Symbol"/>
              </a:rPr>
              <a:t>Magnetic field outside toroid is zero.</a:t>
            </a:r>
            <a:endParaRPr lang="en-US" sz="2598" b="1" dirty="0">
              <a:solidFill>
                <a:schemeClr val="bg1"/>
              </a:solidFill>
              <a:latin typeface="Times New Roman" pitchFamily="18" charset="0"/>
              <a:cs typeface="Times New Roman" pitchFamily="18" charset="0"/>
            </a:endParaRPr>
          </a:p>
        </p:txBody>
      </p:sp>
      <p:pic>
        <p:nvPicPr>
          <p:cNvPr id="3" name="Picture 2" descr="C:\Users\admin\Desktop\Picture1.png"/>
          <p:cNvPicPr>
            <a:picLocks noChangeAspect="1" noChangeArrowheads="1"/>
          </p:cNvPicPr>
          <p:nvPr/>
        </p:nvPicPr>
        <p:blipFill>
          <a:blip r:embed="rId2" cstate="print"/>
          <a:srcRect l="14002" t="15427" r="18740" b="15149"/>
          <a:stretch>
            <a:fillRect/>
          </a:stretch>
        </p:blipFill>
        <p:spPr bwMode="auto">
          <a:xfrm>
            <a:off x="7764417" y="1107113"/>
            <a:ext cx="3246173" cy="2771828"/>
          </a:xfrm>
          <a:prstGeom prst="rect">
            <a:avLst/>
          </a:prstGeom>
          <a:noFill/>
        </p:spPr>
      </p:pic>
      <p:sp>
        <p:nvSpPr>
          <p:cNvPr id="4" name="TextBox 3"/>
          <p:cNvSpPr txBox="1"/>
          <p:nvPr/>
        </p:nvSpPr>
        <p:spPr>
          <a:xfrm>
            <a:off x="9848750" y="970171"/>
            <a:ext cx="348172" cy="412292"/>
          </a:xfrm>
          <a:prstGeom prst="rect">
            <a:avLst/>
          </a:prstGeom>
          <a:noFill/>
        </p:spPr>
        <p:txBody>
          <a:bodyPr wrap="none" rtlCol="0">
            <a:spAutoFit/>
          </a:bodyPr>
          <a:lstStyle/>
          <a:p>
            <a:r>
              <a:rPr lang="en-US" sz="2079" b="1" dirty="0">
                <a:solidFill>
                  <a:schemeClr val="bg1"/>
                </a:solidFill>
                <a:latin typeface="Times New Roman" pitchFamily="18" charset="0"/>
                <a:cs typeface="Times New Roman" pitchFamily="18" charset="0"/>
              </a:rPr>
              <a:t>P</a:t>
            </a:r>
          </a:p>
        </p:txBody>
      </p:sp>
      <p:sp>
        <p:nvSpPr>
          <p:cNvPr id="5" name="Oval 4"/>
          <p:cNvSpPr/>
          <p:nvPr/>
        </p:nvSpPr>
        <p:spPr>
          <a:xfrm>
            <a:off x="7768231" y="1217656"/>
            <a:ext cx="3229984" cy="2644786"/>
          </a:xfrm>
          <a:prstGeom prst="ellipse">
            <a:avLst/>
          </a:prstGeom>
          <a:noFill/>
          <a:ln>
            <a:solidFill>
              <a:srgbClr val="9933F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53">
              <a:solidFill>
                <a:schemeClr val="bg1"/>
              </a:solidFill>
            </a:endParaRPr>
          </a:p>
        </p:txBody>
      </p:sp>
      <p:sp>
        <p:nvSpPr>
          <p:cNvPr id="6" name="Arc 5"/>
          <p:cNvSpPr/>
          <p:nvPr/>
        </p:nvSpPr>
        <p:spPr>
          <a:xfrm rot="21226105">
            <a:off x="9123104" y="2686064"/>
            <a:ext cx="1163178" cy="1179677"/>
          </a:xfrm>
          <a:prstGeom prst="arc">
            <a:avLst>
              <a:gd name="adj1" fmla="val 11130690"/>
              <a:gd name="adj2" fmla="val 13855891"/>
            </a:avLst>
          </a:prstGeom>
          <a:ln w="19050">
            <a:solidFill>
              <a:srgbClr val="0000DE"/>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553">
              <a:solidFill>
                <a:schemeClr val="bg1"/>
              </a:solidFill>
            </a:endParaRPr>
          </a:p>
        </p:txBody>
      </p:sp>
      <p:sp>
        <p:nvSpPr>
          <p:cNvPr id="7" name="Arc 6"/>
          <p:cNvSpPr/>
          <p:nvPr/>
        </p:nvSpPr>
        <p:spPr>
          <a:xfrm rot="3435470">
            <a:off x="8218246" y="2620878"/>
            <a:ext cx="1163178" cy="1179677"/>
          </a:xfrm>
          <a:prstGeom prst="arc">
            <a:avLst>
              <a:gd name="adj1" fmla="val 11130690"/>
              <a:gd name="adj2" fmla="val 13855891"/>
            </a:avLst>
          </a:prstGeom>
          <a:ln w="19050">
            <a:solidFill>
              <a:srgbClr val="0000DE"/>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553">
              <a:solidFill>
                <a:schemeClr val="bg1"/>
              </a:solidFill>
            </a:endParaRPr>
          </a:p>
        </p:txBody>
      </p:sp>
      <p:sp>
        <p:nvSpPr>
          <p:cNvPr id="8" name="Arc 7"/>
          <p:cNvSpPr/>
          <p:nvPr/>
        </p:nvSpPr>
        <p:spPr>
          <a:xfrm rot="6012725">
            <a:off x="7946141" y="2040523"/>
            <a:ext cx="1163178" cy="1179677"/>
          </a:xfrm>
          <a:prstGeom prst="arc">
            <a:avLst>
              <a:gd name="adj1" fmla="val 11130690"/>
              <a:gd name="adj2" fmla="val 13855891"/>
            </a:avLst>
          </a:prstGeom>
          <a:ln w="19050">
            <a:solidFill>
              <a:srgbClr val="0000DE"/>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553">
              <a:solidFill>
                <a:schemeClr val="bg1"/>
              </a:solidFill>
            </a:endParaRPr>
          </a:p>
        </p:txBody>
      </p:sp>
      <p:sp>
        <p:nvSpPr>
          <p:cNvPr id="9" name="Arc 8"/>
          <p:cNvSpPr/>
          <p:nvPr/>
        </p:nvSpPr>
        <p:spPr>
          <a:xfrm rot="9316972">
            <a:off x="8214688" y="1383444"/>
            <a:ext cx="1163178" cy="1179677"/>
          </a:xfrm>
          <a:prstGeom prst="arc">
            <a:avLst>
              <a:gd name="adj1" fmla="val 11130690"/>
              <a:gd name="adj2" fmla="val 13855891"/>
            </a:avLst>
          </a:prstGeom>
          <a:ln w="19050">
            <a:solidFill>
              <a:srgbClr val="0000DE"/>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553">
              <a:solidFill>
                <a:schemeClr val="bg1"/>
              </a:solidFill>
            </a:endParaRPr>
          </a:p>
        </p:txBody>
      </p:sp>
      <p:sp>
        <p:nvSpPr>
          <p:cNvPr id="10" name="Oval 9"/>
          <p:cNvSpPr/>
          <p:nvPr/>
        </p:nvSpPr>
        <p:spPr>
          <a:xfrm>
            <a:off x="7758643" y="1143410"/>
            <a:ext cx="3289236" cy="2672834"/>
          </a:xfrm>
          <a:prstGeom prst="ellipse">
            <a:avLst/>
          </a:prstGeom>
          <a:solidFill>
            <a:srgbClr val="FFDD4F">
              <a:alpha val="27000"/>
            </a:srgbClr>
          </a:solidFill>
          <a:ln w="28575">
            <a:noFill/>
            <a:prstDash val="solid"/>
          </a:ln>
          <a:effectLst>
            <a:outerShdw blurRad="50800" dist="50800" dir="5400000" sx="113000" sy="113000" algn="ctr" rotWithShape="0">
              <a:srgbClr val="000000">
                <a:alpha val="0"/>
              </a:srgbClr>
            </a:outerShdw>
          </a:effectLst>
          <a:scene3d>
            <a:camera prst="orthographicFront"/>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53" dirty="0">
              <a:solidFill>
                <a:schemeClr val="bg1"/>
              </a:solidFill>
            </a:endParaRPr>
          </a:p>
        </p:txBody>
      </p:sp>
      <p:sp>
        <p:nvSpPr>
          <p:cNvPr id="11" name="Oval 10"/>
          <p:cNvSpPr/>
          <p:nvPr/>
        </p:nvSpPr>
        <p:spPr>
          <a:xfrm rot="21164282">
            <a:off x="9971152" y="1295418"/>
            <a:ext cx="59396" cy="59396"/>
          </a:xfrm>
          <a:prstGeom prst="ellipse">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53">
              <a:solidFill>
                <a:schemeClr val="bg1"/>
              </a:solidFill>
            </a:endParaRPr>
          </a:p>
        </p:txBody>
      </p:sp>
      <p:sp>
        <p:nvSpPr>
          <p:cNvPr id="12" name="Arc 11"/>
          <p:cNvSpPr/>
          <p:nvPr/>
        </p:nvSpPr>
        <p:spPr>
          <a:xfrm rot="1808991">
            <a:off x="7944907" y="2695230"/>
            <a:ext cx="1163178" cy="1201962"/>
          </a:xfrm>
          <a:prstGeom prst="arc">
            <a:avLst>
              <a:gd name="adj1" fmla="val 11130690"/>
              <a:gd name="adj2" fmla="val 14214719"/>
            </a:avLst>
          </a:prstGeom>
          <a:ln w="19050">
            <a:solidFill>
              <a:schemeClr val="accent2">
                <a:lumMod val="50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553">
              <a:solidFill>
                <a:schemeClr val="bg1"/>
              </a:solidFill>
            </a:endParaRPr>
          </a:p>
        </p:txBody>
      </p:sp>
      <p:sp>
        <p:nvSpPr>
          <p:cNvPr id="13" name="Arc 12"/>
          <p:cNvSpPr/>
          <p:nvPr/>
        </p:nvSpPr>
        <p:spPr>
          <a:xfrm rot="19179802">
            <a:off x="9110679" y="2857770"/>
            <a:ext cx="1163178" cy="1201962"/>
          </a:xfrm>
          <a:prstGeom prst="arc">
            <a:avLst>
              <a:gd name="adj1" fmla="val 11130690"/>
              <a:gd name="adj2" fmla="val 14214719"/>
            </a:avLst>
          </a:prstGeom>
          <a:ln w="19050">
            <a:solidFill>
              <a:schemeClr val="accent2">
                <a:lumMod val="50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553">
              <a:solidFill>
                <a:schemeClr val="bg1"/>
              </a:solidFill>
            </a:endParaRPr>
          </a:p>
        </p:txBody>
      </p:sp>
      <p:sp>
        <p:nvSpPr>
          <p:cNvPr id="14" name="Arc 13"/>
          <p:cNvSpPr/>
          <p:nvPr/>
        </p:nvSpPr>
        <p:spPr>
          <a:xfrm rot="4738846">
            <a:off x="7617170" y="1862349"/>
            <a:ext cx="1163178" cy="1201962"/>
          </a:xfrm>
          <a:prstGeom prst="arc">
            <a:avLst>
              <a:gd name="adj1" fmla="val 11130690"/>
              <a:gd name="adj2" fmla="val 14214719"/>
            </a:avLst>
          </a:prstGeom>
          <a:ln w="19050">
            <a:solidFill>
              <a:schemeClr val="accent2">
                <a:lumMod val="50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553">
              <a:solidFill>
                <a:schemeClr val="bg1"/>
              </a:solidFill>
            </a:endParaRPr>
          </a:p>
        </p:txBody>
      </p:sp>
      <p:sp>
        <p:nvSpPr>
          <p:cNvPr id="15" name="Arc 14"/>
          <p:cNvSpPr/>
          <p:nvPr/>
        </p:nvSpPr>
        <p:spPr>
          <a:xfrm rot="7795809">
            <a:off x="8178207" y="1067359"/>
            <a:ext cx="1163178" cy="1201962"/>
          </a:xfrm>
          <a:prstGeom prst="arc">
            <a:avLst>
              <a:gd name="adj1" fmla="val 11130690"/>
              <a:gd name="adj2" fmla="val 14214719"/>
            </a:avLst>
          </a:prstGeom>
          <a:ln w="19050">
            <a:solidFill>
              <a:schemeClr val="accent2">
                <a:lumMod val="50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553">
              <a:solidFill>
                <a:schemeClr val="bg1"/>
              </a:solidFill>
            </a:endParaRPr>
          </a:p>
        </p:txBody>
      </p:sp>
      <p:sp>
        <p:nvSpPr>
          <p:cNvPr id="16" name="TextBox 15"/>
          <p:cNvSpPr txBox="1"/>
          <p:nvPr/>
        </p:nvSpPr>
        <p:spPr>
          <a:xfrm>
            <a:off x="1076559" y="994920"/>
            <a:ext cx="4263924" cy="492122"/>
          </a:xfrm>
          <a:prstGeom prst="rect">
            <a:avLst/>
          </a:prstGeom>
          <a:noFill/>
        </p:spPr>
        <p:txBody>
          <a:bodyPr wrap="none" rtlCol="0">
            <a:spAutoFit/>
          </a:bodyPr>
          <a:lstStyle/>
          <a:p>
            <a:r>
              <a:rPr lang="en-US" sz="2598" b="1" dirty="0">
                <a:solidFill>
                  <a:schemeClr val="bg1"/>
                </a:solidFill>
                <a:latin typeface="Times New Roman" pitchFamily="18" charset="0"/>
                <a:cs typeface="Times New Roman" pitchFamily="18" charset="0"/>
              </a:rPr>
              <a:t>Point P is outside the toroid. </a:t>
            </a:r>
          </a:p>
        </p:txBody>
      </p:sp>
      <p:sp>
        <p:nvSpPr>
          <p:cNvPr id="18" name="TextBox 17"/>
          <p:cNvSpPr txBox="1"/>
          <p:nvPr/>
        </p:nvSpPr>
        <p:spPr>
          <a:xfrm>
            <a:off x="1088932" y="1613553"/>
            <a:ext cx="4202176" cy="492122"/>
          </a:xfrm>
          <a:prstGeom prst="rect">
            <a:avLst/>
          </a:prstGeom>
          <a:noFill/>
        </p:spPr>
        <p:txBody>
          <a:bodyPr wrap="none" rtlCol="0">
            <a:spAutoFit/>
          </a:bodyPr>
          <a:lstStyle/>
          <a:p>
            <a:r>
              <a:rPr lang="en-US" sz="2598" b="1" dirty="0">
                <a:solidFill>
                  <a:schemeClr val="bg1"/>
                </a:solidFill>
                <a:latin typeface="Times New Roman" pitchFamily="18" charset="0"/>
                <a:cs typeface="Times New Roman" pitchFamily="18" charset="0"/>
              </a:rPr>
              <a:t>Let it be a concentric circle. </a:t>
            </a:r>
          </a:p>
        </p:txBody>
      </p:sp>
      <p:sp>
        <p:nvSpPr>
          <p:cNvPr id="22" name="TextBox 21"/>
          <p:cNvSpPr txBox="1"/>
          <p:nvPr/>
        </p:nvSpPr>
        <p:spPr>
          <a:xfrm>
            <a:off x="1113682" y="3593431"/>
            <a:ext cx="4342407" cy="492122"/>
          </a:xfrm>
          <a:prstGeom prst="rect">
            <a:avLst/>
          </a:prstGeom>
          <a:noFill/>
        </p:spPr>
        <p:txBody>
          <a:bodyPr wrap="none" rtlCol="0">
            <a:spAutoFit/>
          </a:bodyPr>
          <a:lstStyle/>
          <a:p>
            <a:r>
              <a:rPr lang="en-US" sz="2598" b="1" dirty="0">
                <a:solidFill>
                  <a:schemeClr val="bg1"/>
                </a:solidFill>
                <a:latin typeface="Times New Roman" pitchFamily="18" charset="0"/>
                <a:cs typeface="Times New Roman" pitchFamily="18" charset="0"/>
              </a:rPr>
              <a:t>Current through loop is zero.</a:t>
            </a:r>
          </a:p>
        </p:txBody>
      </p:sp>
      <p:sp>
        <p:nvSpPr>
          <p:cNvPr id="23" name="TextBox 22"/>
          <p:cNvSpPr txBox="1"/>
          <p:nvPr/>
        </p:nvSpPr>
        <p:spPr>
          <a:xfrm>
            <a:off x="692957" y="3593431"/>
            <a:ext cx="471604" cy="492122"/>
          </a:xfrm>
          <a:prstGeom prst="rect">
            <a:avLst/>
          </a:prstGeom>
          <a:noFill/>
        </p:spPr>
        <p:txBody>
          <a:bodyPr wrap="none" rtlCol="0">
            <a:spAutoFit/>
          </a:bodyPr>
          <a:lstStyle/>
          <a:p>
            <a:r>
              <a:rPr lang="en-US" sz="2598" b="1" dirty="0">
                <a:solidFill>
                  <a:schemeClr val="bg1"/>
                </a:solidFill>
                <a:latin typeface="Times New Roman" pitchFamily="18" charset="0"/>
                <a:cs typeface="Times New Roman" pitchFamily="18" charset="0"/>
                <a:sym typeface="Symbol"/>
              </a:rPr>
              <a:t></a:t>
            </a:r>
            <a:endParaRPr lang="en-US" sz="2598" b="1" dirty="0">
              <a:solidFill>
                <a:schemeClr val="bg1"/>
              </a:solidFill>
              <a:latin typeface="Times New Roman" pitchFamily="18" charset="0"/>
              <a:cs typeface="Times New Roman" pitchFamily="18" charset="0"/>
            </a:endParaRPr>
          </a:p>
        </p:txBody>
      </p:sp>
      <p:sp>
        <p:nvSpPr>
          <p:cNvPr id="27" name="TextBox 26"/>
          <p:cNvSpPr txBox="1"/>
          <p:nvPr/>
        </p:nvSpPr>
        <p:spPr>
          <a:xfrm>
            <a:off x="668208" y="4583369"/>
            <a:ext cx="471604" cy="492122"/>
          </a:xfrm>
          <a:prstGeom prst="rect">
            <a:avLst/>
          </a:prstGeom>
          <a:noFill/>
        </p:spPr>
        <p:txBody>
          <a:bodyPr wrap="none" rtlCol="0">
            <a:spAutoFit/>
          </a:bodyPr>
          <a:lstStyle/>
          <a:p>
            <a:r>
              <a:rPr lang="en-US" sz="2598" b="1" dirty="0">
                <a:solidFill>
                  <a:schemeClr val="bg1"/>
                </a:solidFill>
                <a:latin typeface="Times New Roman" pitchFamily="18" charset="0"/>
                <a:cs typeface="Times New Roman" pitchFamily="18" charset="0"/>
                <a:sym typeface="Symbol"/>
              </a:rPr>
              <a:t></a:t>
            </a:r>
            <a:endParaRPr lang="en-US" sz="2598" b="1"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1350051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iterate type="lt">
                                    <p:tmPct val="10000"/>
                                  </p:iterate>
                                  <p:childTnLst>
                                    <p:set>
                                      <p:cBhvr>
                                        <p:cTn id="13" dur="1" fill="hold">
                                          <p:stCondLst>
                                            <p:cond delay="0"/>
                                          </p:stCondLst>
                                        </p:cTn>
                                        <p:tgtEl>
                                          <p:spTgt spid="16"/>
                                        </p:tgtEl>
                                        <p:attrNameLst>
                                          <p:attrName>style.visibility</p:attrName>
                                        </p:attrNameLst>
                                      </p:cBhvr>
                                      <p:to>
                                        <p:strVal val="visible"/>
                                      </p:to>
                                    </p:set>
                                    <p:animEffect transition="in" filter="wipe(left)">
                                      <p:cBhvr>
                                        <p:cTn id="14" dur="500"/>
                                        <p:tgtEl>
                                          <p:spTgt spid="16"/>
                                        </p:tgtEl>
                                      </p:cBhvr>
                                    </p:animEffect>
                                  </p:childTnLst>
                                </p:cTn>
                              </p:par>
                            </p:childTnLst>
                          </p:cTn>
                        </p:par>
                        <p:par>
                          <p:cTn id="15" fill="hold">
                            <p:stCondLst>
                              <p:cond delay="1700"/>
                            </p:stCondLst>
                            <p:childTnLst>
                              <p:par>
                                <p:cTn id="16" presetID="9" presetClass="entr" presetSubtype="0"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dissolve">
                                      <p:cBhvr>
                                        <p:cTn id="18" dur="500"/>
                                        <p:tgtEl>
                                          <p:spTgt spid="11"/>
                                        </p:tgtEl>
                                      </p:cBhvr>
                                    </p:animEffect>
                                  </p:childTnLst>
                                </p:cTn>
                              </p:par>
                            </p:childTnLst>
                          </p:cTn>
                        </p:par>
                        <p:par>
                          <p:cTn id="19" fill="hold">
                            <p:stCondLst>
                              <p:cond delay="2200"/>
                            </p:stCondLst>
                            <p:childTnLst>
                              <p:par>
                                <p:cTn id="20" presetID="9" presetClass="entr" presetSubtype="0"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dissolve">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grpId="1" nodeType="clickEffect">
                                  <p:stCondLst>
                                    <p:cond delay="0"/>
                                  </p:stCondLst>
                                  <p:iterate type="lt">
                                    <p:tmPct val="10000"/>
                                  </p:iterate>
                                  <p:childTnLst>
                                    <p:animEffect transition="out" filter="fade">
                                      <p:cBhvr>
                                        <p:cTn id="26" dur="500"/>
                                        <p:tgtEl>
                                          <p:spTgt spid="16"/>
                                        </p:tgtEl>
                                      </p:cBhvr>
                                    </p:animEffect>
                                    <p:set>
                                      <p:cBhvr>
                                        <p:cTn id="27" dur="1" fill="hold">
                                          <p:stCondLst>
                                            <p:cond delay="499"/>
                                          </p:stCondLst>
                                        </p:cTn>
                                        <p:tgtEl>
                                          <p:spTgt spid="16"/>
                                        </p:tgtEl>
                                        <p:attrNameLst>
                                          <p:attrName>style.visibility</p:attrName>
                                        </p:attrNameLst>
                                      </p:cBhvr>
                                      <p:to>
                                        <p:strVal val="hidden"/>
                                      </p:to>
                                    </p:set>
                                  </p:childTnLst>
                                </p:cTn>
                              </p:par>
                            </p:childTnLst>
                          </p:cTn>
                        </p:par>
                        <p:par>
                          <p:cTn id="28" fill="hold">
                            <p:stCondLst>
                              <p:cond delay="1700"/>
                            </p:stCondLst>
                            <p:childTnLst>
                              <p:par>
                                <p:cTn id="29" presetID="22" presetClass="entr" presetSubtype="8"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left)">
                                      <p:cBhvr>
                                        <p:cTn id="31" dur="500"/>
                                        <p:tgtEl>
                                          <p:spTgt spid="5"/>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iterate type="lt">
                                    <p:tmPct val="10000"/>
                                  </p:iterate>
                                  <p:childTnLst>
                                    <p:set>
                                      <p:cBhvr>
                                        <p:cTn id="35" dur="1" fill="hold">
                                          <p:stCondLst>
                                            <p:cond delay="0"/>
                                          </p:stCondLst>
                                        </p:cTn>
                                        <p:tgtEl>
                                          <p:spTgt spid="18"/>
                                        </p:tgtEl>
                                        <p:attrNameLst>
                                          <p:attrName>style.visibility</p:attrName>
                                        </p:attrNameLst>
                                      </p:cBhvr>
                                      <p:to>
                                        <p:strVal val="visible"/>
                                      </p:to>
                                    </p:set>
                                    <p:animEffect transition="in" filter="wipe(left)">
                                      <p:cBhvr>
                                        <p:cTn id="36" dur="500"/>
                                        <p:tgtEl>
                                          <p:spTgt spid="18"/>
                                        </p:tgtEl>
                                      </p:cBhvr>
                                    </p:animEffect>
                                  </p:childTnLst>
                                </p:cTn>
                              </p:par>
                            </p:childTnLst>
                          </p:cTn>
                        </p:par>
                      </p:childTnLst>
                    </p:cTn>
                  </p:par>
                  <p:par>
                    <p:cTn id="37" fill="hold">
                      <p:stCondLst>
                        <p:cond delay="indefinite"/>
                      </p:stCondLst>
                      <p:childTnLst>
                        <p:par>
                          <p:cTn id="38" fill="hold">
                            <p:stCondLst>
                              <p:cond delay="0"/>
                            </p:stCondLst>
                            <p:childTnLst>
                              <p:par>
                                <p:cTn id="39" presetID="54" presetClass="entr" presetSubtype="0" accel="100000" fill="hold" grpId="0" nodeType="click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p:cTn id="41" dur="2000" fill="hold"/>
                                        <p:tgtEl>
                                          <p:spTgt spid="10"/>
                                        </p:tgtEl>
                                        <p:attrNameLst>
                                          <p:attrName>ppt_w</p:attrName>
                                        </p:attrNameLst>
                                      </p:cBhvr>
                                      <p:tavLst>
                                        <p:tav tm="0">
                                          <p:val>
                                            <p:strVal val="#ppt_w*0.05"/>
                                          </p:val>
                                        </p:tav>
                                        <p:tav tm="100000">
                                          <p:val>
                                            <p:strVal val="#ppt_w"/>
                                          </p:val>
                                        </p:tav>
                                      </p:tavLst>
                                    </p:anim>
                                    <p:anim calcmode="lin" valueType="num">
                                      <p:cBhvr>
                                        <p:cTn id="42" dur="2000" fill="hold"/>
                                        <p:tgtEl>
                                          <p:spTgt spid="10"/>
                                        </p:tgtEl>
                                        <p:attrNameLst>
                                          <p:attrName>ppt_h</p:attrName>
                                        </p:attrNameLst>
                                      </p:cBhvr>
                                      <p:tavLst>
                                        <p:tav tm="0">
                                          <p:val>
                                            <p:strVal val="#ppt_h"/>
                                          </p:val>
                                        </p:tav>
                                        <p:tav tm="100000">
                                          <p:val>
                                            <p:strVal val="#ppt_h"/>
                                          </p:val>
                                        </p:tav>
                                      </p:tavLst>
                                    </p:anim>
                                    <p:anim calcmode="lin" valueType="num">
                                      <p:cBhvr>
                                        <p:cTn id="43" dur="2000" fill="hold"/>
                                        <p:tgtEl>
                                          <p:spTgt spid="10"/>
                                        </p:tgtEl>
                                        <p:attrNameLst>
                                          <p:attrName>ppt_x</p:attrName>
                                        </p:attrNameLst>
                                      </p:cBhvr>
                                      <p:tavLst>
                                        <p:tav tm="0">
                                          <p:val>
                                            <p:strVal val="#ppt_x-.2"/>
                                          </p:val>
                                        </p:tav>
                                        <p:tav tm="100000">
                                          <p:val>
                                            <p:strVal val="#ppt_x"/>
                                          </p:val>
                                        </p:tav>
                                      </p:tavLst>
                                    </p:anim>
                                    <p:anim calcmode="lin" valueType="num">
                                      <p:cBhvr>
                                        <p:cTn id="44" dur="2000" fill="hold"/>
                                        <p:tgtEl>
                                          <p:spTgt spid="10"/>
                                        </p:tgtEl>
                                        <p:attrNameLst>
                                          <p:attrName>ppt_y</p:attrName>
                                        </p:attrNameLst>
                                      </p:cBhvr>
                                      <p:tavLst>
                                        <p:tav tm="0">
                                          <p:val>
                                            <p:strVal val="#ppt_y"/>
                                          </p:val>
                                        </p:tav>
                                        <p:tav tm="100000">
                                          <p:val>
                                            <p:strVal val="#ppt_y"/>
                                          </p:val>
                                        </p:tav>
                                      </p:tavLst>
                                    </p:anim>
                                    <p:animEffect transition="in" filter="fade">
                                      <p:cBhvr>
                                        <p:cTn id="45" dur="2000"/>
                                        <p:tgtEl>
                                          <p:spTgt spid="10"/>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grpId="0" nodeType="clickEffect">
                                  <p:stCondLst>
                                    <p:cond delay="0"/>
                                  </p:stCondLst>
                                  <p:iterate type="lt">
                                    <p:tmPct val="10000"/>
                                  </p:iterate>
                                  <p:childTnLst>
                                    <p:set>
                                      <p:cBhvr>
                                        <p:cTn id="49" dur="1" fill="hold">
                                          <p:stCondLst>
                                            <p:cond delay="0"/>
                                          </p:stCondLst>
                                        </p:cTn>
                                        <p:tgtEl>
                                          <p:spTgt spid="20">
                                            <p:txEl>
                                              <p:pRg st="0" end="0"/>
                                            </p:txEl>
                                          </p:spTgt>
                                        </p:tgtEl>
                                        <p:attrNameLst>
                                          <p:attrName>style.visibility</p:attrName>
                                        </p:attrNameLst>
                                      </p:cBhvr>
                                      <p:to>
                                        <p:strVal val="visible"/>
                                      </p:to>
                                    </p:set>
                                    <p:animEffect transition="in" filter="wipe(left)">
                                      <p:cBhvr>
                                        <p:cTn id="50" dur="500"/>
                                        <p:tgtEl>
                                          <p:spTgt spid="20">
                                            <p:txEl>
                                              <p:pRg st="0" end="0"/>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4" fill="hold" grpId="0" nodeType="clickEffect">
                                  <p:stCondLst>
                                    <p:cond delay="0"/>
                                  </p:stCondLst>
                                  <p:childTnLst>
                                    <p:set>
                                      <p:cBhvr>
                                        <p:cTn id="54" dur="1" fill="hold">
                                          <p:stCondLst>
                                            <p:cond delay="0"/>
                                          </p:stCondLst>
                                        </p:cTn>
                                        <p:tgtEl>
                                          <p:spTgt spid="6"/>
                                        </p:tgtEl>
                                        <p:attrNameLst>
                                          <p:attrName>style.visibility</p:attrName>
                                        </p:attrNameLst>
                                      </p:cBhvr>
                                      <p:to>
                                        <p:strVal val="visible"/>
                                      </p:to>
                                    </p:set>
                                    <p:animEffect transition="in" filter="wipe(down)">
                                      <p:cBhvr>
                                        <p:cTn id="55" dur="500"/>
                                        <p:tgtEl>
                                          <p:spTgt spid="6"/>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7"/>
                                        </p:tgtEl>
                                        <p:attrNameLst>
                                          <p:attrName>style.visibility</p:attrName>
                                        </p:attrNameLst>
                                      </p:cBhvr>
                                      <p:to>
                                        <p:strVal val="visible"/>
                                      </p:to>
                                    </p:set>
                                    <p:animEffect transition="in" filter="wipe(left)">
                                      <p:cBhvr>
                                        <p:cTn id="58" dur="500"/>
                                        <p:tgtEl>
                                          <p:spTgt spid="7"/>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8"/>
                                        </p:tgtEl>
                                        <p:attrNameLst>
                                          <p:attrName>style.visibility</p:attrName>
                                        </p:attrNameLst>
                                      </p:cBhvr>
                                      <p:to>
                                        <p:strVal val="visible"/>
                                      </p:to>
                                    </p:set>
                                    <p:animEffect transition="in" filter="wipe(left)">
                                      <p:cBhvr>
                                        <p:cTn id="61" dur="500"/>
                                        <p:tgtEl>
                                          <p:spTgt spid="8"/>
                                        </p:tgtEl>
                                      </p:cBhvr>
                                    </p:animEffect>
                                  </p:childTnLst>
                                </p:cTn>
                              </p:par>
                              <p:par>
                                <p:cTn id="62" presetID="22" presetClass="entr" presetSubtype="1" fill="hold" grpId="0" nodeType="withEffect">
                                  <p:stCondLst>
                                    <p:cond delay="0"/>
                                  </p:stCondLst>
                                  <p:childTnLst>
                                    <p:set>
                                      <p:cBhvr>
                                        <p:cTn id="63" dur="1" fill="hold">
                                          <p:stCondLst>
                                            <p:cond delay="0"/>
                                          </p:stCondLst>
                                        </p:cTn>
                                        <p:tgtEl>
                                          <p:spTgt spid="9"/>
                                        </p:tgtEl>
                                        <p:attrNameLst>
                                          <p:attrName>style.visibility</p:attrName>
                                        </p:attrNameLst>
                                      </p:cBhvr>
                                      <p:to>
                                        <p:strVal val="visible"/>
                                      </p:to>
                                    </p:set>
                                    <p:animEffect transition="in" filter="wipe(up)">
                                      <p:cBhvr>
                                        <p:cTn id="64" dur="500"/>
                                        <p:tgtEl>
                                          <p:spTgt spid="9"/>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8" fill="hold" grpId="0" nodeType="clickEffect">
                                  <p:stCondLst>
                                    <p:cond delay="0"/>
                                  </p:stCondLst>
                                  <p:iterate type="lt">
                                    <p:tmPct val="10000"/>
                                  </p:iterate>
                                  <p:childTnLst>
                                    <p:set>
                                      <p:cBhvr>
                                        <p:cTn id="68" dur="1" fill="hold">
                                          <p:stCondLst>
                                            <p:cond delay="0"/>
                                          </p:stCondLst>
                                        </p:cTn>
                                        <p:tgtEl>
                                          <p:spTgt spid="25"/>
                                        </p:tgtEl>
                                        <p:attrNameLst>
                                          <p:attrName>style.visibility</p:attrName>
                                        </p:attrNameLst>
                                      </p:cBhvr>
                                      <p:to>
                                        <p:strVal val="visible"/>
                                      </p:to>
                                    </p:set>
                                    <p:animEffect transition="in" filter="wipe(left)">
                                      <p:cBhvr>
                                        <p:cTn id="69" dur="500"/>
                                        <p:tgtEl>
                                          <p:spTgt spid="25"/>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4" fill="hold" grpId="0" nodeType="clickEffect">
                                  <p:stCondLst>
                                    <p:cond delay="0"/>
                                  </p:stCondLst>
                                  <p:childTnLst>
                                    <p:set>
                                      <p:cBhvr>
                                        <p:cTn id="73" dur="1" fill="hold">
                                          <p:stCondLst>
                                            <p:cond delay="0"/>
                                          </p:stCondLst>
                                        </p:cTn>
                                        <p:tgtEl>
                                          <p:spTgt spid="13"/>
                                        </p:tgtEl>
                                        <p:attrNameLst>
                                          <p:attrName>style.visibility</p:attrName>
                                        </p:attrNameLst>
                                      </p:cBhvr>
                                      <p:to>
                                        <p:strVal val="visible"/>
                                      </p:to>
                                    </p:set>
                                    <p:animEffect transition="in" filter="wipe(down)">
                                      <p:cBhvr>
                                        <p:cTn id="74" dur="500"/>
                                        <p:tgtEl>
                                          <p:spTgt spid="13"/>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12"/>
                                        </p:tgtEl>
                                        <p:attrNameLst>
                                          <p:attrName>style.visibility</p:attrName>
                                        </p:attrNameLst>
                                      </p:cBhvr>
                                      <p:to>
                                        <p:strVal val="visible"/>
                                      </p:to>
                                    </p:set>
                                    <p:animEffect transition="in" filter="wipe(left)">
                                      <p:cBhvr>
                                        <p:cTn id="77" dur="500"/>
                                        <p:tgtEl>
                                          <p:spTgt spid="12"/>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14"/>
                                        </p:tgtEl>
                                        <p:attrNameLst>
                                          <p:attrName>style.visibility</p:attrName>
                                        </p:attrNameLst>
                                      </p:cBhvr>
                                      <p:to>
                                        <p:strVal val="visible"/>
                                      </p:to>
                                    </p:set>
                                    <p:animEffect transition="in" filter="wipe(left)">
                                      <p:cBhvr>
                                        <p:cTn id="80" dur="500"/>
                                        <p:tgtEl>
                                          <p:spTgt spid="14"/>
                                        </p:tgtEl>
                                      </p:cBhvr>
                                    </p:animEffect>
                                  </p:childTnLst>
                                </p:cTn>
                              </p:par>
                              <p:par>
                                <p:cTn id="81" presetID="22" presetClass="entr" presetSubtype="1" fill="hold" grpId="0" nodeType="withEffect">
                                  <p:stCondLst>
                                    <p:cond delay="0"/>
                                  </p:stCondLst>
                                  <p:childTnLst>
                                    <p:set>
                                      <p:cBhvr>
                                        <p:cTn id="82" dur="1" fill="hold">
                                          <p:stCondLst>
                                            <p:cond delay="0"/>
                                          </p:stCondLst>
                                        </p:cTn>
                                        <p:tgtEl>
                                          <p:spTgt spid="15"/>
                                        </p:tgtEl>
                                        <p:attrNameLst>
                                          <p:attrName>style.visibility</p:attrName>
                                        </p:attrNameLst>
                                      </p:cBhvr>
                                      <p:to>
                                        <p:strVal val="visible"/>
                                      </p:to>
                                    </p:set>
                                    <p:animEffect transition="in" filter="wipe(up)">
                                      <p:cBhvr>
                                        <p:cTn id="83" dur="500"/>
                                        <p:tgtEl>
                                          <p:spTgt spid="15"/>
                                        </p:tgtEl>
                                      </p:cBhvr>
                                    </p:animEffect>
                                  </p:childTnLst>
                                </p:cTn>
                              </p:par>
                            </p:childTnLst>
                          </p:cTn>
                        </p:par>
                      </p:childTnLst>
                    </p:cTn>
                  </p:par>
                  <p:par>
                    <p:cTn id="84" fill="hold">
                      <p:stCondLst>
                        <p:cond delay="indefinite"/>
                      </p:stCondLst>
                      <p:childTnLst>
                        <p:par>
                          <p:cTn id="85" fill="hold">
                            <p:stCondLst>
                              <p:cond delay="0"/>
                            </p:stCondLst>
                            <p:childTnLst>
                              <p:par>
                                <p:cTn id="86" presetID="22" presetClass="entr" presetSubtype="8" fill="hold" grpId="0" nodeType="clickEffect">
                                  <p:stCondLst>
                                    <p:cond delay="0"/>
                                  </p:stCondLst>
                                  <p:childTnLst>
                                    <p:set>
                                      <p:cBhvr>
                                        <p:cTn id="87" dur="1" fill="hold">
                                          <p:stCondLst>
                                            <p:cond delay="0"/>
                                          </p:stCondLst>
                                        </p:cTn>
                                        <p:tgtEl>
                                          <p:spTgt spid="23"/>
                                        </p:tgtEl>
                                        <p:attrNameLst>
                                          <p:attrName>style.visibility</p:attrName>
                                        </p:attrNameLst>
                                      </p:cBhvr>
                                      <p:to>
                                        <p:strVal val="visible"/>
                                      </p:to>
                                    </p:set>
                                    <p:animEffect transition="in" filter="wipe(left)">
                                      <p:cBhvr>
                                        <p:cTn id="88" dur="500"/>
                                        <p:tgtEl>
                                          <p:spTgt spid="23"/>
                                        </p:tgtEl>
                                      </p:cBhvr>
                                    </p:animEffect>
                                  </p:childTnLst>
                                </p:cTn>
                              </p:par>
                            </p:childTnLst>
                          </p:cTn>
                        </p:par>
                        <p:par>
                          <p:cTn id="89" fill="hold">
                            <p:stCondLst>
                              <p:cond delay="500"/>
                            </p:stCondLst>
                            <p:childTnLst>
                              <p:par>
                                <p:cTn id="90" presetID="22" presetClass="entr" presetSubtype="8" fill="hold" grpId="0" nodeType="afterEffect">
                                  <p:stCondLst>
                                    <p:cond delay="0"/>
                                  </p:stCondLst>
                                  <p:iterate type="lt">
                                    <p:tmPct val="10000"/>
                                  </p:iterate>
                                  <p:childTnLst>
                                    <p:set>
                                      <p:cBhvr>
                                        <p:cTn id="91" dur="1" fill="hold">
                                          <p:stCondLst>
                                            <p:cond delay="0"/>
                                          </p:stCondLst>
                                        </p:cTn>
                                        <p:tgtEl>
                                          <p:spTgt spid="22"/>
                                        </p:tgtEl>
                                        <p:attrNameLst>
                                          <p:attrName>style.visibility</p:attrName>
                                        </p:attrNameLst>
                                      </p:cBhvr>
                                      <p:to>
                                        <p:strVal val="visible"/>
                                      </p:to>
                                    </p:set>
                                    <p:animEffect transition="in" filter="wipe(left)">
                                      <p:cBhvr>
                                        <p:cTn id="92" dur="500"/>
                                        <p:tgtEl>
                                          <p:spTgt spid="22"/>
                                        </p:tgtEl>
                                      </p:cBhvr>
                                    </p:animEffect>
                                  </p:childTnLst>
                                </p:cTn>
                              </p:par>
                            </p:childTnLst>
                          </p:cTn>
                        </p:par>
                      </p:childTnLst>
                    </p:cTn>
                  </p:par>
                  <p:par>
                    <p:cTn id="93" fill="hold">
                      <p:stCondLst>
                        <p:cond delay="indefinite"/>
                      </p:stCondLst>
                      <p:childTnLst>
                        <p:par>
                          <p:cTn id="94" fill="hold">
                            <p:stCondLst>
                              <p:cond delay="0"/>
                            </p:stCondLst>
                            <p:childTnLst>
                              <p:par>
                                <p:cTn id="95" presetID="22" presetClass="entr" presetSubtype="8" fill="hold" grpId="0" nodeType="clickEffect">
                                  <p:stCondLst>
                                    <p:cond delay="0"/>
                                  </p:stCondLst>
                                  <p:childTnLst>
                                    <p:set>
                                      <p:cBhvr>
                                        <p:cTn id="96" dur="1" fill="hold">
                                          <p:stCondLst>
                                            <p:cond delay="0"/>
                                          </p:stCondLst>
                                        </p:cTn>
                                        <p:tgtEl>
                                          <p:spTgt spid="27"/>
                                        </p:tgtEl>
                                        <p:attrNameLst>
                                          <p:attrName>style.visibility</p:attrName>
                                        </p:attrNameLst>
                                      </p:cBhvr>
                                      <p:to>
                                        <p:strVal val="visible"/>
                                      </p:to>
                                    </p:set>
                                    <p:animEffect transition="in" filter="wipe(left)">
                                      <p:cBhvr>
                                        <p:cTn id="97" dur="500"/>
                                        <p:tgtEl>
                                          <p:spTgt spid="27"/>
                                        </p:tgtEl>
                                      </p:cBhvr>
                                    </p:animEffect>
                                  </p:childTnLst>
                                </p:cTn>
                              </p:par>
                            </p:childTnLst>
                          </p:cTn>
                        </p:par>
                        <p:par>
                          <p:cTn id="98" fill="hold">
                            <p:stCondLst>
                              <p:cond delay="500"/>
                            </p:stCondLst>
                            <p:childTnLst>
                              <p:par>
                                <p:cTn id="99" presetID="22" presetClass="entr" presetSubtype="8" fill="hold" grpId="0" nodeType="afterEffect">
                                  <p:stCondLst>
                                    <p:cond delay="0"/>
                                  </p:stCondLst>
                                  <p:childTnLst>
                                    <p:set>
                                      <p:cBhvr>
                                        <p:cTn id="100" dur="1" fill="hold">
                                          <p:stCondLst>
                                            <p:cond delay="0"/>
                                          </p:stCondLst>
                                        </p:cTn>
                                        <p:tgtEl>
                                          <p:spTgt spid="26"/>
                                        </p:tgtEl>
                                        <p:attrNameLst>
                                          <p:attrName>style.visibility</p:attrName>
                                        </p:attrNameLst>
                                      </p:cBhvr>
                                      <p:to>
                                        <p:strVal val="visible"/>
                                      </p:to>
                                    </p:set>
                                    <p:animEffect transition="in" filter="wipe(left)">
                                      <p:cBhvr>
                                        <p:cTn id="101" dur="500"/>
                                        <p:tgtEl>
                                          <p:spTgt spid="26"/>
                                        </p:tgtEl>
                                      </p:cBhvr>
                                    </p:animEffect>
                                  </p:childTnLst>
                                </p:cTn>
                              </p:par>
                              <p:par>
                                <p:cTn id="102" presetID="22" presetClass="entr" presetSubtype="8" fill="hold" grpId="0" nodeType="withEffect">
                                  <p:stCondLst>
                                    <p:cond delay="0"/>
                                  </p:stCondLst>
                                  <p:childTnLst>
                                    <p:set>
                                      <p:cBhvr>
                                        <p:cTn id="103" dur="1" fill="hold">
                                          <p:stCondLst>
                                            <p:cond delay="0"/>
                                          </p:stCondLst>
                                        </p:cTn>
                                        <p:tgtEl>
                                          <p:spTgt spid="28"/>
                                        </p:tgtEl>
                                        <p:attrNameLst>
                                          <p:attrName>style.visibility</p:attrName>
                                        </p:attrNameLst>
                                      </p:cBhvr>
                                      <p:to>
                                        <p:strVal val="visible"/>
                                      </p:to>
                                    </p:set>
                                    <p:animEffect transition="in" filter="wipe(left)">
                                      <p:cBhvr>
                                        <p:cTn id="104"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uild="p"/>
      <p:bldP spid="25" grpId="0"/>
      <p:bldP spid="28" grpId="0" animBg="1"/>
      <p:bldP spid="26" grpId="0"/>
      <p:bldP spid="4" grpId="0"/>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p:bldP spid="16" grpId="1"/>
      <p:bldP spid="18" grpId="0"/>
      <p:bldP spid="22" grpId="0"/>
      <p:bldP spid="23" grpId="0"/>
      <p:bldP spid="27" grpId="0"/>
    </p:bld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descr="C:\Users\admin\Desktop\Picture1.png"/>
          <p:cNvPicPr>
            <a:picLocks noChangeAspect="1" noChangeArrowheads="1"/>
          </p:cNvPicPr>
          <p:nvPr/>
        </p:nvPicPr>
        <p:blipFill>
          <a:blip r:embed="rId3" cstate="print"/>
          <a:srcRect l="14002" t="15427" r="18740" b="15149"/>
          <a:stretch>
            <a:fillRect/>
          </a:stretch>
        </p:blipFill>
        <p:spPr bwMode="auto">
          <a:xfrm>
            <a:off x="7919512" y="992862"/>
            <a:ext cx="3246173" cy="2771828"/>
          </a:xfrm>
          <a:prstGeom prst="rect">
            <a:avLst/>
          </a:prstGeom>
          <a:noFill/>
          <a:ln>
            <a:solidFill>
              <a:srgbClr val="260BC5"/>
            </a:solidFill>
          </a:ln>
        </p:spPr>
      </p:pic>
      <p:sp>
        <p:nvSpPr>
          <p:cNvPr id="12" name="TextBox 11"/>
          <p:cNvSpPr txBox="1"/>
          <p:nvPr/>
        </p:nvSpPr>
        <p:spPr>
          <a:xfrm>
            <a:off x="1077356" y="1063730"/>
            <a:ext cx="4403385" cy="492122"/>
          </a:xfrm>
          <a:prstGeom prst="rect">
            <a:avLst/>
          </a:prstGeom>
          <a:noFill/>
        </p:spPr>
        <p:txBody>
          <a:bodyPr wrap="none" rtlCol="0">
            <a:spAutoFit/>
          </a:bodyPr>
          <a:lstStyle/>
          <a:p>
            <a:r>
              <a:rPr lang="en-US" sz="2598" b="1" dirty="0">
                <a:solidFill>
                  <a:schemeClr val="bg1"/>
                </a:solidFill>
                <a:latin typeface="Times New Roman" pitchFamily="18" charset="0"/>
                <a:cs typeface="Times New Roman" pitchFamily="18" charset="0"/>
              </a:rPr>
              <a:t>Point P is within coil of toroid</a:t>
            </a:r>
          </a:p>
        </p:txBody>
      </p:sp>
      <p:sp>
        <p:nvSpPr>
          <p:cNvPr id="14" name="TextBox 13"/>
          <p:cNvSpPr txBox="1"/>
          <p:nvPr/>
        </p:nvSpPr>
        <p:spPr>
          <a:xfrm>
            <a:off x="1082614" y="1737374"/>
            <a:ext cx="5779916" cy="492122"/>
          </a:xfrm>
          <a:prstGeom prst="rect">
            <a:avLst/>
          </a:prstGeom>
          <a:noFill/>
        </p:spPr>
        <p:txBody>
          <a:bodyPr wrap="none" rtlCol="0">
            <a:spAutoFit/>
          </a:bodyPr>
          <a:lstStyle/>
          <a:p>
            <a:r>
              <a:rPr lang="en-US" sz="2598" b="1" dirty="0">
                <a:solidFill>
                  <a:schemeClr val="bg1"/>
                </a:solidFill>
                <a:latin typeface="Times New Roman" pitchFamily="18" charset="0"/>
                <a:cs typeface="Times New Roman" pitchFamily="18" charset="0"/>
              </a:rPr>
              <a:t>Let it be a concentric circle of radius r .</a:t>
            </a:r>
          </a:p>
        </p:txBody>
      </p:sp>
      <p:sp>
        <p:nvSpPr>
          <p:cNvPr id="15" name="TextBox 14"/>
          <p:cNvSpPr txBox="1"/>
          <p:nvPr/>
        </p:nvSpPr>
        <p:spPr>
          <a:xfrm>
            <a:off x="1088932" y="3582905"/>
            <a:ext cx="6105454" cy="891911"/>
          </a:xfrm>
          <a:prstGeom prst="rect">
            <a:avLst/>
          </a:prstGeom>
          <a:noFill/>
        </p:spPr>
        <p:txBody>
          <a:bodyPr wrap="none" rtlCol="0">
            <a:spAutoFit/>
          </a:bodyPr>
          <a:lstStyle/>
          <a:p>
            <a:r>
              <a:rPr lang="en-US" sz="2598" b="1" dirty="0">
                <a:solidFill>
                  <a:schemeClr val="bg1"/>
                </a:solidFill>
                <a:latin typeface="Times New Roman" pitchFamily="18" charset="0"/>
                <a:cs typeface="Times New Roman" pitchFamily="18" charset="0"/>
              </a:rPr>
              <a:t>Magnetic field ‘B’ is along the loop hence </a:t>
            </a:r>
          </a:p>
          <a:p>
            <a:r>
              <a:rPr lang="en-US" sz="2598" b="1" dirty="0">
                <a:solidFill>
                  <a:schemeClr val="bg1"/>
                </a:solidFill>
                <a:latin typeface="Times New Roman" pitchFamily="18" charset="0"/>
                <a:cs typeface="Times New Roman" pitchFamily="18" charset="0"/>
              </a:rPr>
              <a:t>magnetic field is tangential to the loop.</a:t>
            </a:r>
          </a:p>
        </p:txBody>
      </p:sp>
      <p:sp>
        <p:nvSpPr>
          <p:cNvPr id="16" name="TextBox 15"/>
          <p:cNvSpPr txBox="1"/>
          <p:nvPr/>
        </p:nvSpPr>
        <p:spPr>
          <a:xfrm>
            <a:off x="1088932" y="2592967"/>
            <a:ext cx="3365791" cy="891911"/>
          </a:xfrm>
          <a:prstGeom prst="rect">
            <a:avLst/>
          </a:prstGeom>
          <a:noFill/>
        </p:spPr>
        <p:txBody>
          <a:bodyPr wrap="square" rtlCol="0">
            <a:spAutoFit/>
          </a:bodyPr>
          <a:lstStyle/>
          <a:p>
            <a:r>
              <a:rPr lang="en-US" sz="2598" b="1" dirty="0">
                <a:solidFill>
                  <a:schemeClr val="bg1"/>
                </a:solidFill>
                <a:latin typeface="Times New Roman" pitchFamily="18" charset="0"/>
                <a:cs typeface="Times New Roman" pitchFamily="18" charset="0"/>
              </a:rPr>
              <a:t>Current through</a:t>
            </a:r>
          </a:p>
          <a:p>
            <a:r>
              <a:rPr lang="en-US" sz="2598" b="1" dirty="0">
                <a:solidFill>
                  <a:schemeClr val="bg1"/>
                </a:solidFill>
                <a:latin typeface="Times New Roman" pitchFamily="18" charset="0"/>
                <a:cs typeface="Times New Roman" pitchFamily="18" charset="0"/>
              </a:rPr>
              <a:t>the loop</a:t>
            </a:r>
          </a:p>
        </p:txBody>
      </p:sp>
      <p:sp>
        <p:nvSpPr>
          <p:cNvPr id="17" name="Rectangle 16"/>
          <p:cNvSpPr/>
          <p:nvPr/>
        </p:nvSpPr>
        <p:spPr>
          <a:xfrm>
            <a:off x="4092570" y="2628319"/>
            <a:ext cx="3179845" cy="891911"/>
          </a:xfrm>
          <a:prstGeom prst="rect">
            <a:avLst/>
          </a:prstGeom>
        </p:spPr>
        <p:txBody>
          <a:bodyPr wrap="none">
            <a:spAutoFit/>
          </a:bodyPr>
          <a:lstStyle/>
          <a:p>
            <a:r>
              <a:rPr lang="en-US" sz="2598" b="1" dirty="0">
                <a:solidFill>
                  <a:schemeClr val="bg1"/>
                </a:solidFill>
                <a:latin typeface="Times New Roman" pitchFamily="18" charset="0"/>
                <a:cs typeface="Times New Roman" pitchFamily="18" charset="0"/>
              </a:rPr>
              <a:t> n </a:t>
            </a:r>
            <a:r>
              <a:rPr lang="en-US" sz="2598" b="1" dirty="0">
                <a:solidFill>
                  <a:schemeClr val="bg1"/>
                </a:solidFill>
                <a:latin typeface="Times New Roman" pitchFamily="18" charset="0"/>
                <a:cs typeface="Times New Roman" pitchFamily="18" charset="0"/>
                <a:sym typeface="Symbol"/>
              </a:rPr>
              <a:t> current through </a:t>
            </a:r>
          </a:p>
          <a:p>
            <a:r>
              <a:rPr lang="en-US" sz="2598" b="1" dirty="0">
                <a:solidFill>
                  <a:schemeClr val="bg1"/>
                </a:solidFill>
                <a:latin typeface="Times New Roman" pitchFamily="18" charset="0"/>
                <a:cs typeface="Times New Roman" pitchFamily="18" charset="0"/>
                <a:sym typeface="Symbol"/>
              </a:rPr>
              <a:t> each turn </a:t>
            </a:r>
            <a:r>
              <a:rPr lang="en-US" sz="2598" b="1" dirty="0">
                <a:solidFill>
                  <a:schemeClr val="bg1"/>
                </a:solidFill>
                <a:latin typeface="Times New Roman" pitchFamily="18" charset="0"/>
                <a:cs typeface="Times New Roman" pitchFamily="18" charset="0"/>
              </a:rPr>
              <a:t>(</a:t>
            </a:r>
            <a:r>
              <a:rPr lang="en-US" sz="2598" b="1" dirty="0" err="1">
                <a:solidFill>
                  <a:schemeClr val="bg1"/>
                </a:solidFill>
                <a:latin typeface="Times New Roman" pitchFamily="18" charset="0"/>
                <a:cs typeface="Times New Roman" pitchFamily="18" charset="0"/>
              </a:rPr>
              <a:t>i</a:t>
            </a:r>
            <a:r>
              <a:rPr lang="en-US" sz="2598" b="1" dirty="0">
                <a:solidFill>
                  <a:schemeClr val="bg1"/>
                </a:solidFill>
                <a:latin typeface="Times New Roman" pitchFamily="18" charset="0"/>
                <a:cs typeface="Times New Roman" pitchFamily="18" charset="0"/>
              </a:rPr>
              <a:t>) </a:t>
            </a:r>
          </a:p>
        </p:txBody>
      </p:sp>
      <p:grpSp>
        <p:nvGrpSpPr>
          <p:cNvPr id="24" name="Group 23"/>
          <p:cNvGrpSpPr/>
          <p:nvPr/>
        </p:nvGrpSpPr>
        <p:grpSpPr>
          <a:xfrm>
            <a:off x="10394376" y="1143410"/>
            <a:ext cx="447558" cy="629383"/>
            <a:chOff x="7905750" y="537746"/>
            <a:chExt cx="344505" cy="484464"/>
          </a:xfrm>
        </p:grpSpPr>
        <p:sp>
          <p:nvSpPr>
            <p:cNvPr id="25" name="TextBox 24"/>
            <p:cNvSpPr txBox="1"/>
            <p:nvPr/>
          </p:nvSpPr>
          <p:spPr>
            <a:xfrm>
              <a:off x="7921378" y="704850"/>
              <a:ext cx="312424" cy="317360"/>
            </a:xfrm>
            <a:prstGeom prst="rect">
              <a:avLst/>
            </a:prstGeom>
            <a:noFill/>
          </p:spPr>
          <p:txBody>
            <a:bodyPr wrap="none" rtlCol="0">
              <a:spAutoFit/>
            </a:bodyPr>
            <a:lstStyle/>
            <a:p>
              <a:r>
                <a:rPr lang="en-US" sz="2079" b="1" dirty="0">
                  <a:solidFill>
                    <a:schemeClr val="bg1"/>
                  </a:solidFill>
                  <a:latin typeface="Times New Roman" pitchFamily="18" charset="0"/>
                  <a:cs typeface="Times New Roman" pitchFamily="18" charset="0"/>
                </a:rPr>
                <a:t>d</a:t>
              </a:r>
              <a:r>
                <a:rPr lang="en-US" sz="2079" b="1" i="1" dirty="0">
                  <a:solidFill>
                    <a:schemeClr val="bg1"/>
                  </a:solidFill>
                  <a:latin typeface="Times New Roman" pitchFamily="18" charset="0"/>
                  <a:cs typeface="Times New Roman" pitchFamily="18" charset="0"/>
                </a:rPr>
                <a:t>l</a:t>
              </a:r>
            </a:p>
          </p:txBody>
        </p:sp>
        <p:sp>
          <p:nvSpPr>
            <p:cNvPr id="26" name="TextBox 25"/>
            <p:cNvSpPr txBox="1"/>
            <p:nvPr/>
          </p:nvSpPr>
          <p:spPr>
            <a:xfrm>
              <a:off x="7905750" y="537746"/>
              <a:ext cx="344505" cy="317359"/>
            </a:xfrm>
            <a:prstGeom prst="rect">
              <a:avLst/>
            </a:prstGeom>
            <a:noFill/>
          </p:spPr>
          <p:txBody>
            <a:bodyPr wrap="none" rtlCol="0">
              <a:spAutoFit/>
            </a:bodyPr>
            <a:lstStyle/>
            <a:p>
              <a:r>
                <a:rPr lang="en-US" sz="2079" b="1" dirty="0">
                  <a:solidFill>
                    <a:schemeClr val="bg1"/>
                  </a:solidFill>
                  <a:latin typeface="Times New Roman" pitchFamily="18" charset="0"/>
                  <a:cs typeface="Times New Roman" pitchFamily="18" charset="0"/>
                  <a:sym typeface="Symbol"/>
                </a:rPr>
                <a:t></a:t>
              </a:r>
              <a:endParaRPr lang="en-US" sz="2079" b="1" dirty="0">
                <a:solidFill>
                  <a:schemeClr val="bg1"/>
                </a:solidFill>
                <a:latin typeface="Times New Roman" pitchFamily="18" charset="0"/>
                <a:cs typeface="Times New Roman" pitchFamily="18" charset="0"/>
              </a:endParaRPr>
            </a:p>
          </p:txBody>
        </p:sp>
      </p:grpSp>
      <p:sp>
        <p:nvSpPr>
          <p:cNvPr id="27" name="TextBox 26"/>
          <p:cNvSpPr txBox="1"/>
          <p:nvPr/>
        </p:nvSpPr>
        <p:spPr>
          <a:xfrm>
            <a:off x="3555087" y="2792887"/>
            <a:ext cx="373820" cy="492122"/>
          </a:xfrm>
          <a:prstGeom prst="rect">
            <a:avLst/>
          </a:prstGeom>
          <a:noFill/>
        </p:spPr>
        <p:txBody>
          <a:bodyPr wrap="none" rtlCol="0">
            <a:spAutoFit/>
          </a:bodyPr>
          <a:lstStyle/>
          <a:p>
            <a:r>
              <a:rPr lang="en-US" sz="2598" b="1" dirty="0">
                <a:solidFill>
                  <a:schemeClr val="bg1"/>
                </a:solidFill>
                <a:latin typeface="Times New Roman" pitchFamily="18" charset="0"/>
                <a:cs typeface="Times New Roman" pitchFamily="18" charset="0"/>
              </a:rPr>
              <a:t>=</a:t>
            </a:r>
          </a:p>
        </p:txBody>
      </p:sp>
      <p:sp>
        <p:nvSpPr>
          <p:cNvPr id="5" name="Oval 4"/>
          <p:cNvSpPr/>
          <p:nvPr/>
        </p:nvSpPr>
        <p:spPr>
          <a:xfrm>
            <a:off x="8639097" y="1593007"/>
            <a:ext cx="1663097" cy="1663097"/>
          </a:xfrm>
          <a:prstGeom prst="ellipse">
            <a:avLst/>
          </a:prstGeom>
          <a:noFill/>
          <a:ln>
            <a:solidFill>
              <a:srgbClr val="9933F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53">
              <a:solidFill>
                <a:schemeClr val="bg1"/>
              </a:solidFill>
            </a:endParaRPr>
          </a:p>
        </p:txBody>
      </p:sp>
      <p:sp>
        <p:nvSpPr>
          <p:cNvPr id="4" name="TextBox 3"/>
          <p:cNvSpPr txBox="1"/>
          <p:nvPr/>
        </p:nvSpPr>
        <p:spPr>
          <a:xfrm>
            <a:off x="10264247" y="2331336"/>
            <a:ext cx="348172" cy="412292"/>
          </a:xfrm>
          <a:prstGeom prst="rect">
            <a:avLst/>
          </a:prstGeom>
          <a:noFill/>
        </p:spPr>
        <p:txBody>
          <a:bodyPr wrap="none" rtlCol="0">
            <a:spAutoFit/>
          </a:bodyPr>
          <a:lstStyle/>
          <a:p>
            <a:r>
              <a:rPr lang="en-US" sz="2079" b="1" dirty="0">
                <a:solidFill>
                  <a:schemeClr val="bg1"/>
                </a:solidFill>
                <a:latin typeface="Times New Roman" pitchFamily="18" charset="0"/>
                <a:cs typeface="Times New Roman" pitchFamily="18" charset="0"/>
              </a:rPr>
              <a:t>P</a:t>
            </a:r>
          </a:p>
        </p:txBody>
      </p:sp>
      <p:sp>
        <p:nvSpPr>
          <p:cNvPr id="6" name="Oval 5"/>
          <p:cNvSpPr/>
          <p:nvPr/>
        </p:nvSpPr>
        <p:spPr>
          <a:xfrm>
            <a:off x="8645463" y="1617757"/>
            <a:ext cx="1663097" cy="1663097"/>
          </a:xfrm>
          <a:prstGeom prst="ellipse">
            <a:avLst/>
          </a:prstGeom>
          <a:solidFill>
            <a:srgbClr val="FFDD4F">
              <a:alpha val="65000"/>
            </a:srgbClr>
          </a:solidFill>
          <a:ln w="28575">
            <a:noFill/>
            <a:prstDash val="solid"/>
          </a:ln>
          <a:effectLst>
            <a:outerShdw blurRad="50800" dist="50800" dir="5400000" sx="113000" sy="113000" algn="ctr" rotWithShape="0">
              <a:srgbClr val="000000">
                <a:alpha val="0"/>
              </a:srgbClr>
            </a:outerShdw>
          </a:effectLst>
          <a:scene3d>
            <a:camera prst="orthographicFront"/>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53" dirty="0">
              <a:solidFill>
                <a:schemeClr val="bg1"/>
              </a:solidFill>
            </a:endParaRPr>
          </a:p>
        </p:txBody>
      </p:sp>
      <p:sp>
        <p:nvSpPr>
          <p:cNvPr id="7" name="Arc 6"/>
          <p:cNvSpPr/>
          <p:nvPr/>
        </p:nvSpPr>
        <p:spPr>
          <a:xfrm>
            <a:off x="9152215" y="2587072"/>
            <a:ext cx="1163178" cy="1179677"/>
          </a:xfrm>
          <a:prstGeom prst="arc">
            <a:avLst>
              <a:gd name="adj1" fmla="val 11130690"/>
              <a:gd name="adj2" fmla="val 13855891"/>
            </a:avLst>
          </a:prstGeom>
          <a:ln w="19050">
            <a:solidFill>
              <a:srgbClr val="0000FF"/>
            </a:solidFill>
            <a:headEnd type="none" w="med" len="med"/>
            <a:tailEnd type="arrow" w="med" len="med"/>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553">
              <a:solidFill>
                <a:schemeClr val="bg1"/>
              </a:solidFill>
            </a:endParaRPr>
          </a:p>
        </p:txBody>
      </p:sp>
      <p:sp>
        <p:nvSpPr>
          <p:cNvPr id="8" name="Arc 7"/>
          <p:cNvSpPr/>
          <p:nvPr/>
        </p:nvSpPr>
        <p:spPr>
          <a:xfrm rot="3871188">
            <a:off x="8332716" y="2491458"/>
            <a:ext cx="1163178" cy="1179677"/>
          </a:xfrm>
          <a:prstGeom prst="arc">
            <a:avLst>
              <a:gd name="adj1" fmla="val 11130690"/>
              <a:gd name="adj2" fmla="val 13855891"/>
            </a:avLst>
          </a:prstGeom>
          <a:ln w="19050">
            <a:solidFill>
              <a:srgbClr val="0000FF"/>
            </a:solidFill>
            <a:headEnd type="none" w="med" len="med"/>
            <a:tailEnd type="arrow" w="med" len="med"/>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553">
              <a:solidFill>
                <a:schemeClr val="bg1"/>
              </a:solidFill>
            </a:endParaRPr>
          </a:p>
        </p:txBody>
      </p:sp>
      <p:sp>
        <p:nvSpPr>
          <p:cNvPr id="9" name="Arc 8"/>
          <p:cNvSpPr/>
          <p:nvPr/>
        </p:nvSpPr>
        <p:spPr>
          <a:xfrm rot="6012725">
            <a:off x="8105159" y="1937503"/>
            <a:ext cx="1163178" cy="1179677"/>
          </a:xfrm>
          <a:prstGeom prst="arc">
            <a:avLst>
              <a:gd name="adj1" fmla="val 11130690"/>
              <a:gd name="adj2" fmla="val 13855891"/>
            </a:avLst>
          </a:prstGeom>
          <a:ln w="19050">
            <a:solidFill>
              <a:srgbClr val="0000FF"/>
            </a:solidFill>
            <a:headEnd type="none" w="med" len="med"/>
            <a:tailEnd type="arrow" w="med" len="med"/>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553">
              <a:solidFill>
                <a:schemeClr val="bg1"/>
              </a:solidFill>
            </a:endParaRPr>
          </a:p>
        </p:txBody>
      </p:sp>
      <p:sp>
        <p:nvSpPr>
          <p:cNvPr id="10" name="Arc 9"/>
          <p:cNvSpPr/>
          <p:nvPr/>
        </p:nvSpPr>
        <p:spPr>
          <a:xfrm rot="9213285">
            <a:off x="8368231" y="1297391"/>
            <a:ext cx="1163178" cy="1179677"/>
          </a:xfrm>
          <a:prstGeom prst="arc">
            <a:avLst>
              <a:gd name="adj1" fmla="val 11130690"/>
              <a:gd name="adj2" fmla="val 13855891"/>
            </a:avLst>
          </a:prstGeom>
          <a:ln w="19050">
            <a:solidFill>
              <a:srgbClr val="0000FF"/>
            </a:solidFill>
            <a:headEnd type="none" w="med" len="med"/>
            <a:tailEnd type="arrow" w="med" len="med"/>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553">
              <a:solidFill>
                <a:schemeClr val="bg1"/>
              </a:solidFill>
            </a:endParaRPr>
          </a:p>
        </p:txBody>
      </p:sp>
      <p:sp>
        <p:nvSpPr>
          <p:cNvPr id="11" name="Oval 10"/>
          <p:cNvSpPr/>
          <p:nvPr/>
        </p:nvSpPr>
        <p:spPr>
          <a:xfrm>
            <a:off x="10285461" y="2408057"/>
            <a:ext cx="59396" cy="59396"/>
          </a:xfrm>
          <a:prstGeom prst="ellipse">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53">
              <a:solidFill>
                <a:schemeClr val="bg1"/>
              </a:solidFill>
            </a:endParaRPr>
          </a:p>
        </p:txBody>
      </p:sp>
      <p:cxnSp>
        <p:nvCxnSpPr>
          <p:cNvPr id="19" name="Straight Arrow Connector 18"/>
          <p:cNvCxnSpPr/>
          <p:nvPr/>
        </p:nvCxnSpPr>
        <p:spPr>
          <a:xfrm rot="5400000" flipH="1" flipV="1">
            <a:off x="9525275" y="1726236"/>
            <a:ext cx="1606175" cy="0"/>
          </a:xfrm>
          <a:prstGeom prst="straightConnector1">
            <a:avLst/>
          </a:prstGeom>
          <a:ln w="19050">
            <a:solidFill>
              <a:srgbClr val="CC0066"/>
            </a:solidFill>
            <a:tailEnd type="arrow"/>
          </a:ln>
        </p:spPr>
        <p:style>
          <a:lnRef idx="1">
            <a:schemeClr val="accent1"/>
          </a:lnRef>
          <a:fillRef idx="0">
            <a:schemeClr val="accent1"/>
          </a:fillRef>
          <a:effectRef idx="0">
            <a:schemeClr val="accent1"/>
          </a:effectRef>
          <a:fontRef idx="minor">
            <a:schemeClr val="tx1"/>
          </a:fontRef>
        </p:style>
      </p:cxnSp>
      <p:grpSp>
        <p:nvGrpSpPr>
          <p:cNvPr id="23" name="Group 22"/>
          <p:cNvGrpSpPr/>
          <p:nvPr/>
        </p:nvGrpSpPr>
        <p:grpSpPr>
          <a:xfrm>
            <a:off x="10270633" y="777829"/>
            <a:ext cx="447558" cy="629383"/>
            <a:chOff x="7905750" y="537746"/>
            <a:chExt cx="344505" cy="484464"/>
          </a:xfrm>
        </p:grpSpPr>
        <p:sp>
          <p:nvSpPr>
            <p:cNvPr id="21" name="TextBox 20"/>
            <p:cNvSpPr txBox="1"/>
            <p:nvPr/>
          </p:nvSpPr>
          <p:spPr>
            <a:xfrm>
              <a:off x="7921378" y="704850"/>
              <a:ext cx="279109" cy="317360"/>
            </a:xfrm>
            <a:prstGeom prst="rect">
              <a:avLst/>
            </a:prstGeom>
            <a:noFill/>
          </p:spPr>
          <p:txBody>
            <a:bodyPr wrap="none" rtlCol="0">
              <a:spAutoFit/>
            </a:bodyPr>
            <a:lstStyle/>
            <a:p>
              <a:r>
                <a:rPr lang="en-US" sz="2079" b="1" dirty="0">
                  <a:solidFill>
                    <a:schemeClr val="bg1"/>
                  </a:solidFill>
                  <a:latin typeface="Times New Roman" pitchFamily="18" charset="0"/>
                  <a:cs typeface="Times New Roman" pitchFamily="18" charset="0"/>
                </a:rPr>
                <a:t>B</a:t>
              </a:r>
            </a:p>
          </p:txBody>
        </p:sp>
        <p:sp>
          <p:nvSpPr>
            <p:cNvPr id="22" name="TextBox 21"/>
            <p:cNvSpPr txBox="1"/>
            <p:nvPr/>
          </p:nvSpPr>
          <p:spPr>
            <a:xfrm>
              <a:off x="7905750" y="537746"/>
              <a:ext cx="344505" cy="317359"/>
            </a:xfrm>
            <a:prstGeom prst="rect">
              <a:avLst/>
            </a:prstGeom>
            <a:noFill/>
          </p:spPr>
          <p:txBody>
            <a:bodyPr wrap="none" rtlCol="0">
              <a:spAutoFit/>
            </a:bodyPr>
            <a:lstStyle/>
            <a:p>
              <a:r>
                <a:rPr lang="en-US" sz="2079" b="1" dirty="0">
                  <a:solidFill>
                    <a:schemeClr val="bg1"/>
                  </a:solidFill>
                  <a:latin typeface="Times New Roman" pitchFamily="18" charset="0"/>
                  <a:cs typeface="Times New Roman" pitchFamily="18" charset="0"/>
                  <a:sym typeface="Symbol"/>
                </a:rPr>
                <a:t></a:t>
              </a:r>
              <a:endParaRPr lang="en-US" sz="2079" b="1" dirty="0">
                <a:solidFill>
                  <a:schemeClr val="bg1"/>
                </a:solidFill>
                <a:latin typeface="Times New Roman" pitchFamily="18" charset="0"/>
                <a:cs typeface="Times New Roman" pitchFamily="18" charset="0"/>
              </a:endParaRPr>
            </a:p>
          </p:txBody>
        </p:sp>
      </p:grpSp>
      <p:cxnSp>
        <p:nvCxnSpPr>
          <p:cNvPr id="30" name="Straight Arrow Connector 29"/>
          <p:cNvCxnSpPr/>
          <p:nvPr/>
        </p:nvCxnSpPr>
        <p:spPr>
          <a:xfrm rot="5400000" flipH="1" flipV="1">
            <a:off x="10277748" y="1490837"/>
            <a:ext cx="95034" cy="2063"/>
          </a:xfrm>
          <a:prstGeom prst="straightConnector1">
            <a:avLst/>
          </a:prstGeom>
          <a:ln w="19050">
            <a:solidFill>
              <a:srgbClr val="0000DE"/>
            </a:solidFill>
            <a:tailEnd type="arrow"/>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a:xfrm>
            <a:off x="4501502" y="4583369"/>
            <a:ext cx="4234236" cy="492122"/>
          </a:xfrm>
          <a:prstGeom prst="rect">
            <a:avLst/>
          </a:prstGeom>
        </p:spPr>
        <p:txBody>
          <a:bodyPr wrap="none">
            <a:spAutoFit/>
          </a:bodyPr>
          <a:lstStyle/>
          <a:p>
            <a:r>
              <a:rPr lang="en-US" sz="2598" b="1" dirty="0">
                <a:solidFill>
                  <a:schemeClr val="bg1"/>
                </a:solidFill>
                <a:latin typeface="Times New Roman" pitchFamily="18" charset="0"/>
                <a:cs typeface="Times New Roman" pitchFamily="18" charset="0"/>
              </a:rPr>
              <a:t>is 0 everywhere on this path.</a:t>
            </a:r>
            <a:endParaRPr lang="en-US" sz="2598" dirty="0">
              <a:solidFill>
                <a:schemeClr val="bg1"/>
              </a:solidFill>
            </a:endParaRPr>
          </a:p>
        </p:txBody>
      </p:sp>
      <p:grpSp>
        <p:nvGrpSpPr>
          <p:cNvPr id="35" name="Group 34"/>
          <p:cNvGrpSpPr/>
          <p:nvPr/>
        </p:nvGrpSpPr>
        <p:grpSpPr>
          <a:xfrm>
            <a:off x="1088932" y="4344056"/>
            <a:ext cx="3629497" cy="731432"/>
            <a:chOff x="838200" y="4260452"/>
            <a:chExt cx="2793786" cy="563016"/>
          </a:xfrm>
        </p:grpSpPr>
        <p:sp>
          <p:nvSpPr>
            <p:cNvPr id="31" name="TextBox 30"/>
            <p:cNvSpPr txBox="1"/>
            <p:nvPr/>
          </p:nvSpPr>
          <p:spPr>
            <a:xfrm>
              <a:off x="838200" y="4444660"/>
              <a:ext cx="2738278" cy="378808"/>
            </a:xfrm>
            <a:prstGeom prst="rect">
              <a:avLst/>
            </a:prstGeom>
            <a:noFill/>
          </p:spPr>
          <p:txBody>
            <a:bodyPr wrap="none" rtlCol="0">
              <a:spAutoFit/>
            </a:bodyPr>
            <a:lstStyle/>
            <a:p>
              <a:r>
                <a:rPr lang="en-US" sz="2598" b="1" dirty="0">
                  <a:solidFill>
                    <a:schemeClr val="bg1"/>
                  </a:solidFill>
                  <a:latin typeface="Times New Roman" pitchFamily="18" charset="0"/>
                  <a:cs typeface="Times New Roman" pitchFamily="18" charset="0"/>
                </a:rPr>
                <a:t>Angle between B and d</a:t>
              </a:r>
              <a:r>
                <a:rPr lang="en-US" sz="2598" b="1" i="1" dirty="0">
                  <a:solidFill>
                    <a:schemeClr val="bg1"/>
                  </a:solidFill>
                  <a:latin typeface="Times New Roman" pitchFamily="18" charset="0"/>
                  <a:cs typeface="Times New Roman" pitchFamily="18" charset="0"/>
                </a:rPr>
                <a:t>l</a:t>
              </a:r>
              <a:endParaRPr lang="en-US" sz="2598" b="1" dirty="0">
                <a:solidFill>
                  <a:schemeClr val="bg1"/>
                </a:solidFill>
                <a:latin typeface="Times New Roman" pitchFamily="18" charset="0"/>
                <a:cs typeface="Times New Roman" pitchFamily="18" charset="0"/>
              </a:endParaRPr>
            </a:p>
          </p:txBody>
        </p:sp>
        <p:sp>
          <p:nvSpPr>
            <p:cNvPr id="33" name="TextBox 32"/>
            <p:cNvSpPr txBox="1"/>
            <p:nvPr/>
          </p:nvSpPr>
          <p:spPr>
            <a:xfrm>
              <a:off x="3240592" y="4260452"/>
              <a:ext cx="391394" cy="373478"/>
            </a:xfrm>
            <a:prstGeom prst="rect">
              <a:avLst/>
            </a:prstGeom>
            <a:noFill/>
          </p:spPr>
          <p:txBody>
            <a:bodyPr wrap="none" rtlCol="0">
              <a:spAutoFit/>
            </a:bodyPr>
            <a:lstStyle/>
            <a:p>
              <a:r>
                <a:rPr lang="en-US" sz="2553" b="1" dirty="0">
                  <a:solidFill>
                    <a:schemeClr val="bg1"/>
                  </a:solidFill>
                  <a:latin typeface="Times New Roman" pitchFamily="18" charset="0"/>
                  <a:cs typeface="Times New Roman" pitchFamily="18" charset="0"/>
                  <a:sym typeface="Symbol"/>
                </a:rPr>
                <a:t></a:t>
              </a:r>
              <a:endParaRPr lang="en-US" sz="2553" b="1" dirty="0">
                <a:solidFill>
                  <a:schemeClr val="bg1"/>
                </a:solidFill>
                <a:latin typeface="Times New Roman" pitchFamily="18" charset="0"/>
                <a:cs typeface="Times New Roman" pitchFamily="18" charset="0"/>
              </a:endParaRPr>
            </a:p>
          </p:txBody>
        </p:sp>
        <p:sp>
          <p:nvSpPr>
            <p:cNvPr id="34" name="TextBox 33"/>
            <p:cNvSpPr txBox="1"/>
            <p:nvPr/>
          </p:nvSpPr>
          <p:spPr>
            <a:xfrm>
              <a:off x="2474408" y="4264062"/>
              <a:ext cx="391394" cy="373478"/>
            </a:xfrm>
            <a:prstGeom prst="rect">
              <a:avLst/>
            </a:prstGeom>
            <a:noFill/>
            <a:ln>
              <a:noFill/>
            </a:ln>
          </p:spPr>
          <p:txBody>
            <a:bodyPr wrap="none" rtlCol="0">
              <a:spAutoFit/>
            </a:bodyPr>
            <a:lstStyle/>
            <a:p>
              <a:r>
                <a:rPr lang="en-US" sz="2553" b="1" dirty="0">
                  <a:solidFill>
                    <a:schemeClr val="bg1"/>
                  </a:solidFill>
                  <a:latin typeface="Times New Roman" pitchFamily="18" charset="0"/>
                  <a:cs typeface="Times New Roman" pitchFamily="18" charset="0"/>
                  <a:sym typeface="Symbol"/>
                </a:rPr>
                <a:t></a:t>
              </a:r>
              <a:endParaRPr lang="en-US" sz="2553" b="1" dirty="0">
                <a:solidFill>
                  <a:schemeClr val="bg1"/>
                </a:solidFill>
                <a:latin typeface="Times New Roman" pitchFamily="18" charset="0"/>
                <a:cs typeface="Times New Roman" pitchFamily="18" charset="0"/>
              </a:endParaRPr>
            </a:p>
          </p:txBody>
        </p:sp>
      </p:grpSp>
    </p:spTree>
    <p:extLst>
      <p:ext uri="{BB962C8B-B14F-4D97-AF65-F5344CB8AC3E}">
        <p14:creationId xmlns:p14="http://schemas.microsoft.com/office/powerpoint/2010/main" val="243315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iterate type="lt">
                                    <p:tmPct val="10000"/>
                                  </p:iterate>
                                  <p:childTnLst>
                                    <p:set>
                                      <p:cBhvr>
                                        <p:cTn id="13" dur="1" fill="hold">
                                          <p:stCondLst>
                                            <p:cond delay="0"/>
                                          </p:stCondLst>
                                        </p:cTn>
                                        <p:tgtEl>
                                          <p:spTgt spid="12"/>
                                        </p:tgtEl>
                                        <p:attrNameLst>
                                          <p:attrName>style.visibility</p:attrName>
                                        </p:attrNameLst>
                                      </p:cBhvr>
                                      <p:to>
                                        <p:strVal val="visible"/>
                                      </p:to>
                                    </p:set>
                                    <p:animEffect transition="in" filter="wipe(left)">
                                      <p:cBhvr>
                                        <p:cTn id="14" dur="500"/>
                                        <p:tgtEl>
                                          <p:spTgt spid="12"/>
                                        </p:tgtEl>
                                      </p:cBhvr>
                                    </p:animEffect>
                                  </p:childTnLst>
                                </p:cTn>
                              </p:par>
                            </p:childTnLst>
                          </p:cTn>
                        </p:par>
                        <p:par>
                          <p:cTn id="15" fill="hold">
                            <p:stCondLst>
                              <p:cond delay="1750"/>
                            </p:stCondLst>
                            <p:childTnLst>
                              <p:par>
                                <p:cTn id="16" presetID="9" presetClass="entr" presetSubtype="0"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dissolve">
                                      <p:cBhvr>
                                        <p:cTn id="18" dur="500"/>
                                        <p:tgtEl>
                                          <p:spTgt spid="11"/>
                                        </p:tgtEl>
                                      </p:cBhvr>
                                    </p:animEffect>
                                  </p:childTnLst>
                                </p:cTn>
                              </p:par>
                            </p:childTnLst>
                          </p:cTn>
                        </p:par>
                        <p:par>
                          <p:cTn id="19" fill="hold">
                            <p:stCondLst>
                              <p:cond delay="2250"/>
                            </p:stCondLst>
                            <p:childTnLst>
                              <p:par>
                                <p:cTn id="20" presetID="9" presetClass="entr" presetSubtype="0"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dissolve">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grpId="1" nodeType="clickEffect">
                                  <p:stCondLst>
                                    <p:cond delay="0"/>
                                  </p:stCondLst>
                                  <p:iterate type="lt">
                                    <p:tmPct val="0"/>
                                  </p:iterate>
                                  <p:childTnLst>
                                    <p:animEffect transition="out" filter="fade">
                                      <p:cBhvr>
                                        <p:cTn id="26" dur="500"/>
                                        <p:tgtEl>
                                          <p:spTgt spid="12"/>
                                        </p:tgtEl>
                                      </p:cBhvr>
                                    </p:animEffect>
                                    <p:set>
                                      <p:cBhvr>
                                        <p:cTn id="27" dur="1" fill="hold">
                                          <p:stCondLst>
                                            <p:cond delay="499"/>
                                          </p:stCondLst>
                                        </p:cTn>
                                        <p:tgtEl>
                                          <p:spTgt spid="12"/>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iterate type="lt">
                                    <p:tmPct val="10000"/>
                                  </p:iterate>
                                  <p:childTnLst>
                                    <p:set>
                                      <p:cBhvr>
                                        <p:cTn id="36" dur="1" fill="hold">
                                          <p:stCondLst>
                                            <p:cond delay="0"/>
                                          </p:stCondLst>
                                        </p:cTn>
                                        <p:tgtEl>
                                          <p:spTgt spid="14"/>
                                        </p:tgtEl>
                                        <p:attrNameLst>
                                          <p:attrName>style.visibility</p:attrName>
                                        </p:attrNameLst>
                                      </p:cBhvr>
                                      <p:to>
                                        <p:strVal val="visible"/>
                                      </p:to>
                                    </p:set>
                                    <p:animEffect transition="in" filter="wipe(left)">
                                      <p:cBhvr>
                                        <p:cTn id="37" dur="500"/>
                                        <p:tgtEl>
                                          <p:spTgt spid="14"/>
                                        </p:tgtEl>
                                      </p:cBhvr>
                                    </p:animEffect>
                                  </p:childTnLst>
                                </p:cTn>
                              </p:par>
                            </p:childTnLst>
                          </p:cTn>
                        </p:par>
                        <p:par>
                          <p:cTn id="38" fill="hold">
                            <p:stCondLst>
                              <p:cond delay="2150"/>
                            </p:stCondLst>
                            <p:childTnLst>
                              <p:par>
                                <p:cTn id="39" presetID="54" presetClass="entr" presetSubtype="0" accel="100000" fill="hold" grpId="0" nodeType="afterEffect">
                                  <p:stCondLst>
                                    <p:cond delay="0"/>
                                  </p:stCondLst>
                                  <p:childTnLst>
                                    <p:set>
                                      <p:cBhvr>
                                        <p:cTn id="40" dur="1" fill="hold">
                                          <p:stCondLst>
                                            <p:cond delay="0"/>
                                          </p:stCondLst>
                                        </p:cTn>
                                        <p:tgtEl>
                                          <p:spTgt spid="6"/>
                                        </p:tgtEl>
                                        <p:attrNameLst>
                                          <p:attrName>style.visibility</p:attrName>
                                        </p:attrNameLst>
                                      </p:cBhvr>
                                      <p:to>
                                        <p:strVal val="visible"/>
                                      </p:to>
                                    </p:set>
                                    <p:anim calcmode="lin" valueType="num">
                                      <p:cBhvr>
                                        <p:cTn id="41" dur="500" fill="hold"/>
                                        <p:tgtEl>
                                          <p:spTgt spid="6"/>
                                        </p:tgtEl>
                                        <p:attrNameLst>
                                          <p:attrName>ppt_w</p:attrName>
                                        </p:attrNameLst>
                                      </p:cBhvr>
                                      <p:tavLst>
                                        <p:tav tm="0">
                                          <p:val>
                                            <p:strVal val="#ppt_w*0.05"/>
                                          </p:val>
                                        </p:tav>
                                        <p:tav tm="100000">
                                          <p:val>
                                            <p:strVal val="#ppt_w"/>
                                          </p:val>
                                        </p:tav>
                                      </p:tavLst>
                                    </p:anim>
                                    <p:anim calcmode="lin" valueType="num">
                                      <p:cBhvr>
                                        <p:cTn id="42" dur="500" fill="hold"/>
                                        <p:tgtEl>
                                          <p:spTgt spid="6"/>
                                        </p:tgtEl>
                                        <p:attrNameLst>
                                          <p:attrName>ppt_h</p:attrName>
                                        </p:attrNameLst>
                                      </p:cBhvr>
                                      <p:tavLst>
                                        <p:tav tm="0">
                                          <p:val>
                                            <p:strVal val="#ppt_h"/>
                                          </p:val>
                                        </p:tav>
                                        <p:tav tm="100000">
                                          <p:val>
                                            <p:strVal val="#ppt_h"/>
                                          </p:val>
                                        </p:tav>
                                      </p:tavLst>
                                    </p:anim>
                                    <p:anim calcmode="lin" valueType="num">
                                      <p:cBhvr>
                                        <p:cTn id="43" dur="500" fill="hold"/>
                                        <p:tgtEl>
                                          <p:spTgt spid="6"/>
                                        </p:tgtEl>
                                        <p:attrNameLst>
                                          <p:attrName>ppt_x</p:attrName>
                                        </p:attrNameLst>
                                      </p:cBhvr>
                                      <p:tavLst>
                                        <p:tav tm="0">
                                          <p:val>
                                            <p:strVal val="#ppt_x-.2"/>
                                          </p:val>
                                        </p:tav>
                                        <p:tav tm="100000">
                                          <p:val>
                                            <p:strVal val="#ppt_x"/>
                                          </p:val>
                                        </p:tav>
                                      </p:tavLst>
                                    </p:anim>
                                    <p:anim calcmode="lin" valueType="num">
                                      <p:cBhvr>
                                        <p:cTn id="44" dur="500" fill="hold"/>
                                        <p:tgtEl>
                                          <p:spTgt spid="6"/>
                                        </p:tgtEl>
                                        <p:attrNameLst>
                                          <p:attrName>ppt_y</p:attrName>
                                        </p:attrNameLst>
                                      </p:cBhvr>
                                      <p:tavLst>
                                        <p:tav tm="0">
                                          <p:val>
                                            <p:strVal val="#ppt_y"/>
                                          </p:val>
                                        </p:tav>
                                        <p:tav tm="100000">
                                          <p:val>
                                            <p:strVal val="#ppt_y"/>
                                          </p:val>
                                        </p:tav>
                                      </p:tavLst>
                                    </p:anim>
                                    <p:animEffect transition="in" filter="fade">
                                      <p:cBhvr>
                                        <p:cTn id="45" dur="500"/>
                                        <p:tgtEl>
                                          <p:spTgt spid="6"/>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grpId="0" nodeType="click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wipe(left)">
                                      <p:cBhvr>
                                        <p:cTn id="50" dur="500"/>
                                        <p:tgtEl>
                                          <p:spTgt spid="16"/>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wipe(left)">
                                      <p:cBhvr>
                                        <p:cTn id="55" dur="500"/>
                                        <p:tgtEl>
                                          <p:spTgt spid="8"/>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9"/>
                                        </p:tgtEl>
                                        <p:attrNameLst>
                                          <p:attrName>style.visibility</p:attrName>
                                        </p:attrNameLst>
                                      </p:cBhvr>
                                      <p:to>
                                        <p:strVal val="visible"/>
                                      </p:to>
                                    </p:set>
                                    <p:animEffect transition="in" filter="wipe(left)">
                                      <p:cBhvr>
                                        <p:cTn id="58" dur="500"/>
                                        <p:tgtEl>
                                          <p:spTgt spid="9"/>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10"/>
                                        </p:tgtEl>
                                        <p:attrNameLst>
                                          <p:attrName>style.visibility</p:attrName>
                                        </p:attrNameLst>
                                      </p:cBhvr>
                                      <p:to>
                                        <p:strVal val="visible"/>
                                      </p:to>
                                    </p:set>
                                    <p:animEffect transition="in" filter="wipe(left)">
                                      <p:cBhvr>
                                        <p:cTn id="61" dur="500"/>
                                        <p:tgtEl>
                                          <p:spTgt spid="10"/>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7"/>
                                        </p:tgtEl>
                                        <p:attrNameLst>
                                          <p:attrName>style.visibility</p:attrName>
                                        </p:attrNameLst>
                                      </p:cBhvr>
                                      <p:to>
                                        <p:strVal val="visible"/>
                                      </p:to>
                                    </p:set>
                                    <p:animEffect transition="in" filter="wipe(left)">
                                      <p:cBhvr>
                                        <p:cTn id="64" dur="500"/>
                                        <p:tgtEl>
                                          <p:spTgt spid="7"/>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8" fill="hold" grpId="0" nodeType="clickEffect">
                                  <p:stCondLst>
                                    <p:cond delay="0"/>
                                  </p:stCondLst>
                                  <p:childTnLst>
                                    <p:set>
                                      <p:cBhvr>
                                        <p:cTn id="68" dur="1" fill="hold">
                                          <p:stCondLst>
                                            <p:cond delay="0"/>
                                          </p:stCondLst>
                                        </p:cTn>
                                        <p:tgtEl>
                                          <p:spTgt spid="27"/>
                                        </p:tgtEl>
                                        <p:attrNameLst>
                                          <p:attrName>style.visibility</p:attrName>
                                        </p:attrNameLst>
                                      </p:cBhvr>
                                      <p:to>
                                        <p:strVal val="visible"/>
                                      </p:to>
                                    </p:set>
                                    <p:animEffect transition="in" filter="wipe(left)">
                                      <p:cBhvr>
                                        <p:cTn id="69" dur="500"/>
                                        <p:tgtEl>
                                          <p:spTgt spid="27"/>
                                        </p:tgtEl>
                                      </p:cBhvr>
                                    </p:animEffect>
                                  </p:childTnLst>
                                </p:cTn>
                              </p:par>
                            </p:childTnLst>
                          </p:cTn>
                        </p:par>
                        <p:par>
                          <p:cTn id="70" fill="hold">
                            <p:stCondLst>
                              <p:cond delay="500"/>
                            </p:stCondLst>
                            <p:childTnLst>
                              <p:par>
                                <p:cTn id="71" presetID="22" presetClass="entr" presetSubtype="8" fill="hold" grpId="0" nodeType="afterEffect">
                                  <p:stCondLst>
                                    <p:cond delay="0"/>
                                  </p:stCondLst>
                                  <p:childTnLst>
                                    <p:set>
                                      <p:cBhvr>
                                        <p:cTn id="72" dur="1" fill="hold">
                                          <p:stCondLst>
                                            <p:cond delay="0"/>
                                          </p:stCondLst>
                                        </p:cTn>
                                        <p:tgtEl>
                                          <p:spTgt spid="17"/>
                                        </p:tgtEl>
                                        <p:attrNameLst>
                                          <p:attrName>style.visibility</p:attrName>
                                        </p:attrNameLst>
                                      </p:cBhvr>
                                      <p:to>
                                        <p:strVal val="visible"/>
                                      </p:to>
                                    </p:set>
                                    <p:animEffect transition="in" filter="wipe(left)">
                                      <p:cBhvr>
                                        <p:cTn id="73" dur="500"/>
                                        <p:tgtEl>
                                          <p:spTgt spid="17"/>
                                        </p:tgtEl>
                                      </p:cBhvr>
                                    </p:animEffect>
                                  </p:childTnLst>
                                </p:cTn>
                              </p:par>
                            </p:childTnLst>
                          </p:cTn>
                        </p:par>
                      </p:childTnLst>
                    </p:cTn>
                  </p:par>
                  <p:par>
                    <p:cTn id="74" fill="hold">
                      <p:stCondLst>
                        <p:cond delay="indefinite"/>
                      </p:stCondLst>
                      <p:childTnLst>
                        <p:par>
                          <p:cTn id="75" fill="hold">
                            <p:stCondLst>
                              <p:cond delay="0"/>
                            </p:stCondLst>
                            <p:childTnLst>
                              <p:par>
                                <p:cTn id="76" presetID="55" presetClass="entr" presetSubtype="0" fill="hold" grpId="0" nodeType="clickEffect">
                                  <p:stCondLst>
                                    <p:cond delay="0"/>
                                  </p:stCondLst>
                                  <p:iterate type="lt">
                                    <p:tmPct val="10000"/>
                                  </p:iterate>
                                  <p:childTnLst>
                                    <p:set>
                                      <p:cBhvr>
                                        <p:cTn id="77" dur="1" fill="hold">
                                          <p:stCondLst>
                                            <p:cond delay="0"/>
                                          </p:stCondLst>
                                        </p:cTn>
                                        <p:tgtEl>
                                          <p:spTgt spid="15">
                                            <p:txEl>
                                              <p:pRg st="0" end="0"/>
                                            </p:txEl>
                                          </p:spTgt>
                                        </p:tgtEl>
                                        <p:attrNameLst>
                                          <p:attrName>style.visibility</p:attrName>
                                        </p:attrNameLst>
                                      </p:cBhvr>
                                      <p:to>
                                        <p:strVal val="visible"/>
                                      </p:to>
                                    </p:set>
                                    <p:anim calcmode="lin" valueType="num">
                                      <p:cBhvr>
                                        <p:cTn id="78" dur="1000" fill="hold"/>
                                        <p:tgtEl>
                                          <p:spTgt spid="15">
                                            <p:txEl>
                                              <p:pRg st="0" end="0"/>
                                            </p:txEl>
                                          </p:spTgt>
                                        </p:tgtEl>
                                        <p:attrNameLst>
                                          <p:attrName>ppt_w</p:attrName>
                                        </p:attrNameLst>
                                      </p:cBhvr>
                                      <p:tavLst>
                                        <p:tav tm="0">
                                          <p:val>
                                            <p:strVal val="#ppt_w*0.70"/>
                                          </p:val>
                                        </p:tav>
                                        <p:tav tm="100000">
                                          <p:val>
                                            <p:strVal val="#ppt_w"/>
                                          </p:val>
                                        </p:tav>
                                      </p:tavLst>
                                    </p:anim>
                                    <p:anim calcmode="lin" valueType="num">
                                      <p:cBhvr>
                                        <p:cTn id="79" dur="1000" fill="hold"/>
                                        <p:tgtEl>
                                          <p:spTgt spid="15">
                                            <p:txEl>
                                              <p:pRg st="0" end="0"/>
                                            </p:txEl>
                                          </p:spTgt>
                                        </p:tgtEl>
                                        <p:attrNameLst>
                                          <p:attrName>ppt_h</p:attrName>
                                        </p:attrNameLst>
                                      </p:cBhvr>
                                      <p:tavLst>
                                        <p:tav tm="0">
                                          <p:val>
                                            <p:strVal val="#ppt_h"/>
                                          </p:val>
                                        </p:tav>
                                        <p:tav tm="100000">
                                          <p:val>
                                            <p:strVal val="#ppt_h"/>
                                          </p:val>
                                        </p:tav>
                                      </p:tavLst>
                                    </p:anim>
                                    <p:animEffect transition="in" filter="fade">
                                      <p:cBhvr>
                                        <p:cTn id="80" dur="1000"/>
                                        <p:tgtEl>
                                          <p:spTgt spid="15">
                                            <p:txEl>
                                              <p:pRg st="0" end="0"/>
                                            </p:txEl>
                                          </p:spTgt>
                                        </p:tgtEl>
                                      </p:cBhvr>
                                    </p:animEffect>
                                  </p:childTnLst>
                                </p:cTn>
                              </p:par>
                            </p:childTnLst>
                          </p:cTn>
                        </p:par>
                        <p:par>
                          <p:cTn id="81" fill="hold">
                            <p:stCondLst>
                              <p:cond delay="4400"/>
                            </p:stCondLst>
                            <p:childTnLst>
                              <p:par>
                                <p:cTn id="82" presetID="55" presetClass="entr" presetSubtype="0" fill="hold" grpId="0" nodeType="afterEffect">
                                  <p:stCondLst>
                                    <p:cond delay="0"/>
                                  </p:stCondLst>
                                  <p:iterate type="lt">
                                    <p:tmPct val="10000"/>
                                  </p:iterate>
                                  <p:childTnLst>
                                    <p:set>
                                      <p:cBhvr>
                                        <p:cTn id="83" dur="1" fill="hold">
                                          <p:stCondLst>
                                            <p:cond delay="0"/>
                                          </p:stCondLst>
                                        </p:cTn>
                                        <p:tgtEl>
                                          <p:spTgt spid="15">
                                            <p:txEl>
                                              <p:pRg st="1" end="1"/>
                                            </p:txEl>
                                          </p:spTgt>
                                        </p:tgtEl>
                                        <p:attrNameLst>
                                          <p:attrName>style.visibility</p:attrName>
                                        </p:attrNameLst>
                                      </p:cBhvr>
                                      <p:to>
                                        <p:strVal val="visible"/>
                                      </p:to>
                                    </p:set>
                                    <p:anim calcmode="lin" valueType="num">
                                      <p:cBhvr>
                                        <p:cTn id="84" dur="1000" fill="hold"/>
                                        <p:tgtEl>
                                          <p:spTgt spid="15">
                                            <p:txEl>
                                              <p:pRg st="1" end="1"/>
                                            </p:txEl>
                                          </p:spTgt>
                                        </p:tgtEl>
                                        <p:attrNameLst>
                                          <p:attrName>ppt_w</p:attrName>
                                        </p:attrNameLst>
                                      </p:cBhvr>
                                      <p:tavLst>
                                        <p:tav tm="0">
                                          <p:val>
                                            <p:strVal val="#ppt_w*0.70"/>
                                          </p:val>
                                        </p:tav>
                                        <p:tav tm="100000">
                                          <p:val>
                                            <p:strVal val="#ppt_w"/>
                                          </p:val>
                                        </p:tav>
                                      </p:tavLst>
                                    </p:anim>
                                    <p:anim calcmode="lin" valueType="num">
                                      <p:cBhvr>
                                        <p:cTn id="85" dur="1000" fill="hold"/>
                                        <p:tgtEl>
                                          <p:spTgt spid="15">
                                            <p:txEl>
                                              <p:pRg st="1" end="1"/>
                                            </p:txEl>
                                          </p:spTgt>
                                        </p:tgtEl>
                                        <p:attrNameLst>
                                          <p:attrName>ppt_h</p:attrName>
                                        </p:attrNameLst>
                                      </p:cBhvr>
                                      <p:tavLst>
                                        <p:tav tm="0">
                                          <p:val>
                                            <p:strVal val="#ppt_h"/>
                                          </p:val>
                                        </p:tav>
                                        <p:tav tm="100000">
                                          <p:val>
                                            <p:strVal val="#ppt_h"/>
                                          </p:val>
                                        </p:tav>
                                      </p:tavLst>
                                    </p:anim>
                                    <p:animEffect transition="in" filter="fade">
                                      <p:cBhvr>
                                        <p:cTn id="86" dur="1000"/>
                                        <p:tgtEl>
                                          <p:spTgt spid="15">
                                            <p:txEl>
                                              <p:pRg st="1" end="1"/>
                                            </p:txEl>
                                          </p:spTgt>
                                        </p:tgtEl>
                                      </p:cBhvr>
                                    </p:animEffect>
                                  </p:childTnLst>
                                </p:cTn>
                              </p:par>
                            </p:childTnLst>
                          </p:cTn>
                        </p:par>
                      </p:childTnLst>
                    </p:cTn>
                  </p:par>
                  <p:par>
                    <p:cTn id="87" fill="hold">
                      <p:stCondLst>
                        <p:cond delay="indefinite"/>
                      </p:stCondLst>
                      <p:childTnLst>
                        <p:par>
                          <p:cTn id="88" fill="hold">
                            <p:stCondLst>
                              <p:cond delay="0"/>
                            </p:stCondLst>
                            <p:childTnLst>
                              <p:par>
                                <p:cTn id="89" presetID="22" presetClass="entr" presetSubtype="4" fill="hold" nodeType="clickEffect">
                                  <p:stCondLst>
                                    <p:cond delay="0"/>
                                  </p:stCondLst>
                                  <p:childTnLst>
                                    <p:set>
                                      <p:cBhvr>
                                        <p:cTn id="90" dur="1" fill="hold">
                                          <p:stCondLst>
                                            <p:cond delay="0"/>
                                          </p:stCondLst>
                                        </p:cTn>
                                        <p:tgtEl>
                                          <p:spTgt spid="19"/>
                                        </p:tgtEl>
                                        <p:attrNameLst>
                                          <p:attrName>style.visibility</p:attrName>
                                        </p:attrNameLst>
                                      </p:cBhvr>
                                      <p:to>
                                        <p:strVal val="visible"/>
                                      </p:to>
                                    </p:set>
                                    <p:animEffect transition="in" filter="wipe(down)">
                                      <p:cBhvr>
                                        <p:cTn id="91" dur="500"/>
                                        <p:tgtEl>
                                          <p:spTgt spid="19"/>
                                        </p:tgtEl>
                                      </p:cBhvr>
                                    </p:animEffect>
                                  </p:childTnLst>
                                </p:cTn>
                              </p:par>
                            </p:childTnLst>
                          </p:cTn>
                        </p:par>
                        <p:par>
                          <p:cTn id="92" fill="hold">
                            <p:stCondLst>
                              <p:cond delay="500"/>
                            </p:stCondLst>
                            <p:childTnLst>
                              <p:par>
                                <p:cTn id="93" presetID="22" presetClass="entr" presetSubtype="8" fill="hold" nodeType="afterEffect">
                                  <p:stCondLst>
                                    <p:cond delay="0"/>
                                  </p:stCondLst>
                                  <p:childTnLst>
                                    <p:set>
                                      <p:cBhvr>
                                        <p:cTn id="94" dur="1" fill="hold">
                                          <p:stCondLst>
                                            <p:cond delay="0"/>
                                          </p:stCondLst>
                                        </p:cTn>
                                        <p:tgtEl>
                                          <p:spTgt spid="23"/>
                                        </p:tgtEl>
                                        <p:attrNameLst>
                                          <p:attrName>style.visibility</p:attrName>
                                        </p:attrNameLst>
                                      </p:cBhvr>
                                      <p:to>
                                        <p:strVal val="visible"/>
                                      </p:to>
                                    </p:set>
                                    <p:animEffect transition="in" filter="wipe(left)">
                                      <p:cBhvr>
                                        <p:cTn id="95" dur="500"/>
                                        <p:tgtEl>
                                          <p:spTgt spid="23"/>
                                        </p:tgtEl>
                                      </p:cBhvr>
                                    </p:animEffect>
                                  </p:childTnLst>
                                </p:cTn>
                              </p:par>
                            </p:childTnLst>
                          </p:cTn>
                        </p:par>
                      </p:childTnLst>
                    </p:cTn>
                  </p:par>
                  <p:par>
                    <p:cTn id="96" fill="hold">
                      <p:stCondLst>
                        <p:cond delay="indefinite"/>
                      </p:stCondLst>
                      <p:childTnLst>
                        <p:par>
                          <p:cTn id="97" fill="hold">
                            <p:stCondLst>
                              <p:cond delay="0"/>
                            </p:stCondLst>
                            <p:childTnLst>
                              <p:par>
                                <p:cTn id="98" presetID="55" presetClass="entr" presetSubtype="0" fill="hold" nodeType="clickEffect">
                                  <p:stCondLst>
                                    <p:cond delay="0"/>
                                  </p:stCondLst>
                                  <p:iterate type="lt">
                                    <p:tmPct val="10000"/>
                                  </p:iterate>
                                  <p:childTnLst>
                                    <p:set>
                                      <p:cBhvr>
                                        <p:cTn id="99" dur="1" fill="hold">
                                          <p:stCondLst>
                                            <p:cond delay="0"/>
                                          </p:stCondLst>
                                        </p:cTn>
                                        <p:tgtEl>
                                          <p:spTgt spid="35"/>
                                        </p:tgtEl>
                                        <p:attrNameLst>
                                          <p:attrName>style.visibility</p:attrName>
                                        </p:attrNameLst>
                                      </p:cBhvr>
                                      <p:to>
                                        <p:strVal val="visible"/>
                                      </p:to>
                                    </p:set>
                                    <p:anim calcmode="lin" valueType="num">
                                      <p:cBhvr>
                                        <p:cTn id="100" dur="1000" fill="hold"/>
                                        <p:tgtEl>
                                          <p:spTgt spid="35"/>
                                        </p:tgtEl>
                                        <p:attrNameLst>
                                          <p:attrName>ppt_w</p:attrName>
                                        </p:attrNameLst>
                                      </p:cBhvr>
                                      <p:tavLst>
                                        <p:tav tm="0">
                                          <p:val>
                                            <p:strVal val="#ppt_w*0.70"/>
                                          </p:val>
                                        </p:tav>
                                        <p:tav tm="100000">
                                          <p:val>
                                            <p:strVal val="#ppt_w"/>
                                          </p:val>
                                        </p:tav>
                                      </p:tavLst>
                                    </p:anim>
                                    <p:anim calcmode="lin" valueType="num">
                                      <p:cBhvr>
                                        <p:cTn id="101" dur="1000" fill="hold"/>
                                        <p:tgtEl>
                                          <p:spTgt spid="35"/>
                                        </p:tgtEl>
                                        <p:attrNameLst>
                                          <p:attrName>ppt_h</p:attrName>
                                        </p:attrNameLst>
                                      </p:cBhvr>
                                      <p:tavLst>
                                        <p:tav tm="0">
                                          <p:val>
                                            <p:strVal val="#ppt_h"/>
                                          </p:val>
                                        </p:tav>
                                        <p:tav tm="100000">
                                          <p:val>
                                            <p:strVal val="#ppt_h"/>
                                          </p:val>
                                        </p:tav>
                                      </p:tavLst>
                                    </p:anim>
                                    <p:animEffect transition="in" filter="fade">
                                      <p:cBhvr>
                                        <p:cTn id="102" dur="1000"/>
                                        <p:tgtEl>
                                          <p:spTgt spid="35"/>
                                        </p:tgtEl>
                                      </p:cBhvr>
                                    </p:animEffect>
                                  </p:childTnLst>
                                </p:cTn>
                              </p:par>
                            </p:childTnLst>
                          </p:cTn>
                        </p:par>
                      </p:childTnLst>
                    </p:cTn>
                  </p:par>
                  <p:par>
                    <p:cTn id="103" fill="hold">
                      <p:stCondLst>
                        <p:cond delay="indefinite"/>
                      </p:stCondLst>
                      <p:childTnLst>
                        <p:par>
                          <p:cTn id="104" fill="hold">
                            <p:stCondLst>
                              <p:cond delay="0"/>
                            </p:stCondLst>
                            <p:childTnLst>
                              <p:par>
                                <p:cTn id="105" presetID="55" presetClass="entr" presetSubtype="0" fill="hold" nodeType="clickEffect">
                                  <p:stCondLst>
                                    <p:cond delay="0"/>
                                  </p:stCondLst>
                                  <p:childTnLst>
                                    <p:set>
                                      <p:cBhvr>
                                        <p:cTn id="106" dur="1" fill="hold">
                                          <p:stCondLst>
                                            <p:cond delay="0"/>
                                          </p:stCondLst>
                                        </p:cTn>
                                        <p:tgtEl>
                                          <p:spTgt spid="30"/>
                                        </p:tgtEl>
                                        <p:attrNameLst>
                                          <p:attrName>style.visibility</p:attrName>
                                        </p:attrNameLst>
                                      </p:cBhvr>
                                      <p:to>
                                        <p:strVal val="visible"/>
                                      </p:to>
                                    </p:set>
                                    <p:anim calcmode="lin" valueType="num">
                                      <p:cBhvr>
                                        <p:cTn id="107" dur="1000" fill="hold"/>
                                        <p:tgtEl>
                                          <p:spTgt spid="30"/>
                                        </p:tgtEl>
                                        <p:attrNameLst>
                                          <p:attrName>ppt_w</p:attrName>
                                        </p:attrNameLst>
                                      </p:cBhvr>
                                      <p:tavLst>
                                        <p:tav tm="0">
                                          <p:val>
                                            <p:strVal val="#ppt_w*0.70"/>
                                          </p:val>
                                        </p:tav>
                                        <p:tav tm="100000">
                                          <p:val>
                                            <p:strVal val="#ppt_w"/>
                                          </p:val>
                                        </p:tav>
                                      </p:tavLst>
                                    </p:anim>
                                    <p:anim calcmode="lin" valueType="num">
                                      <p:cBhvr>
                                        <p:cTn id="108" dur="1000" fill="hold"/>
                                        <p:tgtEl>
                                          <p:spTgt spid="30"/>
                                        </p:tgtEl>
                                        <p:attrNameLst>
                                          <p:attrName>ppt_h</p:attrName>
                                        </p:attrNameLst>
                                      </p:cBhvr>
                                      <p:tavLst>
                                        <p:tav tm="0">
                                          <p:val>
                                            <p:strVal val="#ppt_h"/>
                                          </p:val>
                                        </p:tav>
                                        <p:tav tm="100000">
                                          <p:val>
                                            <p:strVal val="#ppt_h"/>
                                          </p:val>
                                        </p:tav>
                                      </p:tavLst>
                                    </p:anim>
                                    <p:animEffect transition="in" filter="fade">
                                      <p:cBhvr>
                                        <p:cTn id="109" dur="1000"/>
                                        <p:tgtEl>
                                          <p:spTgt spid="30"/>
                                        </p:tgtEl>
                                      </p:cBhvr>
                                    </p:animEffect>
                                  </p:childTnLst>
                                </p:cTn>
                              </p:par>
                            </p:childTnLst>
                          </p:cTn>
                        </p:par>
                        <p:par>
                          <p:cTn id="110" fill="hold">
                            <p:stCondLst>
                              <p:cond delay="1000"/>
                            </p:stCondLst>
                            <p:childTnLst>
                              <p:par>
                                <p:cTn id="111" presetID="55" presetClass="entr" presetSubtype="0" fill="hold" nodeType="afterEffect">
                                  <p:stCondLst>
                                    <p:cond delay="0"/>
                                  </p:stCondLst>
                                  <p:childTnLst>
                                    <p:set>
                                      <p:cBhvr>
                                        <p:cTn id="112" dur="1" fill="hold">
                                          <p:stCondLst>
                                            <p:cond delay="0"/>
                                          </p:stCondLst>
                                        </p:cTn>
                                        <p:tgtEl>
                                          <p:spTgt spid="24"/>
                                        </p:tgtEl>
                                        <p:attrNameLst>
                                          <p:attrName>style.visibility</p:attrName>
                                        </p:attrNameLst>
                                      </p:cBhvr>
                                      <p:to>
                                        <p:strVal val="visible"/>
                                      </p:to>
                                    </p:set>
                                    <p:anim calcmode="lin" valueType="num">
                                      <p:cBhvr>
                                        <p:cTn id="113" dur="1000" fill="hold"/>
                                        <p:tgtEl>
                                          <p:spTgt spid="24"/>
                                        </p:tgtEl>
                                        <p:attrNameLst>
                                          <p:attrName>ppt_w</p:attrName>
                                        </p:attrNameLst>
                                      </p:cBhvr>
                                      <p:tavLst>
                                        <p:tav tm="0">
                                          <p:val>
                                            <p:strVal val="#ppt_w*0.70"/>
                                          </p:val>
                                        </p:tav>
                                        <p:tav tm="100000">
                                          <p:val>
                                            <p:strVal val="#ppt_w"/>
                                          </p:val>
                                        </p:tav>
                                      </p:tavLst>
                                    </p:anim>
                                    <p:anim calcmode="lin" valueType="num">
                                      <p:cBhvr>
                                        <p:cTn id="114" dur="1000" fill="hold"/>
                                        <p:tgtEl>
                                          <p:spTgt spid="24"/>
                                        </p:tgtEl>
                                        <p:attrNameLst>
                                          <p:attrName>ppt_h</p:attrName>
                                        </p:attrNameLst>
                                      </p:cBhvr>
                                      <p:tavLst>
                                        <p:tav tm="0">
                                          <p:val>
                                            <p:strVal val="#ppt_h"/>
                                          </p:val>
                                        </p:tav>
                                        <p:tav tm="100000">
                                          <p:val>
                                            <p:strVal val="#ppt_h"/>
                                          </p:val>
                                        </p:tav>
                                      </p:tavLst>
                                    </p:anim>
                                    <p:animEffect transition="in" filter="fade">
                                      <p:cBhvr>
                                        <p:cTn id="115" dur="1000"/>
                                        <p:tgtEl>
                                          <p:spTgt spid="24"/>
                                        </p:tgtEl>
                                      </p:cBhvr>
                                    </p:animEffect>
                                  </p:childTnLst>
                                </p:cTn>
                              </p:par>
                            </p:childTnLst>
                          </p:cTn>
                        </p:par>
                      </p:childTnLst>
                    </p:cTn>
                  </p:par>
                  <p:par>
                    <p:cTn id="116" fill="hold">
                      <p:stCondLst>
                        <p:cond delay="indefinite"/>
                      </p:stCondLst>
                      <p:childTnLst>
                        <p:par>
                          <p:cTn id="117" fill="hold">
                            <p:stCondLst>
                              <p:cond delay="0"/>
                            </p:stCondLst>
                            <p:childTnLst>
                              <p:par>
                                <p:cTn id="118" presetID="55" presetClass="entr" presetSubtype="0" fill="hold" grpId="0" nodeType="clickEffect">
                                  <p:stCondLst>
                                    <p:cond delay="0"/>
                                  </p:stCondLst>
                                  <p:iterate type="lt">
                                    <p:tmPct val="10000"/>
                                  </p:iterate>
                                  <p:childTnLst>
                                    <p:set>
                                      <p:cBhvr>
                                        <p:cTn id="119" dur="1" fill="hold">
                                          <p:stCondLst>
                                            <p:cond delay="0"/>
                                          </p:stCondLst>
                                        </p:cTn>
                                        <p:tgtEl>
                                          <p:spTgt spid="32"/>
                                        </p:tgtEl>
                                        <p:attrNameLst>
                                          <p:attrName>style.visibility</p:attrName>
                                        </p:attrNameLst>
                                      </p:cBhvr>
                                      <p:to>
                                        <p:strVal val="visible"/>
                                      </p:to>
                                    </p:set>
                                    <p:anim calcmode="lin" valueType="num">
                                      <p:cBhvr>
                                        <p:cTn id="120" dur="1000" fill="hold"/>
                                        <p:tgtEl>
                                          <p:spTgt spid="32"/>
                                        </p:tgtEl>
                                        <p:attrNameLst>
                                          <p:attrName>ppt_w</p:attrName>
                                        </p:attrNameLst>
                                      </p:cBhvr>
                                      <p:tavLst>
                                        <p:tav tm="0">
                                          <p:val>
                                            <p:strVal val="#ppt_w*0.70"/>
                                          </p:val>
                                        </p:tav>
                                        <p:tav tm="100000">
                                          <p:val>
                                            <p:strVal val="#ppt_w"/>
                                          </p:val>
                                        </p:tav>
                                      </p:tavLst>
                                    </p:anim>
                                    <p:anim calcmode="lin" valueType="num">
                                      <p:cBhvr>
                                        <p:cTn id="121" dur="1000" fill="hold"/>
                                        <p:tgtEl>
                                          <p:spTgt spid="32"/>
                                        </p:tgtEl>
                                        <p:attrNameLst>
                                          <p:attrName>ppt_h</p:attrName>
                                        </p:attrNameLst>
                                      </p:cBhvr>
                                      <p:tavLst>
                                        <p:tav tm="0">
                                          <p:val>
                                            <p:strVal val="#ppt_h"/>
                                          </p:val>
                                        </p:tav>
                                        <p:tav tm="100000">
                                          <p:val>
                                            <p:strVal val="#ppt_h"/>
                                          </p:val>
                                        </p:tav>
                                      </p:tavLst>
                                    </p:anim>
                                    <p:animEffect transition="in" filter="fade">
                                      <p:cBhvr>
                                        <p:cTn id="122"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2" grpId="1"/>
      <p:bldP spid="14" grpId="0"/>
      <p:bldP spid="15" grpId="0" build="p"/>
      <p:bldP spid="16" grpId="0"/>
      <p:bldP spid="17" grpId="0"/>
      <p:bldP spid="27" grpId="0"/>
      <p:bldP spid="5" grpId="0" animBg="1"/>
      <p:bldP spid="4" grpId="0"/>
      <p:bldP spid="6" grpId="0" animBg="1"/>
      <p:bldP spid="7" grpId="0" animBg="1"/>
      <p:bldP spid="8" grpId="0" animBg="1"/>
      <p:bldP spid="9" grpId="0" animBg="1"/>
      <p:bldP spid="10" grpId="0" animBg="1"/>
      <p:bldP spid="11" grpId="0" animBg="1"/>
      <p:bldP spid="32" grpId="0"/>
    </p:bld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p:cNvSpPr txBox="1"/>
          <p:nvPr/>
        </p:nvSpPr>
        <p:spPr>
          <a:xfrm>
            <a:off x="1062828" y="900826"/>
            <a:ext cx="5305107" cy="492122"/>
          </a:xfrm>
          <a:prstGeom prst="rect">
            <a:avLst/>
          </a:prstGeom>
          <a:noFill/>
        </p:spPr>
        <p:txBody>
          <a:bodyPr wrap="none" rtlCol="0">
            <a:spAutoFit/>
          </a:bodyPr>
          <a:lstStyle/>
          <a:p>
            <a:r>
              <a:rPr lang="en-US" sz="2598" b="1" dirty="0">
                <a:solidFill>
                  <a:schemeClr val="bg1"/>
                </a:solidFill>
                <a:latin typeface="Times New Roman" pitchFamily="18" charset="0"/>
                <a:cs typeface="Times New Roman" pitchFamily="18" charset="0"/>
              </a:rPr>
              <a:t>According to Ampere’s circuital law</a:t>
            </a:r>
          </a:p>
        </p:txBody>
      </p:sp>
      <p:sp>
        <p:nvSpPr>
          <p:cNvPr id="8" name="TextBox 7"/>
          <p:cNvSpPr txBox="1"/>
          <p:nvPr/>
        </p:nvSpPr>
        <p:spPr>
          <a:xfrm>
            <a:off x="1062825" y="1476369"/>
            <a:ext cx="410690" cy="492122"/>
          </a:xfrm>
          <a:prstGeom prst="rect">
            <a:avLst/>
          </a:prstGeom>
          <a:noFill/>
        </p:spPr>
        <p:txBody>
          <a:bodyPr wrap="none" rtlCol="0">
            <a:spAutoFit/>
          </a:bodyPr>
          <a:lstStyle/>
          <a:p>
            <a:r>
              <a:rPr lang="en-US" sz="2598" b="1" dirty="0">
                <a:solidFill>
                  <a:schemeClr val="bg1"/>
                </a:solidFill>
                <a:latin typeface="Meiryo"/>
                <a:ea typeface="Meiryo"/>
                <a:cs typeface="Meiryo"/>
              </a:rPr>
              <a:t>∮</a:t>
            </a:r>
            <a:endParaRPr lang="en-US" sz="2598" b="1" dirty="0">
              <a:solidFill>
                <a:schemeClr val="bg1"/>
              </a:solidFill>
              <a:latin typeface="Times New Roman" pitchFamily="18" charset="0"/>
              <a:cs typeface="Times New Roman" pitchFamily="18" charset="0"/>
            </a:endParaRPr>
          </a:p>
        </p:txBody>
      </p:sp>
      <p:sp>
        <p:nvSpPr>
          <p:cNvPr id="15" name="TextBox 14"/>
          <p:cNvSpPr txBox="1"/>
          <p:nvPr/>
        </p:nvSpPr>
        <p:spPr>
          <a:xfrm>
            <a:off x="1913326" y="1476369"/>
            <a:ext cx="268022" cy="492122"/>
          </a:xfrm>
          <a:prstGeom prst="rect">
            <a:avLst/>
          </a:prstGeom>
          <a:noFill/>
        </p:spPr>
        <p:txBody>
          <a:bodyPr wrap="none" rtlCol="0">
            <a:spAutoFit/>
          </a:bodyPr>
          <a:lstStyle/>
          <a:p>
            <a:r>
              <a:rPr lang="en-US" sz="2598" b="1">
                <a:solidFill>
                  <a:schemeClr val="bg1"/>
                </a:solidFill>
                <a:latin typeface="Times New Roman" pitchFamily="18" charset="0"/>
                <a:cs typeface="Times New Roman" pitchFamily="18" charset="0"/>
              </a:rPr>
              <a:t>.</a:t>
            </a:r>
            <a:endParaRPr lang="en-US" sz="2598" b="1" dirty="0">
              <a:solidFill>
                <a:schemeClr val="bg1"/>
              </a:solidFill>
              <a:latin typeface="Times New Roman" pitchFamily="18" charset="0"/>
              <a:cs typeface="Times New Roman" pitchFamily="18" charset="0"/>
            </a:endParaRPr>
          </a:p>
        </p:txBody>
      </p:sp>
      <p:sp>
        <p:nvSpPr>
          <p:cNvPr id="16" name="TextBox 15"/>
          <p:cNvSpPr txBox="1"/>
          <p:nvPr/>
        </p:nvSpPr>
        <p:spPr>
          <a:xfrm>
            <a:off x="2788446" y="1476369"/>
            <a:ext cx="373820" cy="492122"/>
          </a:xfrm>
          <a:prstGeom prst="rect">
            <a:avLst/>
          </a:prstGeom>
          <a:noFill/>
        </p:spPr>
        <p:txBody>
          <a:bodyPr wrap="none" rtlCol="0">
            <a:spAutoFit/>
          </a:bodyPr>
          <a:lstStyle/>
          <a:p>
            <a:r>
              <a:rPr lang="en-US" sz="2598" b="1" dirty="0">
                <a:solidFill>
                  <a:schemeClr val="bg1"/>
                </a:solidFill>
                <a:latin typeface="Times New Roman" pitchFamily="18" charset="0"/>
                <a:cs typeface="Times New Roman" pitchFamily="18" charset="0"/>
              </a:rPr>
              <a:t>=</a:t>
            </a:r>
          </a:p>
        </p:txBody>
      </p:sp>
      <p:sp>
        <p:nvSpPr>
          <p:cNvPr id="17" name="TextBox 16"/>
          <p:cNvSpPr txBox="1"/>
          <p:nvPr/>
        </p:nvSpPr>
        <p:spPr>
          <a:xfrm>
            <a:off x="3044965" y="1476369"/>
            <a:ext cx="700833" cy="492122"/>
          </a:xfrm>
          <a:prstGeom prst="rect">
            <a:avLst/>
          </a:prstGeom>
          <a:noFill/>
        </p:spPr>
        <p:txBody>
          <a:bodyPr wrap="none" rtlCol="0">
            <a:spAutoFit/>
          </a:bodyPr>
          <a:lstStyle/>
          <a:p>
            <a:r>
              <a:rPr lang="en-US" sz="2598" b="1" dirty="0">
                <a:solidFill>
                  <a:schemeClr val="bg1"/>
                </a:solidFill>
                <a:latin typeface="Times New Roman" pitchFamily="18" charset="0"/>
                <a:cs typeface="Times New Roman" pitchFamily="18" charset="0"/>
                <a:sym typeface="Symbol"/>
              </a:rPr>
              <a:t></a:t>
            </a:r>
            <a:r>
              <a:rPr lang="en-US" sz="2598" b="1" baseline="-25000" dirty="0">
                <a:solidFill>
                  <a:schemeClr val="bg1"/>
                </a:solidFill>
                <a:latin typeface="Times New Roman" pitchFamily="18" charset="0"/>
                <a:cs typeface="Times New Roman" pitchFamily="18" charset="0"/>
                <a:sym typeface="Symbol"/>
              </a:rPr>
              <a:t>0</a:t>
            </a:r>
            <a:r>
              <a:rPr lang="en-US" sz="2598" b="1" dirty="0">
                <a:solidFill>
                  <a:schemeClr val="bg1"/>
                </a:solidFill>
                <a:latin typeface="Times New Roman" pitchFamily="18" charset="0"/>
                <a:cs typeface="Times New Roman" pitchFamily="18" charset="0"/>
                <a:sym typeface="Symbol"/>
              </a:rPr>
              <a:t>I</a:t>
            </a:r>
            <a:endParaRPr lang="en-US" sz="2598" b="1" dirty="0">
              <a:solidFill>
                <a:schemeClr val="bg1"/>
              </a:solidFill>
              <a:latin typeface="Times New Roman" pitchFamily="18" charset="0"/>
              <a:cs typeface="Times New Roman" pitchFamily="18" charset="0"/>
            </a:endParaRPr>
          </a:p>
        </p:txBody>
      </p:sp>
      <p:sp>
        <p:nvSpPr>
          <p:cNvPr id="18" name="TextBox 17"/>
          <p:cNvSpPr txBox="1"/>
          <p:nvPr/>
        </p:nvSpPr>
        <p:spPr>
          <a:xfrm>
            <a:off x="692957" y="2041832"/>
            <a:ext cx="471604" cy="492122"/>
          </a:xfrm>
          <a:prstGeom prst="rect">
            <a:avLst/>
          </a:prstGeom>
          <a:noFill/>
        </p:spPr>
        <p:txBody>
          <a:bodyPr wrap="none" rtlCol="0">
            <a:spAutoFit/>
          </a:bodyPr>
          <a:lstStyle/>
          <a:p>
            <a:r>
              <a:rPr lang="en-US" sz="2598" b="1" dirty="0">
                <a:solidFill>
                  <a:schemeClr val="bg1"/>
                </a:solidFill>
                <a:latin typeface="Symbol" pitchFamily="18" charset="2"/>
                <a:cs typeface="Times New Roman" pitchFamily="18" charset="0"/>
                <a:sym typeface="Symbol"/>
              </a:rPr>
              <a:t>\</a:t>
            </a:r>
            <a:endParaRPr lang="en-US" sz="2598" b="1" dirty="0">
              <a:solidFill>
                <a:schemeClr val="bg1"/>
              </a:solidFill>
              <a:latin typeface="Symbol" pitchFamily="18" charset="2"/>
              <a:cs typeface="Times New Roman" pitchFamily="18" charset="0"/>
            </a:endParaRPr>
          </a:p>
        </p:txBody>
      </p:sp>
      <p:sp>
        <p:nvSpPr>
          <p:cNvPr id="19" name="TextBox 18"/>
          <p:cNvSpPr txBox="1"/>
          <p:nvPr/>
        </p:nvSpPr>
        <p:spPr>
          <a:xfrm>
            <a:off x="1433102" y="2041832"/>
            <a:ext cx="737702" cy="492122"/>
          </a:xfrm>
          <a:prstGeom prst="rect">
            <a:avLst/>
          </a:prstGeom>
          <a:noFill/>
        </p:spPr>
        <p:txBody>
          <a:bodyPr wrap="none" rtlCol="0">
            <a:spAutoFit/>
          </a:bodyPr>
          <a:lstStyle/>
          <a:p>
            <a:r>
              <a:rPr lang="en-US" sz="2598" b="1" dirty="0" err="1">
                <a:solidFill>
                  <a:schemeClr val="bg1"/>
                </a:solidFill>
                <a:latin typeface="Symbol" pitchFamily="18" charset="2"/>
                <a:cs typeface="Times New Roman" pitchFamily="18" charset="0"/>
                <a:sym typeface="Symbol"/>
              </a:rPr>
              <a:t>B</a:t>
            </a:r>
            <a:r>
              <a:rPr lang="en-US" sz="2598" b="1" dirty="0" err="1">
                <a:solidFill>
                  <a:schemeClr val="bg1"/>
                </a:solidFill>
                <a:latin typeface="Times New Roman" pitchFamily="18" charset="0"/>
                <a:cs typeface="Times New Roman" pitchFamily="18" charset="0"/>
              </a:rPr>
              <a:t>d</a:t>
            </a:r>
            <a:r>
              <a:rPr lang="en-US" sz="2598" b="1" dirty="0">
                <a:solidFill>
                  <a:schemeClr val="bg1"/>
                </a:solidFill>
                <a:latin typeface="Times New Roman" pitchFamily="18" charset="0"/>
                <a:cs typeface="Times New Roman" pitchFamily="18" charset="0"/>
                <a:sym typeface="MT Extra"/>
              </a:rPr>
              <a:t></a:t>
            </a:r>
            <a:endParaRPr lang="en-US" sz="2598" b="1" dirty="0">
              <a:solidFill>
                <a:schemeClr val="bg1"/>
              </a:solidFill>
              <a:latin typeface="Times New Roman" pitchFamily="18" charset="0"/>
              <a:cs typeface="Times New Roman" pitchFamily="18" charset="0"/>
            </a:endParaRPr>
          </a:p>
        </p:txBody>
      </p:sp>
      <p:sp>
        <p:nvSpPr>
          <p:cNvPr id="20" name="TextBox 19"/>
          <p:cNvSpPr txBox="1"/>
          <p:nvPr/>
        </p:nvSpPr>
        <p:spPr>
          <a:xfrm>
            <a:off x="2060385" y="2041832"/>
            <a:ext cx="801823" cy="492122"/>
          </a:xfrm>
          <a:prstGeom prst="rect">
            <a:avLst/>
          </a:prstGeom>
          <a:noFill/>
        </p:spPr>
        <p:txBody>
          <a:bodyPr wrap="none" rtlCol="0">
            <a:spAutoFit/>
          </a:bodyPr>
          <a:lstStyle/>
          <a:p>
            <a:r>
              <a:rPr lang="en-US" sz="2598" b="1" dirty="0">
                <a:solidFill>
                  <a:schemeClr val="bg1"/>
                </a:solidFill>
                <a:latin typeface="Times New Roman" pitchFamily="18" charset="0"/>
                <a:cs typeface="Times New Roman" pitchFamily="18" charset="0"/>
                <a:sym typeface="Symbol"/>
              </a:rPr>
              <a:t>cos</a:t>
            </a:r>
            <a:endParaRPr lang="en-US" sz="2598" b="1" dirty="0">
              <a:solidFill>
                <a:schemeClr val="bg1"/>
              </a:solidFill>
              <a:latin typeface="Times New Roman" pitchFamily="18" charset="0"/>
              <a:cs typeface="Times New Roman" pitchFamily="18" charset="0"/>
            </a:endParaRPr>
          </a:p>
        </p:txBody>
      </p:sp>
      <p:sp>
        <p:nvSpPr>
          <p:cNvPr id="21" name="TextBox 20"/>
          <p:cNvSpPr txBox="1"/>
          <p:nvPr/>
        </p:nvSpPr>
        <p:spPr>
          <a:xfrm>
            <a:off x="2788446" y="2041832"/>
            <a:ext cx="373820" cy="492122"/>
          </a:xfrm>
          <a:prstGeom prst="rect">
            <a:avLst/>
          </a:prstGeom>
          <a:noFill/>
        </p:spPr>
        <p:txBody>
          <a:bodyPr wrap="none" rtlCol="0">
            <a:spAutoFit/>
          </a:bodyPr>
          <a:lstStyle/>
          <a:p>
            <a:r>
              <a:rPr lang="en-US" sz="2598" b="1" dirty="0">
                <a:solidFill>
                  <a:schemeClr val="bg1"/>
                </a:solidFill>
                <a:latin typeface="Times New Roman" pitchFamily="18" charset="0"/>
                <a:cs typeface="Times New Roman" pitchFamily="18" charset="0"/>
              </a:rPr>
              <a:t>=</a:t>
            </a:r>
          </a:p>
        </p:txBody>
      </p:sp>
      <p:sp>
        <p:nvSpPr>
          <p:cNvPr id="22" name="TextBox 21"/>
          <p:cNvSpPr txBox="1"/>
          <p:nvPr/>
        </p:nvSpPr>
        <p:spPr>
          <a:xfrm>
            <a:off x="3044965" y="2041832"/>
            <a:ext cx="700833" cy="492122"/>
          </a:xfrm>
          <a:prstGeom prst="rect">
            <a:avLst/>
          </a:prstGeom>
          <a:noFill/>
        </p:spPr>
        <p:txBody>
          <a:bodyPr wrap="none" rtlCol="0">
            <a:spAutoFit/>
          </a:bodyPr>
          <a:lstStyle/>
          <a:p>
            <a:r>
              <a:rPr lang="en-US" sz="2598" b="1" dirty="0">
                <a:solidFill>
                  <a:schemeClr val="bg1"/>
                </a:solidFill>
                <a:latin typeface="Times New Roman" pitchFamily="18" charset="0"/>
                <a:cs typeface="Times New Roman" pitchFamily="18" charset="0"/>
                <a:sym typeface="Symbol"/>
              </a:rPr>
              <a:t></a:t>
            </a:r>
            <a:r>
              <a:rPr lang="en-US" sz="2598" b="1" baseline="-25000" dirty="0">
                <a:solidFill>
                  <a:schemeClr val="bg1"/>
                </a:solidFill>
                <a:latin typeface="Times New Roman" pitchFamily="18" charset="0"/>
                <a:cs typeface="Times New Roman" pitchFamily="18" charset="0"/>
                <a:sym typeface="Symbol"/>
              </a:rPr>
              <a:t>0</a:t>
            </a:r>
            <a:r>
              <a:rPr lang="en-US" sz="2598" b="1" dirty="0">
                <a:solidFill>
                  <a:schemeClr val="bg1"/>
                </a:solidFill>
                <a:latin typeface="Times New Roman" pitchFamily="18" charset="0"/>
                <a:cs typeface="Times New Roman" pitchFamily="18" charset="0"/>
                <a:sym typeface="Symbol"/>
              </a:rPr>
              <a:t>I</a:t>
            </a:r>
            <a:endParaRPr lang="en-US" sz="2598" b="1" dirty="0">
              <a:solidFill>
                <a:schemeClr val="bg1"/>
              </a:solidFill>
              <a:latin typeface="Times New Roman" pitchFamily="18" charset="0"/>
              <a:cs typeface="Times New Roman" pitchFamily="18" charset="0"/>
            </a:endParaRPr>
          </a:p>
        </p:txBody>
      </p:sp>
      <p:sp>
        <p:nvSpPr>
          <p:cNvPr id="23" name="TextBox 22"/>
          <p:cNvSpPr txBox="1"/>
          <p:nvPr/>
        </p:nvSpPr>
        <p:spPr>
          <a:xfrm>
            <a:off x="1062825" y="2041832"/>
            <a:ext cx="410690" cy="492122"/>
          </a:xfrm>
          <a:prstGeom prst="rect">
            <a:avLst/>
          </a:prstGeom>
          <a:noFill/>
        </p:spPr>
        <p:txBody>
          <a:bodyPr wrap="none" rtlCol="0">
            <a:spAutoFit/>
          </a:bodyPr>
          <a:lstStyle/>
          <a:p>
            <a:r>
              <a:rPr lang="en-US" sz="2598" b="1" dirty="0">
                <a:solidFill>
                  <a:schemeClr val="bg1"/>
                </a:solidFill>
                <a:latin typeface="Meiryo"/>
                <a:ea typeface="Meiryo"/>
                <a:cs typeface="Meiryo"/>
              </a:rPr>
              <a:t>∮</a:t>
            </a:r>
            <a:endParaRPr lang="en-US" sz="2598" b="1" dirty="0">
              <a:solidFill>
                <a:schemeClr val="bg1"/>
              </a:solidFill>
              <a:latin typeface="Times New Roman" pitchFamily="18" charset="0"/>
              <a:cs typeface="Times New Roman" pitchFamily="18" charset="0"/>
            </a:endParaRPr>
          </a:p>
        </p:txBody>
      </p:sp>
      <p:sp>
        <p:nvSpPr>
          <p:cNvPr id="24" name="TextBox 23"/>
          <p:cNvSpPr txBox="1"/>
          <p:nvPr/>
        </p:nvSpPr>
        <p:spPr>
          <a:xfrm>
            <a:off x="692957" y="2773111"/>
            <a:ext cx="471604" cy="492122"/>
          </a:xfrm>
          <a:prstGeom prst="rect">
            <a:avLst/>
          </a:prstGeom>
          <a:noFill/>
        </p:spPr>
        <p:txBody>
          <a:bodyPr wrap="none" rtlCol="0">
            <a:spAutoFit/>
          </a:bodyPr>
          <a:lstStyle/>
          <a:p>
            <a:r>
              <a:rPr lang="en-US" sz="2598" b="1" dirty="0">
                <a:solidFill>
                  <a:schemeClr val="bg1"/>
                </a:solidFill>
                <a:latin typeface="Symbol" pitchFamily="18" charset="2"/>
                <a:cs typeface="Times New Roman" pitchFamily="18" charset="0"/>
                <a:sym typeface="Symbol"/>
              </a:rPr>
              <a:t>\</a:t>
            </a:r>
            <a:endParaRPr lang="en-US" sz="2598" b="1" dirty="0">
              <a:solidFill>
                <a:schemeClr val="bg1"/>
              </a:solidFill>
              <a:latin typeface="Symbol" pitchFamily="18" charset="2"/>
              <a:cs typeface="Times New Roman" pitchFamily="18" charset="0"/>
            </a:endParaRPr>
          </a:p>
        </p:txBody>
      </p:sp>
      <p:sp>
        <p:nvSpPr>
          <p:cNvPr id="25" name="TextBox 24"/>
          <p:cNvSpPr txBox="1"/>
          <p:nvPr/>
        </p:nvSpPr>
        <p:spPr>
          <a:xfrm>
            <a:off x="1062825" y="2773111"/>
            <a:ext cx="407484" cy="492122"/>
          </a:xfrm>
          <a:prstGeom prst="rect">
            <a:avLst/>
          </a:prstGeom>
          <a:noFill/>
        </p:spPr>
        <p:txBody>
          <a:bodyPr wrap="none" rtlCol="0">
            <a:spAutoFit/>
          </a:bodyPr>
          <a:lstStyle/>
          <a:p>
            <a:r>
              <a:rPr lang="en-US" sz="2598" b="1" dirty="0">
                <a:solidFill>
                  <a:schemeClr val="bg1"/>
                </a:solidFill>
                <a:latin typeface="Symbol" pitchFamily="18" charset="2"/>
                <a:cs typeface="Times New Roman" pitchFamily="18" charset="0"/>
                <a:sym typeface="Symbol"/>
              </a:rPr>
              <a:t>B</a:t>
            </a:r>
            <a:endParaRPr lang="en-US" sz="2598" b="1" dirty="0">
              <a:solidFill>
                <a:schemeClr val="bg1"/>
              </a:solidFill>
              <a:latin typeface="Times New Roman" pitchFamily="18" charset="0"/>
              <a:cs typeface="Times New Roman" pitchFamily="18" charset="0"/>
            </a:endParaRPr>
          </a:p>
        </p:txBody>
      </p:sp>
      <p:sp>
        <p:nvSpPr>
          <p:cNvPr id="27" name="TextBox 26"/>
          <p:cNvSpPr txBox="1"/>
          <p:nvPr/>
        </p:nvSpPr>
        <p:spPr>
          <a:xfrm>
            <a:off x="2788446" y="2773111"/>
            <a:ext cx="373820" cy="492122"/>
          </a:xfrm>
          <a:prstGeom prst="rect">
            <a:avLst/>
          </a:prstGeom>
          <a:noFill/>
        </p:spPr>
        <p:txBody>
          <a:bodyPr wrap="none" rtlCol="0">
            <a:spAutoFit/>
          </a:bodyPr>
          <a:lstStyle/>
          <a:p>
            <a:r>
              <a:rPr lang="en-US" sz="2598" b="1" dirty="0">
                <a:solidFill>
                  <a:schemeClr val="bg1"/>
                </a:solidFill>
                <a:latin typeface="Times New Roman" pitchFamily="18" charset="0"/>
                <a:cs typeface="Times New Roman" pitchFamily="18" charset="0"/>
              </a:rPr>
              <a:t>=</a:t>
            </a:r>
          </a:p>
        </p:txBody>
      </p:sp>
      <p:sp>
        <p:nvSpPr>
          <p:cNvPr id="28" name="TextBox 27"/>
          <p:cNvSpPr txBox="1"/>
          <p:nvPr/>
        </p:nvSpPr>
        <p:spPr>
          <a:xfrm>
            <a:off x="3044965" y="2773111"/>
            <a:ext cx="700833" cy="492122"/>
          </a:xfrm>
          <a:prstGeom prst="rect">
            <a:avLst/>
          </a:prstGeom>
          <a:noFill/>
        </p:spPr>
        <p:txBody>
          <a:bodyPr wrap="none" rtlCol="0">
            <a:spAutoFit/>
          </a:bodyPr>
          <a:lstStyle/>
          <a:p>
            <a:r>
              <a:rPr lang="en-US" sz="2598" b="1" dirty="0">
                <a:solidFill>
                  <a:schemeClr val="bg1"/>
                </a:solidFill>
                <a:latin typeface="Times New Roman" pitchFamily="18" charset="0"/>
                <a:cs typeface="Times New Roman" pitchFamily="18" charset="0"/>
                <a:sym typeface="Symbol"/>
              </a:rPr>
              <a:t></a:t>
            </a:r>
            <a:r>
              <a:rPr lang="en-US" sz="2598" b="1" baseline="-25000" dirty="0">
                <a:solidFill>
                  <a:schemeClr val="bg1"/>
                </a:solidFill>
                <a:latin typeface="Times New Roman" pitchFamily="18" charset="0"/>
                <a:cs typeface="Times New Roman" pitchFamily="18" charset="0"/>
                <a:sym typeface="Symbol"/>
              </a:rPr>
              <a:t>0</a:t>
            </a:r>
            <a:r>
              <a:rPr lang="en-US" sz="2598" b="1" dirty="0">
                <a:solidFill>
                  <a:schemeClr val="bg1"/>
                </a:solidFill>
                <a:latin typeface="Times New Roman" pitchFamily="18" charset="0"/>
                <a:cs typeface="Times New Roman" pitchFamily="18" charset="0"/>
                <a:sym typeface="Symbol"/>
              </a:rPr>
              <a:t>I</a:t>
            </a:r>
            <a:endParaRPr lang="en-US" sz="2598" b="1" dirty="0">
              <a:solidFill>
                <a:schemeClr val="bg1"/>
              </a:solidFill>
              <a:latin typeface="Times New Roman" pitchFamily="18" charset="0"/>
              <a:cs typeface="Times New Roman" pitchFamily="18" charset="0"/>
            </a:endParaRPr>
          </a:p>
        </p:txBody>
      </p:sp>
      <p:sp>
        <p:nvSpPr>
          <p:cNvPr id="29" name="TextBox 28"/>
          <p:cNvSpPr txBox="1"/>
          <p:nvPr/>
        </p:nvSpPr>
        <p:spPr>
          <a:xfrm>
            <a:off x="1385914" y="2773111"/>
            <a:ext cx="410690" cy="492122"/>
          </a:xfrm>
          <a:prstGeom prst="rect">
            <a:avLst/>
          </a:prstGeom>
          <a:noFill/>
        </p:spPr>
        <p:txBody>
          <a:bodyPr wrap="none" rtlCol="0">
            <a:spAutoFit/>
          </a:bodyPr>
          <a:lstStyle/>
          <a:p>
            <a:r>
              <a:rPr lang="en-US" sz="2598" b="1" dirty="0">
                <a:solidFill>
                  <a:schemeClr val="bg1"/>
                </a:solidFill>
                <a:latin typeface="Meiryo"/>
                <a:ea typeface="Meiryo"/>
                <a:cs typeface="Meiryo"/>
              </a:rPr>
              <a:t>∮</a:t>
            </a:r>
            <a:endParaRPr lang="en-US" sz="2598" b="1" dirty="0">
              <a:solidFill>
                <a:schemeClr val="bg1"/>
              </a:solidFill>
              <a:latin typeface="Times New Roman" pitchFamily="18" charset="0"/>
              <a:cs typeface="Times New Roman" pitchFamily="18" charset="0"/>
            </a:endParaRPr>
          </a:p>
        </p:txBody>
      </p:sp>
      <p:sp>
        <p:nvSpPr>
          <p:cNvPr id="31" name="TextBox 30"/>
          <p:cNvSpPr txBox="1"/>
          <p:nvPr/>
        </p:nvSpPr>
        <p:spPr>
          <a:xfrm>
            <a:off x="1797357" y="2773111"/>
            <a:ext cx="514885" cy="492122"/>
          </a:xfrm>
          <a:prstGeom prst="rect">
            <a:avLst/>
          </a:prstGeom>
          <a:noFill/>
        </p:spPr>
        <p:txBody>
          <a:bodyPr wrap="none" rtlCol="0">
            <a:spAutoFit/>
          </a:bodyPr>
          <a:lstStyle/>
          <a:p>
            <a:r>
              <a:rPr lang="en-US" sz="2598" b="1" dirty="0">
                <a:solidFill>
                  <a:schemeClr val="bg1"/>
                </a:solidFill>
                <a:latin typeface="Times New Roman" pitchFamily="18" charset="0"/>
                <a:cs typeface="Times New Roman" pitchFamily="18" charset="0"/>
              </a:rPr>
              <a:t>d</a:t>
            </a:r>
            <a:r>
              <a:rPr lang="en-US" sz="2598" b="1" dirty="0">
                <a:solidFill>
                  <a:schemeClr val="bg1"/>
                </a:solidFill>
                <a:latin typeface="Times New Roman" pitchFamily="18" charset="0"/>
                <a:cs typeface="Times New Roman" pitchFamily="18" charset="0"/>
                <a:sym typeface="MT Extra"/>
              </a:rPr>
              <a:t></a:t>
            </a:r>
            <a:endParaRPr lang="en-US" sz="2598" b="1" dirty="0">
              <a:solidFill>
                <a:schemeClr val="bg1"/>
              </a:solidFill>
              <a:latin typeface="Times New Roman" pitchFamily="18" charset="0"/>
              <a:cs typeface="Times New Roman" pitchFamily="18" charset="0"/>
            </a:endParaRPr>
          </a:p>
        </p:txBody>
      </p:sp>
      <p:sp>
        <p:nvSpPr>
          <p:cNvPr id="46" name="TextBox 45"/>
          <p:cNvSpPr txBox="1"/>
          <p:nvPr/>
        </p:nvSpPr>
        <p:spPr>
          <a:xfrm>
            <a:off x="692957" y="3474669"/>
            <a:ext cx="471604" cy="492122"/>
          </a:xfrm>
          <a:prstGeom prst="rect">
            <a:avLst/>
          </a:prstGeom>
          <a:noFill/>
        </p:spPr>
        <p:txBody>
          <a:bodyPr wrap="none" rtlCol="0">
            <a:spAutoFit/>
          </a:bodyPr>
          <a:lstStyle/>
          <a:p>
            <a:r>
              <a:rPr lang="en-US" sz="2598" b="1" dirty="0">
                <a:solidFill>
                  <a:schemeClr val="bg1"/>
                </a:solidFill>
                <a:latin typeface="Symbol" pitchFamily="18" charset="2"/>
                <a:cs typeface="Times New Roman" pitchFamily="18" charset="0"/>
                <a:sym typeface="Symbol"/>
              </a:rPr>
              <a:t>\</a:t>
            </a:r>
            <a:endParaRPr lang="en-US" sz="2598" b="1" dirty="0">
              <a:solidFill>
                <a:schemeClr val="bg1"/>
              </a:solidFill>
              <a:latin typeface="Symbol" pitchFamily="18" charset="2"/>
              <a:cs typeface="Times New Roman" pitchFamily="18" charset="0"/>
            </a:endParaRPr>
          </a:p>
        </p:txBody>
      </p:sp>
      <p:sp>
        <p:nvSpPr>
          <p:cNvPr id="47" name="TextBox 46"/>
          <p:cNvSpPr txBox="1"/>
          <p:nvPr/>
        </p:nvSpPr>
        <p:spPr>
          <a:xfrm>
            <a:off x="1062825" y="3474669"/>
            <a:ext cx="1208985" cy="492122"/>
          </a:xfrm>
          <a:prstGeom prst="rect">
            <a:avLst/>
          </a:prstGeom>
          <a:noFill/>
        </p:spPr>
        <p:txBody>
          <a:bodyPr wrap="none" rtlCol="0">
            <a:spAutoFit/>
          </a:bodyPr>
          <a:lstStyle/>
          <a:p>
            <a:r>
              <a:rPr lang="en-US" sz="2598" b="1" dirty="0">
                <a:solidFill>
                  <a:schemeClr val="bg1"/>
                </a:solidFill>
                <a:latin typeface="Symbol" pitchFamily="18" charset="2"/>
                <a:cs typeface="Times New Roman" pitchFamily="18" charset="0"/>
                <a:sym typeface="Symbol"/>
              </a:rPr>
              <a:t>B (</a:t>
            </a:r>
            <a:r>
              <a:rPr lang="en-US" sz="2598" b="1" dirty="0">
                <a:solidFill>
                  <a:schemeClr val="bg1"/>
                </a:solidFill>
                <a:latin typeface="Times New Roman" pitchFamily="18" charset="0"/>
                <a:cs typeface="Times New Roman" pitchFamily="18" charset="0"/>
                <a:sym typeface="Symbol"/>
              </a:rPr>
              <a:t>2</a:t>
            </a:r>
            <a:r>
              <a:rPr lang="en-US" sz="2598" b="1" dirty="0">
                <a:solidFill>
                  <a:schemeClr val="bg1"/>
                </a:solidFill>
                <a:latin typeface="Symbol" pitchFamily="18" charset="2"/>
                <a:cs typeface="Times New Roman" pitchFamily="18" charset="0"/>
                <a:sym typeface="Symbol"/>
              </a:rPr>
              <a:t>p</a:t>
            </a:r>
            <a:r>
              <a:rPr lang="en-US" sz="2598" b="1" dirty="0">
                <a:solidFill>
                  <a:schemeClr val="bg1"/>
                </a:solidFill>
                <a:latin typeface="Times New Roman" pitchFamily="18" charset="0"/>
                <a:cs typeface="Times New Roman" pitchFamily="18" charset="0"/>
                <a:sym typeface="Symbol"/>
              </a:rPr>
              <a:t>r)</a:t>
            </a:r>
            <a:endParaRPr lang="en-US" sz="2598" b="1" dirty="0">
              <a:solidFill>
                <a:schemeClr val="bg1"/>
              </a:solidFill>
              <a:latin typeface="Times New Roman" pitchFamily="18" charset="0"/>
              <a:cs typeface="Times New Roman" pitchFamily="18" charset="0"/>
            </a:endParaRPr>
          </a:p>
        </p:txBody>
      </p:sp>
      <p:sp>
        <p:nvSpPr>
          <p:cNvPr id="48" name="TextBox 47"/>
          <p:cNvSpPr txBox="1"/>
          <p:nvPr/>
        </p:nvSpPr>
        <p:spPr>
          <a:xfrm>
            <a:off x="2788446" y="3474669"/>
            <a:ext cx="373820" cy="492122"/>
          </a:xfrm>
          <a:prstGeom prst="rect">
            <a:avLst/>
          </a:prstGeom>
          <a:noFill/>
        </p:spPr>
        <p:txBody>
          <a:bodyPr wrap="none" rtlCol="0">
            <a:spAutoFit/>
          </a:bodyPr>
          <a:lstStyle/>
          <a:p>
            <a:r>
              <a:rPr lang="en-US" sz="2598" b="1" dirty="0">
                <a:solidFill>
                  <a:schemeClr val="bg1"/>
                </a:solidFill>
                <a:latin typeface="Times New Roman" pitchFamily="18" charset="0"/>
                <a:cs typeface="Times New Roman" pitchFamily="18" charset="0"/>
              </a:rPr>
              <a:t>=</a:t>
            </a:r>
          </a:p>
        </p:txBody>
      </p:sp>
      <p:sp>
        <p:nvSpPr>
          <p:cNvPr id="49" name="TextBox 48"/>
          <p:cNvSpPr txBox="1"/>
          <p:nvPr/>
        </p:nvSpPr>
        <p:spPr>
          <a:xfrm>
            <a:off x="3044965" y="3474669"/>
            <a:ext cx="700833" cy="492122"/>
          </a:xfrm>
          <a:prstGeom prst="rect">
            <a:avLst/>
          </a:prstGeom>
          <a:noFill/>
        </p:spPr>
        <p:txBody>
          <a:bodyPr wrap="none" rtlCol="0">
            <a:spAutoFit/>
          </a:bodyPr>
          <a:lstStyle/>
          <a:p>
            <a:r>
              <a:rPr lang="en-US" sz="2598" b="1" dirty="0">
                <a:solidFill>
                  <a:schemeClr val="bg1"/>
                </a:solidFill>
                <a:latin typeface="Times New Roman" pitchFamily="18" charset="0"/>
                <a:cs typeface="Times New Roman" pitchFamily="18" charset="0"/>
                <a:sym typeface="Symbol"/>
              </a:rPr>
              <a:t></a:t>
            </a:r>
            <a:r>
              <a:rPr lang="en-US" sz="2598" b="1" baseline="-25000" dirty="0">
                <a:solidFill>
                  <a:schemeClr val="bg1"/>
                </a:solidFill>
                <a:latin typeface="Times New Roman" pitchFamily="18" charset="0"/>
                <a:cs typeface="Times New Roman" pitchFamily="18" charset="0"/>
                <a:sym typeface="Symbol"/>
              </a:rPr>
              <a:t>0</a:t>
            </a:r>
            <a:r>
              <a:rPr lang="en-US" sz="2598" b="1" dirty="0">
                <a:solidFill>
                  <a:schemeClr val="bg1"/>
                </a:solidFill>
                <a:latin typeface="Times New Roman" pitchFamily="18" charset="0"/>
                <a:cs typeface="Times New Roman" pitchFamily="18" charset="0"/>
                <a:sym typeface="Symbol"/>
              </a:rPr>
              <a:t>I</a:t>
            </a:r>
            <a:endParaRPr lang="en-US" sz="2598" b="1" dirty="0">
              <a:solidFill>
                <a:schemeClr val="bg1"/>
              </a:solidFill>
              <a:latin typeface="Times New Roman" pitchFamily="18" charset="0"/>
              <a:cs typeface="Times New Roman" pitchFamily="18" charset="0"/>
            </a:endParaRPr>
          </a:p>
        </p:txBody>
      </p:sp>
      <p:sp>
        <p:nvSpPr>
          <p:cNvPr id="52" name="TextBox 51"/>
          <p:cNvSpPr txBox="1"/>
          <p:nvPr/>
        </p:nvSpPr>
        <p:spPr>
          <a:xfrm>
            <a:off x="692957" y="4205804"/>
            <a:ext cx="471604" cy="492122"/>
          </a:xfrm>
          <a:prstGeom prst="rect">
            <a:avLst/>
          </a:prstGeom>
          <a:noFill/>
        </p:spPr>
        <p:txBody>
          <a:bodyPr wrap="none" rtlCol="0">
            <a:spAutoFit/>
          </a:bodyPr>
          <a:lstStyle/>
          <a:p>
            <a:r>
              <a:rPr lang="en-US" sz="2598" b="1" dirty="0">
                <a:solidFill>
                  <a:schemeClr val="bg1"/>
                </a:solidFill>
                <a:latin typeface="Symbol" pitchFamily="18" charset="2"/>
                <a:cs typeface="Times New Roman" pitchFamily="18" charset="0"/>
                <a:sym typeface="Symbol"/>
              </a:rPr>
              <a:t>\</a:t>
            </a:r>
            <a:endParaRPr lang="en-US" sz="2598" b="1" dirty="0">
              <a:solidFill>
                <a:schemeClr val="bg1"/>
              </a:solidFill>
              <a:latin typeface="Symbol" pitchFamily="18" charset="2"/>
              <a:cs typeface="Times New Roman" pitchFamily="18" charset="0"/>
            </a:endParaRPr>
          </a:p>
        </p:txBody>
      </p:sp>
      <p:sp>
        <p:nvSpPr>
          <p:cNvPr id="53" name="TextBox 52"/>
          <p:cNvSpPr txBox="1"/>
          <p:nvPr/>
        </p:nvSpPr>
        <p:spPr>
          <a:xfrm>
            <a:off x="1062825" y="4205804"/>
            <a:ext cx="407484" cy="492122"/>
          </a:xfrm>
          <a:prstGeom prst="rect">
            <a:avLst/>
          </a:prstGeom>
          <a:noFill/>
        </p:spPr>
        <p:txBody>
          <a:bodyPr wrap="none" rtlCol="0">
            <a:spAutoFit/>
          </a:bodyPr>
          <a:lstStyle/>
          <a:p>
            <a:r>
              <a:rPr lang="en-US" sz="2598" b="1" dirty="0">
                <a:solidFill>
                  <a:schemeClr val="bg1"/>
                </a:solidFill>
                <a:latin typeface="Symbol" pitchFamily="18" charset="2"/>
                <a:cs typeface="Times New Roman" pitchFamily="18" charset="0"/>
                <a:sym typeface="Symbol"/>
              </a:rPr>
              <a:t>B</a:t>
            </a:r>
            <a:endParaRPr lang="en-US" sz="2598" b="1" dirty="0">
              <a:solidFill>
                <a:schemeClr val="bg1"/>
              </a:solidFill>
              <a:latin typeface="Times New Roman" pitchFamily="18" charset="0"/>
              <a:cs typeface="Times New Roman" pitchFamily="18" charset="0"/>
            </a:endParaRPr>
          </a:p>
        </p:txBody>
      </p:sp>
      <p:sp>
        <p:nvSpPr>
          <p:cNvPr id="54" name="TextBox 53"/>
          <p:cNvSpPr txBox="1"/>
          <p:nvPr/>
        </p:nvSpPr>
        <p:spPr>
          <a:xfrm>
            <a:off x="2788446" y="4205804"/>
            <a:ext cx="373820" cy="492122"/>
          </a:xfrm>
          <a:prstGeom prst="rect">
            <a:avLst/>
          </a:prstGeom>
          <a:noFill/>
        </p:spPr>
        <p:txBody>
          <a:bodyPr wrap="none" rtlCol="0">
            <a:spAutoFit/>
          </a:bodyPr>
          <a:lstStyle/>
          <a:p>
            <a:r>
              <a:rPr lang="en-US" sz="2598" b="1" dirty="0">
                <a:solidFill>
                  <a:schemeClr val="bg1"/>
                </a:solidFill>
                <a:latin typeface="Times New Roman" pitchFamily="18" charset="0"/>
                <a:cs typeface="Times New Roman" pitchFamily="18" charset="0"/>
              </a:rPr>
              <a:t>=</a:t>
            </a:r>
          </a:p>
        </p:txBody>
      </p:sp>
      <p:sp>
        <p:nvSpPr>
          <p:cNvPr id="55" name="TextBox 54"/>
          <p:cNvSpPr txBox="1"/>
          <p:nvPr/>
        </p:nvSpPr>
        <p:spPr>
          <a:xfrm>
            <a:off x="3044965" y="4205804"/>
            <a:ext cx="8438322" cy="492122"/>
          </a:xfrm>
          <a:prstGeom prst="rect">
            <a:avLst/>
          </a:prstGeom>
          <a:noFill/>
        </p:spPr>
        <p:txBody>
          <a:bodyPr wrap="square" rtlCol="0">
            <a:spAutoFit/>
          </a:bodyPr>
          <a:lstStyle/>
          <a:p>
            <a:r>
              <a:rPr lang="en-US" sz="2598" b="1" dirty="0">
                <a:solidFill>
                  <a:schemeClr val="bg1"/>
                </a:solidFill>
                <a:latin typeface="Times New Roman" pitchFamily="18" charset="0"/>
                <a:cs typeface="Times New Roman" pitchFamily="18" charset="0"/>
                <a:sym typeface="Symbol"/>
              </a:rPr>
              <a:t></a:t>
            </a:r>
            <a:r>
              <a:rPr lang="en-US" sz="2598" b="1" baseline="-25000" dirty="0">
                <a:solidFill>
                  <a:schemeClr val="bg1"/>
                </a:solidFill>
                <a:latin typeface="Times New Roman" pitchFamily="18" charset="0"/>
                <a:cs typeface="Times New Roman" pitchFamily="18" charset="0"/>
                <a:sym typeface="Symbol"/>
              </a:rPr>
              <a:t>0 </a:t>
            </a:r>
            <a:r>
              <a:rPr lang="en-US" sz="2598" b="1" dirty="0">
                <a:solidFill>
                  <a:schemeClr val="bg1"/>
                </a:solidFill>
                <a:latin typeface="Times New Roman"/>
                <a:cs typeface="Times New Roman"/>
                <a:sym typeface="Symbol"/>
              </a:rPr>
              <a:t>× total current enclosed by the closed path.</a:t>
            </a:r>
            <a:endParaRPr lang="en-US" sz="2598" b="1" dirty="0">
              <a:solidFill>
                <a:schemeClr val="bg1"/>
              </a:solidFill>
              <a:latin typeface="Times New Roman" pitchFamily="18" charset="0"/>
              <a:cs typeface="Times New Roman" pitchFamily="18" charset="0"/>
            </a:endParaRPr>
          </a:p>
        </p:txBody>
      </p:sp>
      <p:sp>
        <p:nvSpPr>
          <p:cNvPr id="56" name="TextBox 55"/>
          <p:cNvSpPr txBox="1"/>
          <p:nvPr/>
        </p:nvSpPr>
        <p:spPr>
          <a:xfrm>
            <a:off x="1385914" y="4205804"/>
            <a:ext cx="410690" cy="492122"/>
          </a:xfrm>
          <a:prstGeom prst="rect">
            <a:avLst/>
          </a:prstGeom>
          <a:noFill/>
        </p:spPr>
        <p:txBody>
          <a:bodyPr wrap="none" rtlCol="0">
            <a:spAutoFit/>
          </a:bodyPr>
          <a:lstStyle/>
          <a:p>
            <a:r>
              <a:rPr lang="en-US" sz="2598" b="1" dirty="0">
                <a:solidFill>
                  <a:schemeClr val="bg1"/>
                </a:solidFill>
                <a:latin typeface="Meiryo"/>
                <a:ea typeface="Meiryo"/>
                <a:cs typeface="Meiryo"/>
              </a:rPr>
              <a:t>∮</a:t>
            </a:r>
            <a:endParaRPr lang="en-US" sz="2598" b="1" dirty="0">
              <a:solidFill>
                <a:schemeClr val="bg1"/>
              </a:solidFill>
              <a:latin typeface="Times New Roman" pitchFamily="18" charset="0"/>
              <a:cs typeface="Times New Roman" pitchFamily="18" charset="0"/>
            </a:endParaRPr>
          </a:p>
        </p:txBody>
      </p:sp>
      <p:sp>
        <p:nvSpPr>
          <p:cNvPr id="57" name="TextBox 56"/>
          <p:cNvSpPr txBox="1"/>
          <p:nvPr/>
        </p:nvSpPr>
        <p:spPr>
          <a:xfrm>
            <a:off x="1797357" y="4205804"/>
            <a:ext cx="514885" cy="492122"/>
          </a:xfrm>
          <a:prstGeom prst="rect">
            <a:avLst/>
          </a:prstGeom>
          <a:noFill/>
        </p:spPr>
        <p:txBody>
          <a:bodyPr wrap="none" rtlCol="0">
            <a:spAutoFit/>
          </a:bodyPr>
          <a:lstStyle/>
          <a:p>
            <a:r>
              <a:rPr lang="en-US" sz="2598" b="1" dirty="0">
                <a:solidFill>
                  <a:schemeClr val="bg1"/>
                </a:solidFill>
                <a:latin typeface="Times New Roman" pitchFamily="18" charset="0"/>
                <a:cs typeface="Times New Roman" pitchFamily="18" charset="0"/>
              </a:rPr>
              <a:t>d</a:t>
            </a:r>
            <a:r>
              <a:rPr lang="en-US" sz="2598" b="1" dirty="0">
                <a:solidFill>
                  <a:schemeClr val="bg1"/>
                </a:solidFill>
                <a:latin typeface="Times New Roman" pitchFamily="18" charset="0"/>
                <a:cs typeface="Times New Roman" pitchFamily="18" charset="0"/>
                <a:sym typeface="MT Extra"/>
              </a:rPr>
              <a:t></a:t>
            </a:r>
            <a:endParaRPr lang="en-US" sz="2598" b="1" dirty="0">
              <a:solidFill>
                <a:schemeClr val="bg1"/>
              </a:solidFill>
              <a:latin typeface="Times New Roman" pitchFamily="18" charset="0"/>
              <a:cs typeface="Times New Roman" pitchFamily="18" charset="0"/>
            </a:endParaRPr>
          </a:p>
        </p:txBody>
      </p:sp>
      <p:sp>
        <p:nvSpPr>
          <p:cNvPr id="58" name="TextBox 57"/>
          <p:cNvSpPr txBox="1"/>
          <p:nvPr/>
        </p:nvSpPr>
        <p:spPr>
          <a:xfrm>
            <a:off x="2788446" y="4806183"/>
            <a:ext cx="373820" cy="492122"/>
          </a:xfrm>
          <a:prstGeom prst="rect">
            <a:avLst/>
          </a:prstGeom>
          <a:noFill/>
        </p:spPr>
        <p:txBody>
          <a:bodyPr wrap="none" rtlCol="0">
            <a:spAutoFit/>
          </a:bodyPr>
          <a:lstStyle/>
          <a:p>
            <a:r>
              <a:rPr lang="en-US" sz="2598" b="1" dirty="0">
                <a:solidFill>
                  <a:schemeClr val="bg1"/>
                </a:solidFill>
                <a:latin typeface="Times New Roman" pitchFamily="18" charset="0"/>
                <a:cs typeface="Times New Roman" pitchFamily="18" charset="0"/>
              </a:rPr>
              <a:t>=</a:t>
            </a:r>
          </a:p>
        </p:txBody>
      </p:sp>
      <p:sp>
        <p:nvSpPr>
          <p:cNvPr id="59" name="TextBox 58"/>
          <p:cNvSpPr txBox="1"/>
          <p:nvPr/>
        </p:nvSpPr>
        <p:spPr>
          <a:xfrm>
            <a:off x="3044965" y="4806185"/>
            <a:ext cx="3817840" cy="891911"/>
          </a:xfrm>
          <a:prstGeom prst="rect">
            <a:avLst/>
          </a:prstGeom>
          <a:noFill/>
        </p:spPr>
        <p:txBody>
          <a:bodyPr wrap="none" rtlCol="0">
            <a:spAutoFit/>
          </a:bodyPr>
          <a:lstStyle/>
          <a:p>
            <a:r>
              <a:rPr lang="en-US" sz="2598" b="1" dirty="0">
                <a:solidFill>
                  <a:schemeClr val="bg1"/>
                </a:solidFill>
                <a:latin typeface="Times New Roman" pitchFamily="18" charset="0"/>
                <a:cs typeface="Times New Roman" pitchFamily="18" charset="0"/>
                <a:sym typeface="Symbol"/>
              </a:rPr>
              <a:t></a:t>
            </a:r>
            <a:r>
              <a:rPr lang="en-US" sz="2598" b="1" baseline="-25000" dirty="0">
                <a:solidFill>
                  <a:schemeClr val="bg1"/>
                </a:solidFill>
                <a:latin typeface="Times New Roman" pitchFamily="18" charset="0"/>
                <a:cs typeface="Times New Roman" pitchFamily="18" charset="0"/>
                <a:sym typeface="Symbol"/>
              </a:rPr>
              <a:t>0 </a:t>
            </a:r>
            <a:r>
              <a:rPr lang="en-US" sz="2598" b="1" dirty="0">
                <a:solidFill>
                  <a:schemeClr val="bg1"/>
                </a:solidFill>
                <a:latin typeface="Times New Roman"/>
                <a:cs typeface="Times New Roman"/>
                <a:sym typeface="Symbol"/>
              </a:rPr>
              <a:t>× n × current through </a:t>
            </a:r>
          </a:p>
          <a:p>
            <a:r>
              <a:rPr lang="en-US" sz="2598" b="1" dirty="0">
                <a:solidFill>
                  <a:schemeClr val="bg1"/>
                </a:solidFill>
                <a:latin typeface="Times New Roman"/>
                <a:cs typeface="Times New Roman"/>
                <a:sym typeface="Symbol"/>
              </a:rPr>
              <a:t> each turn.</a:t>
            </a:r>
            <a:endParaRPr lang="en-US" sz="2598" b="1" dirty="0">
              <a:solidFill>
                <a:schemeClr val="bg1"/>
              </a:solidFill>
              <a:latin typeface="Times New Roman" pitchFamily="18" charset="0"/>
              <a:cs typeface="Times New Roman" pitchFamily="18" charset="0"/>
            </a:endParaRPr>
          </a:p>
        </p:txBody>
      </p:sp>
      <p:sp>
        <p:nvSpPr>
          <p:cNvPr id="60" name="TextBox 59"/>
          <p:cNvSpPr txBox="1"/>
          <p:nvPr/>
        </p:nvSpPr>
        <p:spPr>
          <a:xfrm>
            <a:off x="692957" y="5647887"/>
            <a:ext cx="471604" cy="492122"/>
          </a:xfrm>
          <a:prstGeom prst="rect">
            <a:avLst/>
          </a:prstGeom>
          <a:noFill/>
        </p:spPr>
        <p:txBody>
          <a:bodyPr wrap="none" rtlCol="0">
            <a:spAutoFit/>
          </a:bodyPr>
          <a:lstStyle/>
          <a:p>
            <a:r>
              <a:rPr lang="en-US" sz="2598" b="1" dirty="0">
                <a:solidFill>
                  <a:schemeClr val="bg1"/>
                </a:solidFill>
                <a:latin typeface="Symbol" pitchFamily="18" charset="2"/>
                <a:cs typeface="Times New Roman" pitchFamily="18" charset="0"/>
                <a:sym typeface="Symbol"/>
              </a:rPr>
              <a:t>\</a:t>
            </a:r>
            <a:endParaRPr lang="en-US" sz="2598" b="1" dirty="0">
              <a:solidFill>
                <a:schemeClr val="bg1"/>
              </a:solidFill>
              <a:latin typeface="Symbol" pitchFamily="18" charset="2"/>
              <a:cs typeface="Times New Roman" pitchFamily="18" charset="0"/>
            </a:endParaRPr>
          </a:p>
        </p:txBody>
      </p:sp>
      <p:sp>
        <p:nvSpPr>
          <p:cNvPr id="61" name="TextBox 60"/>
          <p:cNvSpPr txBox="1"/>
          <p:nvPr/>
        </p:nvSpPr>
        <p:spPr>
          <a:xfrm>
            <a:off x="1062825" y="5647887"/>
            <a:ext cx="1208985" cy="492122"/>
          </a:xfrm>
          <a:prstGeom prst="rect">
            <a:avLst/>
          </a:prstGeom>
          <a:noFill/>
        </p:spPr>
        <p:txBody>
          <a:bodyPr wrap="none" rtlCol="0">
            <a:spAutoFit/>
          </a:bodyPr>
          <a:lstStyle/>
          <a:p>
            <a:r>
              <a:rPr lang="en-US" sz="2598" b="1" dirty="0">
                <a:solidFill>
                  <a:schemeClr val="bg1"/>
                </a:solidFill>
                <a:latin typeface="Symbol" pitchFamily="18" charset="2"/>
                <a:cs typeface="Times New Roman" pitchFamily="18" charset="0"/>
                <a:sym typeface="Symbol"/>
              </a:rPr>
              <a:t>B (</a:t>
            </a:r>
            <a:r>
              <a:rPr lang="en-US" sz="2598" b="1" dirty="0">
                <a:solidFill>
                  <a:schemeClr val="bg1"/>
                </a:solidFill>
                <a:latin typeface="Times New Roman" pitchFamily="18" charset="0"/>
                <a:cs typeface="Times New Roman" pitchFamily="18" charset="0"/>
                <a:sym typeface="Symbol"/>
              </a:rPr>
              <a:t>2</a:t>
            </a:r>
            <a:r>
              <a:rPr lang="en-US" sz="2598" b="1" dirty="0">
                <a:solidFill>
                  <a:schemeClr val="bg1"/>
                </a:solidFill>
                <a:latin typeface="Symbol" pitchFamily="18" charset="2"/>
                <a:cs typeface="Times New Roman" pitchFamily="18" charset="0"/>
                <a:sym typeface="Symbol"/>
              </a:rPr>
              <a:t>p</a:t>
            </a:r>
            <a:r>
              <a:rPr lang="en-US" sz="2598" b="1" dirty="0">
                <a:solidFill>
                  <a:schemeClr val="bg1"/>
                </a:solidFill>
                <a:latin typeface="Times New Roman" pitchFamily="18" charset="0"/>
                <a:cs typeface="Times New Roman" pitchFamily="18" charset="0"/>
                <a:sym typeface="Symbol"/>
              </a:rPr>
              <a:t>r)</a:t>
            </a:r>
            <a:endParaRPr lang="en-US" sz="2598" b="1" dirty="0">
              <a:solidFill>
                <a:schemeClr val="bg1"/>
              </a:solidFill>
              <a:latin typeface="Times New Roman" pitchFamily="18" charset="0"/>
              <a:cs typeface="Times New Roman" pitchFamily="18" charset="0"/>
            </a:endParaRPr>
          </a:p>
        </p:txBody>
      </p:sp>
      <p:sp>
        <p:nvSpPr>
          <p:cNvPr id="62" name="TextBox 61"/>
          <p:cNvSpPr txBox="1"/>
          <p:nvPr/>
        </p:nvSpPr>
        <p:spPr>
          <a:xfrm>
            <a:off x="2788446" y="5647887"/>
            <a:ext cx="373820" cy="492122"/>
          </a:xfrm>
          <a:prstGeom prst="rect">
            <a:avLst/>
          </a:prstGeom>
          <a:noFill/>
        </p:spPr>
        <p:txBody>
          <a:bodyPr wrap="none" rtlCol="0">
            <a:spAutoFit/>
          </a:bodyPr>
          <a:lstStyle/>
          <a:p>
            <a:r>
              <a:rPr lang="en-US" sz="2598" b="1" dirty="0">
                <a:solidFill>
                  <a:schemeClr val="bg1"/>
                </a:solidFill>
                <a:latin typeface="Times New Roman" pitchFamily="18" charset="0"/>
                <a:cs typeface="Times New Roman" pitchFamily="18" charset="0"/>
              </a:rPr>
              <a:t>=</a:t>
            </a:r>
          </a:p>
        </p:txBody>
      </p:sp>
      <p:sp>
        <p:nvSpPr>
          <p:cNvPr id="63" name="TextBox 62"/>
          <p:cNvSpPr txBox="1"/>
          <p:nvPr/>
        </p:nvSpPr>
        <p:spPr>
          <a:xfrm>
            <a:off x="3044968" y="5647887"/>
            <a:ext cx="1598515" cy="492122"/>
          </a:xfrm>
          <a:prstGeom prst="rect">
            <a:avLst/>
          </a:prstGeom>
          <a:noFill/>
        </p:spPr>
        <p:txBody>
          <a:bodyPr wrap="none" rtlCol="0">
            <a:spAutoFit/>
          </a:bodyPr>
          <a:lstStyle/>
          <a:p>
            <a:r>
              <a:rPr lang="en-US" sz="2598" b="1" dirty="0">
                <a:solidFill>
                  <a:schemeClr val="bg1"/>
                </a:solidFill>
                <a:latin typeface="Times New Roman" pitchFamily="18" charset="0"/>
                <a:cs typeface="Times New Roman" pitchFamily="18" charset="0"/>
                <a:sym typeface="Symbol"/>
              </a:rPr>
              <a:t></a:t>
            </a:r>
            <a:r>
              <a:rPr lang="en-US" sz="2598" b="1" baseline="-25000" dirty="0">
                <a:solidFill>
                  <a:schemeClr val="bg1"/>
                </a:solidFill>
                <a:latin typeface="Times New Roman" pitchFamily="18" charset="0"/>
                <a:cs typeface="Times New Roman" pitchFamily="18" charset="0"/>
                <a:sym typeface="Symbol"/>
              </a:rPr>
              <a:t>0</a:t>
            </a:r>
            <a:r>
              <a:rPr lang="en-US" sz="2598" b="1" dirty="0">
                <a:solidFill>
                  <a:schemeClr val="bg1"/>
                </a:solidFill>
                <a:latin typeface="Times New Roman"/>
                <a:cs typeface="Times New Roman"/>
                <a:sym typeface="Symbol"/>
              </a:rPr>
              <a:t> × n × I</a:t>
            </a:r>
            <a:endParaRPr lang="en-US" sz="2598" b="1" dirty="0">
              <a:solidFill>
                <a:schemeClr val="bg1"/>
              </a:solidFill>
              <a:latin typeface="Times New Roman" pitchFamily="18" charset="0"/>
              <a:cs typeface="Times New Roman" pitchFamily="18" charset="0"/>
            </a:endParaRPr>
          </a:p>
        </p:txBody>
      </p:sp>
      <p:grpSp>
        <p:nvGrpSpPr>
          <p:cNvPr id="68" name="Group 67"/>
          <p:cNvGrpSpPr/>
          <p:nvPr/>
        </p:nvGrpSpPr>
        <p:grpSpPr>
          <a:xfrm>
            <a:off x="1425767" y="1239153"/>
            <a:ext cx="508473" cy="729339"/>
            <a:chOff x="1097476" y="892846"/>
            <a:chExt cx="391394" cy="561405"/>
          </a:xfrm>
        </p:grpSpPr>
        <p:sp>
          <p:nvSpPr>
            <p:cNvPr id="10" name="TextBox 9"/>
            <p:cNvSpPr txBox="1"/>
            <p:nvPr/>
          </p:nvSpPr>
          <p:spPr>
            <a:xfrm>
              <a:off x="1103122" y="1075443"/>
              <a:ext cx="313658" cy="378808"/>
            </a:xfrm>
            <a:prstGeom prst="rect">
              <a:avLst/>
            </a:prstGeom>
            <a:noFill/>
          </p:spPr>
          <p:txBody>
            <a:bodyPr wrap="none" rtlCol="0">
              <a:spAutoFit/>
            </a:bodyPr>
            <a:lstStyle/>
            <a:p>
              <a:r>
                <a:rPr lang="en-US" sz="2598" b="1" dirty="0">
                  <a:solidFill>
                    <a:schemeClr val="bg1"/>
                  </a:solidFill>
                  <a:latin typeface="Times New Roman" pitchFamily="18" charset="0"/>
                  <a:cs typeface="Times New Roman" pitchFamily="18" charset="0"/>
                </a:rPr>
                <a:t>B</a:t>
              </a:r>
            </a:p>
          </p:txBody>
        </p:sp>
        <p:sp>
          <p:nvSpPr>
            <p:cNvPr id="64" name="TextBox 63"/>
            <p:cNvSpPr txBox="1"/>
            <p:nvPr/>
          </p:nvSpPr>
          <p:spPr>
            <a:xfrm>
              <a:off x="1097476" y="892846"/>
              <a:ext cx="391394" cy="373478"/>
            </a:xfrm>
            <a:prstGeom prst="rect">
              <a:avLst/>
            </a:prstGeom>
            <a:noFill/>
          </p:spPr>
          <p:txBody>
            <a:bodyPr wrap="none" rtlCol="0">
              <a:spAutoFit/>
            </a:bodyPr>
            <a:lstStyle/>
            <a:p>
              <a:r>
                <a:rPr lang="en-US" sz="2553" b="1" dirty="0">
                  <a:solidFill>
                    <a:schemeClr val="bg1"/>
                  </a:solidFill>
                  <a:latin typeface="Times New Roman" pitchFamily="18" charset="0"/>
                  <a:cs typeface="Times New Roman" pitchFamily="18" charset="0"/>
                  <a:sym typeface="Symbol"/>
                </a:rPr>
                <a:t></a:t>
              </a:r>
              <a:endParaRPr lang="en-US" sz="2553" b="1" dirty="0">
                <a:solidFill>
                  <a:schemeClr val="bg1"/>
                </a:solidFill>
                <a:latin typeface="Times New Roman" pitchFamily="18" charset="0"/>
                <a:cs typeface="Times New Roman" pitchFamily="18" charset="0"/>
              </a:endParaRPr>
            </a:p>
          </p:txBody>
        </p:sp>
      </p:grpSp>
      <p:grpSp>
        <p:nvGrpSpPr>
          <p:cNvPr id="72" name="Group 71"/>
          <p:cNvGrpSpPr/>
          <p:nvPr/>
        </p:nvGrpSpPr>
        <p:grpSpPr>
          <a:xfrm>
            <a:off x="2172528" y="1239153"/>
            <a:ext cx="553659" cy="729339"/>
            <a:chOff x="1672294" y="892846"/>
            <a:chExt cx="426176" cy="561405"/>
          </a:xfrm>
        </p:grpSpPr>
        <p:sp>
          <p:nvSpPr>
            <p:cNvPr id="13" name="TextBox 12"/>
            <p:cNvSpPr txBox="1"/>
            <p:nvPr/>
          </p:nvSpPr>
          <p:spPr>
            <a:xfrm>
              <a:off x="1672294" y="1075443"/>
              <a:ext cx="396330" cy="378808"/>
            </a:xfrm>
            <a:prstGeom prst="rect">
              <a:avLst/>
            </a:prstGeom>
            <a:noFill/>
          </p:spPr>
          <p:txBody>
            <a:bodyPr wrap="none" rtlCol="0">
              <a:spAutoFit/>
            </a:bodyPr>
            <a:lstStyle/>
            <a:p>
              <a:r>
                <a:rPr lang="en-US" sz="2598" b="1" dirty="0">
                  <a:solidFill>
                    <a:schemeClr val="bg1"/>
                  </a:solidFill>
                  <a:latin typeface="Times New Roman" pitchFamily="18" charset="0"/>
                  <a:cs typeface="Times New Roman" pitchFamily="18" charset="0"/>
                </a:rPr>
                <a:t>d</a:t>
              </a:r>
              <a:r>
                <a:rPr lang="en-US" sz="2598" b="1" dirty="0">
                  <a:solidFill>
                    <a:schemeClr val="bg1"/>
                  </a:solidFill>
                  <a:latin typeface="Times New Roman" pitchFamily="18" charset="0"/>
                  <a:cs typeface="Times New Roman" pitchFamily="18" charset="0"/>
                  <a:sym typeface="MT Extra"/>
                </a:rPr>
                <a:t></a:t>
              </a:r>
              <a:endParaRPr lang="en-US" sz="2598" b="1" dirty="0">
                <a:solidFill>
                  <a:schemeClr val="bg1"/>
                </a:solidFill>
                <a:latin typeface="Times New Roman" pitchFamily="18" charset="0"/>
                <a:cs typeface="Times New Roman" pitchFamily="18" charset="0"/>
              </a:endParaRPr>
            </a:p>
          </p:txBody>
        </p:sp>
        <p:sp>
          <p:nvSpPr>
            <p:cNvPr id="65" name="TextBox 64"/>
            <p:cNvSpPr txBox="1"/>
            <p:nvPr/>
          </p:nvSpPr>
          <p:spPr>
            <a:xfrm>
              <a:off x="1707076" y="892846"/>
              <a:ext cx="391394" cy="373478"/>
            </a:xfrm>
            <a:prstGeom prst="rect">
              <a:avLst/>
            </a:prstGeom>
            <a:noFill/>
          </p:spPr>
          <p:txBody>
            <a:bodyPr wrap="none" rtlCol="0">
              <a:spAutoFit/>
            </a:bodyPr>
            <a:lstStyle/>
            <a:p>
              <a:r>
                <a:rPr lang="en-US" sz="2553" b="1" dirty="0">
                  <a:solidFill>
                    <a:schemeClr val="bg1"/>
                  </a:solidFill>
                  <a:latin typeface="Times New Roman" pitchFamily="18" charset="0"/>
                  <a:cs typeface="Times New Roman" pitchFamily="18" charset="0"/>
                  <a:sym typeface="Symbol"/>
                </a:rPr>
                <a:t></a:t>
              </a:r>
              <a:endParaRPr lang="en-US" sz="2553" b="1" dirty="0">
                <a:solidFill>
                  <a:schemeClr val="bg1"/>
                </a:solidFill>
                <a:latin typeface="Times New Roman" pitchFamily="18" charset="0"/>
                <a:cs typeface="Times New Roman" pitchFamily="18" charset="0"/>
              </a:endParaRPr>
            </a:p>
          </p:txBody>
        </p:sp>
      </p:grpSp>
      <p:grpSp>
        <p:nvGrpSpPr>
          <p:cNvPr id="67" name="Group 66"/>
          <p:cNvGrpSpPr/>
          <p:nvPr/>
        </p:nvGrpSpPr>
        <p:grpSpPr>
          <a:xfrm>
            <a:off x="3990221" y="3150799"/>
            <a:ext cx="2870822" cy="1197826"/>
            <a:chOff x="6325189" y="1267459"/>
            <a:chExt cx="2209800" cy="922020"/>
          </a:xfrm>
        </p:grpSpPr>
        <p:sp>
          <p:nvSpPr>
            <p:cNvPr id="66" name="Cloud 65"/>
            <p:cNvSpPr/>
            <p:nvPr/>
          </p:nvSpPr>
          <p:spPr>
            <a:xfrm>
              <a:off x="6325189" y="1267459"/>
              <a:ext cx="2209800" cy="922020"/>
            </a:xfrm>
            <a:prstGeom prst="cloud">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sz="2553">
                <a:solidFill>
                  <a:schemeClr val="bg1"/>
                </a:solidFill>
              </a:endParaRPr>
            </a:p>
          </p:txBody>
        </p:sp>
        <p:sp>
          <p:nvSpPr>
            <p:cNvPr id="51" name="TextBox 50"/>
            <p:cNvSpPr txBox="1"/>
            <p:nvPr/>
          </p:nvSpPr>
          <p:spPr>
            <a:xfrm>
              <a:off x="6513368" y="1527810"/>
              <a:ext cx="1811617" cy="378808"/>
            </a:xfrm>
            <a:prstGeom prst="rect">
              <a:avLst/>
            </a:prstGeom>
            <a:noFill/>
            <a:ln>
              <a:noFill/>
            </a:ln>
          </p:spPr>
          <p:txBody>
            <a:bodyPr wrap="none" rtlCol="0">
              <a:spAutoFit/>
            </a:bodyPr>
            <a:lstStyle/>
            <a:p>
              <a:r>
                <a:rPr lang="en-US" sz="2598" b="1" dirty="0">
                  <a:solidFill>
                    <a:schemeClr val="bg1"/>
                  </a:solidFill>
                  <a:latin typeface="Times New Roman" pitchFamily="18" charset="0"/>
                  <a:cs typeface="Times New Roman" pitchFamily="18" charset="0"/>
                  <a:sym typeface="Symbol"/>
                </a:rPr>
                <a:t>[ </a:t>
              </a:r>
              <a:r>
                <a:rPr lang="en-US" sz="2598" b="1" dirty="0">
                  <a:solidFill>
                    <a:schemeClr val="bg1"/>
                  </a:solidFill>
                  <a:latin typeface="Times New Roman" pitchFamily="18" charset="0"/>
                  <a:cs typeface="Times New Roman" pitchFamily="18" charset="0"/>
                  <a:sym typeface="MT Extra"/>
                </a:rPr>
                <a:t> </a:t>
              </a:r>
              <a:r>
                <a:rPr lang="en-US" sz="2598" b="1" dirty="0">
                  <a:solidFill>
                    <a:schemeClr val="bg1"/>
                  </a:solidFill>
                  <a:latin typeface="Meiryo"/>
                  <a:ea typeface="Meiryo"/>
                  <a:cs typeface="Meiryo"/>
                </a:rPr>
                <a:t>∮</a:t>
              </a:r>
              <a:r>
                <a:rPr lang="en-US" sz="2598" b="1" dirty="0">
                  <a:solidFill>
                    <a:schemeClr val="bg1"/>
                  </a:solidFill>
                  <a:latin typeface="Times New Roman" pitchFamily="18" charset="0"/>
                  <a:cs typeface="Times New Roman" pitchFamily="18" charset="0"/>
                </a:rPr>
                <a:t> d</a:t>
              </a:r>
              <a:r>
                <a:rPr lang="en-US" sz="2598" b="1" dirty="0">
                  <a:solidFill>
                    <a:schemeClr val="bg1"/>
                  </a:solidFill>
                  <a:latin typeface="Times New Roman" pitchFamily="18" charset="0"/>
                  <a:cs typeface="Times New Roman" pitchFamily="18" charset="0"/>
                  <a:sym typeface="MT Extra"/>
                </a:rPr>
                <a:t> = 2</a:t>
              </a:r>
              <a:r>
                <a:rPr lang="en-US" sz="2598" b="1" dirty="0">
                  <a:solidFill>
                    <a:schemeClr val="bg1"/>
                  </a:solidFill>
                  <a:latin typeface="Symbol" pitchFamily="18" charset="2"/>
                  <a:cs typeface="Times New Roman" pitchFamily="18" charset="0"/>
                  <a:sym typeface="MT Extra"/>
                </a:rPr>
                <a:t>p</a:t>
              </a:r>
              <a:r>
                <a:rPr lang="en-US" sz="2598" b="1" dirty="0">
                  <a:solidFill>
                    <a:schemeClr val="bg1"/>
                  </a:solidFill>
                  <a:latin typeface="Times New Roman" pitchFamily="18" charset="0"/>
                  <a:cs typeface="Times New Roman" pitchFamily="18" charset="0"/>
                  <a:sym typeface="MT Extra"/>
                </a:rPr>
                <a:t>r]</a:t>
              </a:r>
              <a:endParaRPr lang="en-US" sz="2598" b="1" dirty="0">
                <a:solidFill>
                  <a:schemeClr val="bg1"/>
                </a:solidFill>
                <a:latin typeface="Times New Roman" pitchFamily="18" charset="0"/>
                <a:cs typeface="Times New Roman" pitchFamily="18" charset="0"/>
              </a:endParaRPr>
            </a:p>
          </p:txBody>
        </p:sp>
      </p:grpSp>
      <p:grpSp>
        <p:nvGrpSpPr>
          <p:cNvPr id="71" name="Group 70"/>
          <p:cNvGrpSpPr/>
          <p:nvPr/>
        </p:nvGrpSpPr>
        <p:grpSpPr>
          <a:xfrm>
            <a:off x="4483610" y="1467903"/>
            <a:ext cx="3930868" cy="1682896"/>
            <a:chOff x="6148715" y="1120251"/>
            <a:chExt cx="2590800" cy="1295400"/>
          </a:xfrm>
        </p:grpSpPr>
        <p:sp>
          <p:nvSpPr>
            <p:cNvPr id="70" name="Cloud Callout 69"/>
            <p:cNvSpPr/>
            <p:nvPr/>
          </p:nvSpPr>
          <p:spPr>
            <a:xfrm>
              <a:off x="6148715" y="1120251"/>
              <a:ext cx="2590800" cy="1295400"/>
            </a:xfrm>
            <a:prstGeom prst="cloudCallout">
              <a:avLst>
                <a:gd name="adj1" fmla="val -61127"/>
                <a:gd name="adj2" fmla="val 46029"/>
              </a:avLst>
            </a:prstGeom>
            <a:solidFill>
              <a:srgbClr val="FF0000"/>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sz="2553">
                <a:solidFill>
                  <a:schemeClr val="bg1"/>
                </a:solidFill>
              </a:endParaRPr>
            </a:p>
          </p:txBody>
        </p:sp>
        <p:grpSp>
          <p:nvGrpSpPr>
            <p:cNvPr id="69" name="Group 68"/>
            <p:cNvGrpSpPr/>
            <p:nvPr/>
          </p:nvGrpSpPr>
          <p:grpSpPr>
            <a:xfrm>
              <a:off x="6371134" y="1352550"/>
              <a:ext cx="1782266" cy="778798"/>
              <a:chOff x="6523534" y="895350"/>
              <a:chExt cx="1782266" cy="778798"/>
            </a:xfrm>
          </p:grpSpPr>
          <p:sp>
            <p:nvSpPr>
              <p:cNvPr id="36" name="Left Bracket 35"/>
              <p:cNvSpPr/>
              <p:nvPr/>
            </p:nvSpPr>
            <p:spPr>
              <a:xfrm>
                <a:off x="6552133" y="941070"/>
                <a:ext cx="76200" cy="685800"/>
              </a:xfrm>
              <a:prstGeom prst="leftBracket">
                <a:avLst/>
              </a:prstGeom>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553">
                  <a:solidFill>
                    <a:schemeClr val="bg1"/>
                  </a:solidFill>
                </a:endParaRPr>
              </a:p>
            </p:txBody>
          </p:sp>
          <p:sp>
            <p:nvSpPr>
              <p:cNvPr id="37" name="TextBox 36"/>
              <p:cNvSpPr txBox="1"/>
              <p:nvPr/>
            </p:nvSpPr>
            <p:spPr>
              <a:xfrm>
                <a:off x="6891475" y="902970"/>
                <a:ext cx="311886" cy="378808"/>
              </a:xfrm>
              <a:prstGeom prst="rect">
                <a:avLst/>
              </a:prstGeom>
              <a:noFill/>
            </p:spPr>
            <p:txBody>
              <a:bodyPr wrap="none" rtlCol="0">
                <a:spAutoFit/>
              </a:bodyPr>
              <a:lstStyle/>
              <a:p>
                <a:r>
                  <a:rPr lang="en-US" sz="2598" b="1" dirty="0">
                    <a:solidFill>
                      <a:schemeClr val="bg1"/>
                    </a:solidFill>
                    <a:latin typeface="Times New Roman" pitchFamily="18" charset="0"/>
                    <a:cs typeface="Times New Roman" pitchFamily="18" charset="0"/>
                    <a:sym typeface="MT Extra"/>
                  </a:rPr>
                  <a:t></a:t>
                </a:r>
                <a:endParaRPr lang="en-US" sz="2598" b="1" dirty="0">
                  <a:solidFill>
                    <a:schemeClr val="bg1"/>
                  </a:solidFill>
                  <a:latin typeface="Times New Roman" pitchFamily="18" charset="0"/>
                  <a:cs typeface="Times New Roman" pitchFamily="18" charset="0"/>
                </a:endParaRPr>
              </a:p>
            </p:txBody>
          </p:sp>
          <p:sp>
            <p:nvSpPr>
              <p:cNvPr id="38" name="TextBox 37"/>
              <p:cNvSpPr txBox="1"/>
              <p:nvPr/>
            </p:nvSpPr>
            <p:spPr>
              <a:xfrm>
                <a:off x="7244994" y="895350"/>
                <a:ext cx="235816" cy="378808"/>
              </a:xfrm>
              <a:prstGeom prst="rect">
                <a:avLst/>
              </a:prstGeom>
              <a:noFill/>
            </p:spPr>
            <p:txBody>
              <a:bodyPr wrap="none" rtlCol="0">
                <a:spAutoFit/>
              </a:bodyPr>
              <a:lstStyle/>
              <a:p>
                <a:r>
                  <a:rPr lang="en-US" sz="2598" b="1" dirty="0">
                    <a:solidFill>
                      <a:schemeClr val="bg1"/>
                    </a:solidFill>
                    <a:latin typeface="Symbol" pitchFamily="18" charset="2"/>
                    <a:cs typeface="Times New Roman" pitchFamily="18" charset="0"/>
                    <a:sym typeface="MT Extra"/>
                  </a:rPr>
                  <a:t>q</a:t>
                </a:r>
                <a:endParaRPr lang="en-US" sz="2598" b="1" dirty="0">
                  <a:solidFill>
                    <a:schemeClr val="bg1"/>
                  </a:solidFill>
                  <a:latin typeface="Symbol" pitchFamily="18" charset="2"/>
                  <a:cs typeface="Times New Roman" pitchFamily="18" charset="0"/>
                </a:endParaRPr>
              </a:p>
            </p:txBody>
          </p:sp>
          <p:sp>
            <p:nvSpPr>
              <p:cNvPr id="39" name="TextBox 38"/>
              <p:cNvSpPr txBox="1"/>
              <p:nvPr/>
            </p:nvSpPr>
            <p:spPr>
              <a:xfrm>
                <a:off x="7543800" y="895350"/>
                <a:ext cx="246381" cy="378808"/>
              </a:xfrm>
              <a:prstGeom prst="rect">
                <a:avLst/>
              </a:prstGeom>
              <a:noFill/>
            </p:spPr>
            <p:txBody>
              <a:bodyPr wrap="none" rtlCol="0">
                <a:spAutoFit/>
              </a:bodyPr>
              <a:lstStyle/>
              <a:p>
                <a:r>
                  <a:rPr lang="en-US" sz="2598" b="1" dirty="0">
                    <a:solidFill>
                      <a:schemeClr val="bg1"/>
                    </a:solidFill>
                    <a:latin typeface="Times New Roman" pitchFamily="18" charset="0"/>
                    <a:cs typeface="Times New Roman" pitchFamily="18" charset="0"/>
                    <a:sym typeface="MT Extra"/>
                  </a:rPr>
                  <a:t>=</a:t>
                </a:r>
                <a:endParaRPr lang="en-US" sz="2598" b="1" dirty="0">
                  <a:solidFill>
                    <a:schemeClr val="bg1"/>
                  </a:solidFill>
                  <a:latin typeface="Times New Roman" pitchFamily="18" charset="0"/>
                  <a:cs typeface="Times New Roman" pitchFamily="18" charset="0"/>
                </a:endParaRPr>
              </a:p>
            </p:txBody>
          </p:sp>
          <p:sp>
            <p:nvSpPr>
              <p:cNvPr id="40" name="TextBox 39"/>
              <p:cNvSpPr txBox="1"/>
              <p:nvPr/>
            </p:nvSpPr>
            <p:spPr>
              <a:xfrm>
                <a:off x="7833360" y="895350"/>
                <a:ext cx="304491" cy="378808"/>
              </a:xfrm>
              <a:prstGeom prst="rect">
                <a:avLst/>
              </a:prstGeom>
              <a:noFill/>
            </p:spPr>
            <p:txBody>
              <a:bodyPr wrap="none" rtlCol="0">
                <a:spAutoFit/>
              </a:bodyPr>
              <a:lstStyle/>
              <a:p>
                <a:r>
                  <a:rPr lang="en-US" sz="2598" b="1" dirty="0">
                    <a:solidFill>
                      <a:schemeClr val="bg1"/>
                    </a:solidFill>
                    <a:latin typeface="Symbol" pitchFamily="18" charset="2"/>
                    <a:cs typeface="Times New Roman" pitchFamily="18" charset="0"/>
                    <a:sym typeface="MT Extra"/>
                  </a:rPr>
                  <a:t>0</a:t>
                </a:r>
                <a:r>
                  <a:rPr lang="en-US" sz="2598" b="1" baseline="30000" dirty="0">
                    <a:solidFill>
                      <a:schemeClr val="bg1"/>
                    </a:solidFill>
                    <a:latin typeface="Symbol" pitchFamily="18" charset="2"/>
                    <a:cs typeface="Times New Roman" pitchFamily="18" charset="0"/>
                    <a:sym typeface="MT Extra"/>
                  </a:rPr>
                  <a:t>0</a:t>
                </a:r>
                <a:endParaRPr lang="en-US" sz="2598" b="1" baseline="30000" dirty="0">
                  <a:solidFill>
                    <a:schemeClr val="bg1"/>
                  </a:solidFill>
                  <a:latin typeface="Symbol" pitchFamily="18" charset="2"/>
                  <a:cs typeface="Times New Roman" pitchFamily="18" charset="0"/>
                </a:endParaRPr>
              </a:p>
            </p:txBody>
          </p:sp>
          <p:sp>
            <p:nvSpPr>
              <p:cNvPr id="41" name="TextBox 40"/>
              <p:cNvSpPr txBox="1"/>
              <p:nvPr/>
            </p:nvSpPr>
            <p:spPr>
              <a:xfrm>
                <a:off x="6523534" y="1257240"/>
                <a:ext cx="310830" cy="378808"/>
              </a:xfrm>
              <a:prstGeom prst="rect">
                <a:avLst/>
              </a:prstGeom>
              <a:noFill/>
            </p:spPr>
            <p:txBody>
              <a:bodyPr wrap="none" rtlCol="0">
                <a:spAutoFit/>
              </a:bodyPr>
              <a:lstStyle/>
              <a:p>
                <a:r>
                  <a:rPr lang="en-US" sz="2598" b="1" dirty="0">
                    <a:solidFill>
                      <a:schemeClr val="bg1"/>
                    </a:solidFill>
                    <a:latin typeface="Symbol" pitchFamily="18" charset="2"/>
                    <a:cs typeface="Times New Roman" pitchFamily="18" charset="0"/>
                    <a:sym typeface="MT Extra"/>
                  </a:rPr>
                  <a:t>\</a:t>
                </a:r>
                <a:endParaRPr lang="en-US" sz="2598" b="1" dirty="0">
                  <a:solidFill>
                    <a:schemeClr val="bg1"/>
                  </a:solidFill>
                  <a:latin typeface="Symbol" pitchFamily="18" charset="2"/>
                  <a:cs typeface="Times New Roman" pitchFamily="18" charset="0"/>
                </a:endParaRPr>
              </a:p>
            </p:txBody>
          </p:sp>
          <p:sp>
            <p:nvSpPr>
              <p:cNvPr id="42" name="TextBox 41"/>
              <p:cNvSpPr txBox="1"/>
              <p:nvPr/>
            </p:nvSpPr>
            <p:spPr>
              <a:xfrm>
                <a:off x="6873240" y="1295340"/>
                <a:ext cx="583414" cy="378808"/>
              </a:xfrm>
              <a:prstGeom prst="rect">
                <a:avLst/>
              </a:prstGeom>
              <a:noFill/>
            </p:spPr>
            <p:txBody>
              <a:bodyPr wrap="none" rtlCol="0">
                <a:spAutoFit/>
              </a:bodyPr>
              <a:lstStyle/>
              <a:p>
                <a:r>
                  <a:rPr lang="en-US" sz="2598" b="1" dirty="0" err="1">
                    <a:solidFill>
                      <a:schemeClr val="bg1"/>
                    </a:solidFill>
                    <a:latin typeface="Times New Roman" pitchFamily="18" charset="0"/>
                    <a:cs typeface="Times New Roman" pitchFamily="18" charset="0"/>
                    <a:sym typeface="MT Extra"/>
                  </a:rPr>
                  <a:t>cos</a:t>
                </a:r>
                <a:r>
                  <a:rPr lang="en-US" sz="2598" b="1" dirty="0">
                    <a:solidFill>
                      <a:schemeClr val="bg1"/>
                    </a:solidFill>
                    <a:latin typeface="Symbol" pitchFamily="18" charset="2"/>
                    <a:cs typeface="Times New Roman" pitchFamily="18" charset="0"/>
                    <a:sym typeface="MT Extra"/>
                  </a:rPr>
                  <a:t> q</a:t>
                </a:r>
                <a:endParaRPr lang="en-US" sz="2598" b="1" dirty="0">
                  <a:solidFill>
                    <a:schemeClr val="bg1"/>
                  </a:solidFill>
                  <a:latin typeface="Symbol" pitchFamily="18" charset="2"/>
                  <a:cs typeface="Times New Roman" pitchFamily="18" charset="0"/>
                </a:endParaRPr>
              </a:p>
            </p:txBody>
          </p:sp>
          <p:sp>
            <p:nvSpPr>
              <p:cNvPr id="43" name="TextBox 42"/>
              <p:cNvSpPr txBox="1"/>
              <p:nvPr/>
            </p:nvSpPr>
            <p:spPr>
              <a:xfrm>
                <a:off x="7543800" y="1295340"/>
                <a:ext cx="246381" cy="378808"/>
              </a:xfrm>
              <a:prstGeom prst="rect">
                <a:avLst/>
              </a:prstGeom>
              <a:noFill/>
            </p:spPr>
            <p:txBody>
              <a:bodyPr wrap="none" rtlCol="0">
                <a:spAutoFit/>
              </a:bodyPr>
              <a:lstStyle/>
              <a:p>
                <a:r>
                  <a:rPr lang="en-US" sz="2598" b="1" dirty="0">
                    <a:solidFill>
                      <a:schemeClr val="bg1"/>
                    </a:solidFill>
                    <a:latin typeface="Times New Roman" pitchFamily="18" charset="0"/>
                    <a:cs typeface="Times New Roman" pitchFamily="18" charset="0"/>
                    <a:sym typeface="MT Extra"/>
                  </a:rPr>
                  <a:t>=</a:t>
                </a:r>
                <a:endParaRPr lang="en-US" sz="2598" b="1" dirty="0">
                  <a:solidFill>
                    <a:schemeClr val="bg1"/>
                  </a:solidFill>
                  <a:latin typeface="Times New Roman" pitchFamily="18" charset="0"/>
                  <a:cs typeface="Times New Roman" pitchFamily="18" charset="0"/>
                </a:endParaRPr>
              </a:p>
            </p:txBody>
          </p:sp>
          <p:sp>
            <p:nvSpPr>
              <p:cNvPr id="44" name="TextBox 43"/>
              <p:cNvSpPr txBox="1"/>
              <p:nvPr/>
            </p:nvSpPr>
            <p:spPr>
              <a:xfrm>
                <a:off x="7833360" y="1295340"/>
                <a:ext cx="231590" cy="378808"/>
              </a:xfrm>
              <a:prstGeom prst="rect">
                <a:avLst/>
              </a:prstGeom>
              <a:noFill/>
            </p:spPr>
            <p:txBody>
              <a:bodyPr wrap="none" rtlCol="0">
                <a:spAutoFit/>
              </a:bodyPr>
              <a:lstStyle/>
              <a:p>
                <a:r>
                  <a:rPr lang="en-US" sz="2598" b="1" dirty="0">
                    <a:solidFill>
                      <a:schemeClr val="bg1"/>
                    </a:solidFill>
                    <a:latin typeface="Symbol" pitchFamily="18" charset="2"/>
                    <a:cs typeface="Times New Roman" pitchFamily="18" charset="0"/>
                    <a:sym typeface="MT Extra"/>
                  </a:rPr>
                  <a:t>1</a:t>
                </a:r>
                <a:endParaRPr lang="en-US" sz="2598" b="1" baseline="30000" dirty="0">
                  <a:solidFill>
                    <a:schemeClr val="bg1"/>
                  </a:solidFill>
                  <a:latin typeface="Symbol" pitchFamily="18" charset="2"/>
                  <a:cs typeface="Times New Roman" pitchFamily="18" charset="0"/>
                </a:endParaRPr>
              </a:p>
            </p:txBody>
          </p:sp>
          <p:sp>
            <p:nvSpPr>
              <p:cNvPr id="45" name="Left Bracket 44"/>
              <p:cNvSpPr/>
              <p:nvPr/>
            </p:nvSpPr>
            <p:spPr>
              <a:xfrm flipH="1">
                <a:off x="8229600" y="941070"/>
                <a:ext cx="76200" cy="685800"/>
              </a:xfrm>
              <a:prstGeom prst="leftBracket">
                <a:avLst/>
              </a:prstGeom>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553">
                  <a:solidFill>
                    <a:schemeClr val="bg1"/>
                  </a:solidFill>
                </a:endParaRPr>
              </a:p>
            </p:txBody>
          </p:sp>
        </p:grpSp>
      </p:grpSp>
    </p:spTree>
    <p:extLst>
      <p:ext uri="{BB962C8B-B14F-4D97-AF65-F5344CB8AC3E}">
        <p14:creationId xmlns:p14="http://schemas.microsoft.com/office/powerpoint/2010/main" val="2813478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68"/>
                                        </p:tgtEl>
                                        <p:attrNameLst>
                                          <p:attrName>style.visibility</p:attrName>
                                        </p:attrNameLst>
                                      </p:cBhvr>
                                      <p:to>
                                        <p:strVal val="visible"/>
                                      </p:to>
                                    </p:set>
                                    <p:animEffect transition="in" filter="wipe(left)">
                                      <p:cBhvr>
                                        <p:cTn id="16" dur="500"/>
                                        <p:tgtEl>
                                          <p:spTgt spid="68"/>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left)">
                                      <p:cBhvr>
                                        <p:cTn id="20" dur="500"/>
                                        <p:tgtEl>
                                          <p:spTgt spid="15"/>
                                        </p:tgtEl>
                                      </p:cBhvr>
                                    </p:animEffect>
                                  </p:childTnLst>
                                </p:cTn>
                              </p:par>
                            </p:childTnLst>
                          </p:cTn>
                        </p:par>
                        <p:par>
                          <p:cTn id="21" fill="hold">
                            <p:stCondLst>
                              <p:cond delay="1500"/>
                            </p:stCondLst>
                            <p:childTnLst>
                              <p:par>
                                <p:cTn id="22" presetID="22" presetClass="entr" presetSubtype="8" fill="hold" nodeType="afterEffect">
                                  <p:stCondLst>
                                    <p:cond delay="0"/>
                                  </p:stCondLst>
                                  <p:childTnLst>
                                    <p:set>
                                      <p:cBhvr>
                                        <p:cTn id="23" dur="1" fill="hold">
                                          <p:stCondLst>
                                            <p:cond delay="0"/>
                                          </p:stCondLst>
                                        </p:cTn>
                                        <p:tgtEl>
                                          <p:spTgt spid="72"/>
                                        </p:tgtEl>
                                        <p:attrNameLst>
                                          <p:attrName>style.visibility</p:attrName>
                                        </p:attrNameLst>
                                      </p:cBhvr>
                                      <p:to>
                                        <p:strVal val="visible"/>
                                      </p:to>
                                    </p:set>
                                    <p:animEffect transition="in" filter="wipe(left)">
                                      <p:cBhvr>
                                        <p:cTn id="24" dur="500"/>
                                        <p:tgtEl>
                                          <p:spTgt spid="72"/>
                                        </p:tgtEl>
                                      </p:cBhvr>
                                    </p:animEffect>
                                  </p:childTnLst>
                                </p:cTn>
                              </p:par>
                            </p:childTnLst>
                          </p:cTn>
                        </p:par>
                        <p:par>
                          <p:cTn id="25" fill="hold">
                            <p:stCondLst>
                              <p:cond delay="2000"/>
                            </p:stCondLst>
                            <p:childTnLst>
                              <p:par>
                                <p:cTn id="26" presetID="22" presetClass="entr" presetSubtype="8" fill="hold" grpId="0" nodeType="after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wipe(left)">
                                      <p:cBhvr>
                                        <p:cTn id="28" dur="500"/>
                                        <p:tgtEl>
                                          <p:spTgt spid="16"/>
                                        </p:tgtEl>
                                      </p:cBhvr>
                                    </p:animEffect>
                                  </p:childTnLst>
                                </p:cTn>
                              </p:par>
                            </p:childTnLst>
                          </p:cTn>
                        </p:par>
                        <p:par>
                          <p:cTn id="29" fill="hold">
                            <p:stCondLst>
                              <p:cond delay="2500"/>
                            </p:stCondLst>
                            <p:childTnLst>
                              <p:par>
                                <p:cTn id="30" presetID="22" presetClass="entr" presetSubtype="8" fill="hold" grpId="0" nodeType="after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wipe(left)">
                                      <p:cBhvr>
                                        <p:cTn id="32" dur="500"/>
                                        <p:tgtEl>
                                          <p:spTgt spid="17"/>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wipe(left)">
                                      <p:cBhvr>
                                        <p:cTn id="37" dur="500"/>
                                        <p:tgtEl>
                                          <p:spTgt spid="18"/>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wipe(left)">
                                      <p:cBhvr>
                                        <p:cTn id="42" dur="500"/>
                                        <p:tgtEl>
                                          <p:spTgt spid="23"/>
                                        </p:tgtEl>
                                      </p:cBhvr>
                                    </p:animEffect>
                                  </p:childTnLst>
                                </p:cTn>
                              </p:par>
                            </p:childTnLst>
                          </p:cTn>
                        </p:par>
                        <p:par>
                          <p:cTn id="43" fill="hold">
                            <p:stCondLst>
                              <p:cond delay="500"/>
                            </p:stCondLst>
                            <p:childTnLst>
                              <p:par>
                                <p:cTn id="44" presetID="22" presetClass="entr" presetSubtype="8" fill="hold" grpId="0" nodeType="after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wipe(left)">
                                      <p:cBhvr>
                                        <p:cTn id="46" dur="500"/>
                                        <p:tgtEl>
                                          <p:spTgt spid="19"/>
                                        </p:tgtEl>
                                      </p:cBhvr>
                                    </p:animEffect>
                                  </p:childTnLst>
                                </p:cTn>
                              </p:par>
                            </p:childTnLst>
                          </p:cTn>
                        </p:par>
                        <p:par>
                          <p:cTn id="47" fill="hold">
                            <p:stCondLst>
                              <p:cond delay="1000"/>
                            </p:stCondLst>
                            <p:childTnLst>
                              <p:par>
                                <p:cTn id="48" presetID="22" presetClass="entr" presetSubtype="8" fill="hold" grpId="0" nodeType="after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wipe(left)">
                                      <p:cBhvr>
                                        <p:cTn id="50" dur="500"/>
                                        <p:tgtEl>
                                          <p:spTgt spid="20"/>
                                        </p:tgtEl>
                                      </p:cBhvr>
                                    </p:animEffect>
                                  </p:childTnLst>
                                </p:cTn>
                              </p:par>
                            </p:childTnLst>
                          </p:cTn>
                        </p:par>
                        <p:par>
                          <p:cTn id="51" fill="hold">
                            <p:stCondLst>
                              <p:cond delay="1500"/>
                            </p:stCondLst>
                            <p:childTnLst>
                              <p:par>
                                <p:cTn id="52" presetID="22" presetClass="entr" presetSubtype="8" fill="hold" grpId="0" nodeType="afterEffect">
                                  <p:stCondLst>
                                    <p:cond delay="0"/>
                                  </p:stCondLst>
                                  <p:childTnLst>
                                    <p:set>
                                      <p:cBhvr>
                                        <p:cTn id="53" dur="1" fill="hold">
                                          <p:stCondLst>
                                            <p:cond delay="0"/>
                                          </p:stCondLst>
                                        </p:cTn>
                                        <p:tgtEl>
                                          <p:spTgt spid="21"/>
                                        </p:tgtEl>
                                        <p:attrNameLst>
                                          <p:attrName>style.visibility</p:attrName>
                                        </p:attrNameLst>
                                      </p:cBhvr>
                                      <p:to>
                                        <p:strVal val="visible"/>
                                      </p:to>
                                    </p:set>
                                    <p:animEffect transition="in" filter="wipe(left)">
                                      <p:cBhvr>
                                        <p:cTn id="54" dur="500"/>
                                        <p:tgtEl>
                                          <p:spTgt spid="21"/>
                                        </p:tgtEl>
                                      </p:cBhvr>
                                    </p:animEffect>
                                  </p:childTnLst>
                                </p:cTn>
                              </p:par>
                            </p:childTnLst>
                          </p:cTn>
                        </p:par>
                        <p:par>
                          <p:cTn id="55" fill="hold">
                            <p:stCondLst>
                              <p:cond delay="2000"/>
                            </p:stCondLst>
                            <p:childTnLst>
                              <p:par>
                                <p:cTn id="56" presetID="22" presetClass="entr" presetSubtype="8" fill="hold" grpId="0" nodeType="afterEffect">
                                  <p:stCondLst>
                                    <p:cond delay="0"/>
                                  </p:stCondLst>
                                  <p:childTnLst>
                                    <p:set>
                                      <p:cBhvr>
                                        <p:cTn id="57" dur="1" fill="hold">
                                          <p:stCondLst>
                                            <p:cond delay="0"/>
                                          </p:stCondLst>
                                        </p:cTn>
                                        <p:tgtEl>
                                          <p:spTgt spid="22"/>
                                        </p:tgtEl>
                                        <p:attrNameLst>
                                          <p:attrName>style.visibility</p:attrName>
                                        </p:attrNameLst>
                                      </p:cBhvr>
                                      <p:to>
                                        <p:strVal val="visible"/>
                                      </p:to>
                                    </p:set>
                                    <p:animEffect transition="in" filter="wipe(left)">
                                      <p:cBhvr>
                                        <p:cTn id="58" dur="500"/>
                                        <p:tgtEl>
                                          <p:spTgt spid="22"/>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wipe(left)">
                                      <p:cBhvr>
                                        <p:cTn id="63" dur="500"/>
                                        <p:tgtEl>
                                          <p:spTgt spid="24"/>
                                        </p:tgtEl>
                                      </p:cBhvr>
                                    </p:animEffect>
                                  </p:childTnLst>
                                </p:cTn>
                              </p:par>
                            </p:childTnLst>
                          </p:cTn>
                        </p:par>
                        <p:par>
                          <p:cTn id="64" fill="hold">
                            <p:stCondLst>
                              <p:cond delay="500"/>
                            </p:stCondLst>
                            <p:childTnLst>
                              <p:par>
                                <p:cTn id="65" presetID="22" presetClass="entr" presetSubtype="8" fill="hold" grpId="0" nodeType="after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wipe(left)">
                                      <p:cBhvr>
                                        <p:cTn id="67" dur="500"/>
                                        <p:tgtEl>
                                          <p:spTgt spid="25"/>
                                        </p:tgtEl>
                                      </p:cBhvr>
                                    </p:animEffect>
                                  </p:childTnLst>
                                </p:cTn>
                              </p:par>
                            </p:childTnLst>
                          </p:cTn>
                        </p:par>
                        <p:par>
                          <p:cTn id="68" fill="hold">
                            <p:stCondLst>
                              <p:cond delay="1000"/>
                            </p:stCondLst>
                            <p:childTnLst>
                              <p:par>
                                <p:cTn id="69" presetID="22" presetClass="entr" presetSubtype="8" fill="hold" grpId="0" nodeType="afterEffect">
                                  <p:stCondLst>
                                    <p:cond delay="0"/>
                                  </p:stCondLst>
                                  <p:childTnLst>
                                    <p:set>
                                      <p:cBhvr>
                                        <p:cTn id="70" dur="1" fill="hold">
                                          <p:stCondLst>
                                            <p:cond delay="0"/>
                                          </p:stCondLst>
                                        </p:cTn>
                                        <p:tgtEl>
                                          <p:spTgt spid="29"/>
                                        </p:tgtEl>
                                        <p:attrNameLst>
                                          <p:attrName>style.visibility</p:attrName>
                                        </p:attrNameLst>
                                      </p:cBhvr>
                                      <p:to>
                                        <p:strVal val="visible"/>
                                      </p:to>
                                    </p:set>
                                    <p:animEffect transition="in" filter="wipe(left)">
                                      <p:cBhvr>
                                        <p:cTn id="71" dur="500"/>
                                        <p:tgtEl>
                                          <p:spTgt spid="29"/>
                                        </p:tgtEl>
                                      </p:cBhvr>
                                    </p:animEffect>
                                  </p:childTnLst>
                                </p:cTn>
                              </p:par>
                            </p:childTnLst>
                          </p:cTn>
                        </p:par>
                        <p:par>
                          <p:cTn id="72" fill="hold">
                            <p:stCondLst>
                              <p:cond delay="1500"/>
                            </p:stCondLst>
                            <p:childTnLst>
                              <p:par>
                                <p:cTn id="73" presetID="22" presetClass="entr" presetSubtype="8" fill="hold" grpId="0" nodeType="afterEffect">
                                  <p:stCondLst>
                                    <p:cond delay="0"/>
                                  </p:stCondLst>
                                  <p:childTnLst>
                                    <p:set>
                                      <p:cBhvr>
                                        <p:cTn id="74" dur="1" fill="hold">
                                          <p:stCondLst>
                                            <p:cond delay="0"/>
                                          </p:stCondLst>
                                        </p:cTn>
                                        <p:tgtEl>
                                          <p:spTgt spid="31"/>
                                        </p:tgtEl>
                                        <p:attrNameLst>
                                          <p:attrName>style.visibility</p:attrName>
                                        </p:attrNameLst>
                                      </p:cBhvr>
                                      <p:to>
                                        <p:strVal val="visible"/>
                                      </p:to>
                                    </p:set>
                                    <p:animEffect transition="in" filter="wipe(left)">
                                      <p:cBhvr>
                                        <p:cTn id="75" dur="500"/>
                                        <p:tgtEl>
                                          <p:spTgt spid="31"/>
                                        </p:tgtEl>
                                      </p:cBhvr>
                                    </p:animEffect>
                                  </p:childTnLst>
                                </p:cTn>
                              </p:par>
                            </p:childTnLst>
                          </p:cTn>
                        </p:par>
                        <p:par>
                          <p:cTn id="76" fill="hold">
                            <p:stCondLst>
                              <p:cond delay="2000"/>
                            </p:stCondLst>
                            <p:childTnLst>
                              <p:par>
                                <p:cTn id="77" presetID="22" presetClass="entr" presetSubtype="8" fill="hold" grpId="0" nodeType="afterEffect">
                                  <p:stCondLst>
                                    <p:cond delay="0"/>
                                  </p:stCondLst>
                                  <p:childTnLst>
                                    <p:set>
                                      <p:cBhvr>
                                        <p:cTn id="78" dur="1" fill="hold">
                                          <p:stCondLst>
                                            <p:cond delay="0"/>
                                          </p:stCondLst>
                                        </p:cTn>
                                        <p:tgtEl>
                                          <p:spTgt spid="27"/>
                                        </p:tgtEl>
                                        <p:attrNameLst>
                                          <p:attrName>style.visibility</p:attrName>
                                        </p:attrNameLst>
                                      </p:cBhvr>
                                      <p:to>
                                        <p:strVal val="visible"/>
                                      </p:to>
                                    </p:set>
                                    <p:animEffect transition="in" filter="wipe(left)">
                                      <p:cBhvr>
                                        <p:cTn id="79" dur="500"/>
                                        <p:tgtEl>
                                          <p:spTgt spid="27"/>
                                        </p:tgtEl>
                                      </p:cBhvr>
                                    </p:animEffect>
                                  </p:childTnLst>
                                </p:cTn>
                              </p:par>
                            </p:childTnLst>
                          </p:cTn>
                        </p:par>
                        <p:par>
                          <p:cTn id="80" fill="hold">
                            <p:stCondLst>
                              <p:cond delay="2500"/>
                            </p:stCondLst>
                            <p:childTnLst>
                              <p:par>
                                <p:cTn id="81" presetID="22" presetClass="entr" presetSubtype="8" fill="hold" grpId="0" nodeType="afterEffect">
                                  <p:stCondLst>
                                    <p:cond delay="0"/>
                                  </p:stCondLst>
                                  <p:childTnLst>
                                    <p:set>
                                      <p:cBhvr>
                                        <p:cTn id="82" dur="1" fill="hold">
                                          <p:stCondLst>
                                            <p:cond delay="0"/>
                                          </p:stCondLst>
                                        </p:cTn>
                                        <p:tgtEl>
                                          <p:spTgt spid="28"/>
                                        </p:tgtEl>
                                        <p:attrNameLst>
                                          <p:attrName>style.visibility</p:attrName>
                                        </p:attrNameLst>
                                      </p:cBhvr>
                                      <p:to>
                                        <p:strVal val="visible"/>
                                      </p:to>
                                    </p:set>
                                    <p:animEffect transition="in" filter="wipe(left)">
                                      <p:cBhvr>
                                        <p:cTn id="83" dur="500"/>
                                        <p:tgtEl>
                                          <p:spTgt spid="28"/>
                                        </p:tgtEl>
                                      </p:cBhvr>
                                    </p:animEffect>
                                  </p:childTnLst>
                                </p:cTn>
                              </p:par>
                            </p:childTnLst>
                          </p:cTn>
                        </p:par>
                      </p:childTnLst>
                    </p:cTn>
                  </p:par>
                  <p:par>
                    <p:cTn id="84" fill="hold">
                      <p:stCondLst>
                        <p:cond delay="indefinite"/>
                      </p:stCondLst>
                      <p:childTnLst>
                        <p:par>
                          <p:cTn id="85" fill="hold">
                            <p:stCondLst>
                              <p:cond delay="0"/>
                            </p:stCondLst>
                            <p:childTnLst>
                              <p:par>
                                <p:cTn id="86" presetID="9" presetClass="entr" presetSubtype="0" fill="hold" nodeType="clickEffect">
                                  <p:stCondLst>
                                    <p:cond delay="0"/>
                                  </p:stCondLst>
                                  <p:childTnLst>
                                    <p:set>
                                      <p:cBhvr>
                                        <p:cTn id="87" dur="1" fill="hold">
                                          <p:stCondLst>
                                            <p:cond delay="0"/>
                                          </p:stCondLst>
                                        </p:cTn>
                                        <p:tgtEl>
                                          <p:spTgt spid="71"/>
                                        </p:tgtEl>
                                        <p:attrNameLst>
                                          <p:attrName>style.visibility</p:attrName>
                                        </p:attrNameLst>
                                      </p:cBhvr>
                                      <p:to>
                                        <p:strVal val="visible"/>
                                      </p:to>
                                    </p:set>
                                    <p:animEffect transition="in" filter="dissolve">
                                      <p:cBhvr>
                                        <p:cTn id="88" dur="500"/>
                                        <p:tgtEl>
                                          <p:spTgt spid="71"/>
                                        </p:tgtEl>
                                      </p:cBhvr>
                                    </p:animEffect>
                                  </p:childTnLst>
                                </p:cTn>
                              </p:par>
                            </p:childTnLst>
                          </p:cTn>
                        </p:par>
                      </p:childTnLst>
                    </p:cTn>
                  </p:par>
                  <p:par>
                    <p:cTn id="89" fill="hold">
                      <p:stCondLst>
                        <p:cond delay="indefinite"/>
                      </p:stCondLst>
                      <p:childTnLst>
                        <p:par>
                          <p:cTn id="90" fill="hold">
                            <p:stCondLst>
                              <p:cond delay="0"/>
                            </p:stCondLst>
                            <p:childTnLst>
                              <p:par>
                                <p:cTn id="91" presetID="22" presetClass="entr" presetSubtype="8" fill="hold" grpId="0" nodeType="clickEffect">
                                  <p:stCondLst>
                                    <p:cond delay="0"/>
                                  </p:stCondLst>
                                  <p:childTnLst>
                                    <p:set>
                                      <p:cBhvr>
                                        <p:cTn id="92" dur="1" fill="hold">
                                          <p:stCondLst>
                                            <p:cond delay="0"/>
                                          </p:stCondLst>
                                        </p:cTn>
                                        <p:tgtEl>
                                          <p:spTgt spid="46"/>
                                        </p:tgtEl>
                                        <p:attrNameLst>
                                          <p:attrName>style.visibility</p:attrName>
                                        </p:attrNameLst>
                                      </p:cBhvr>
                                      <p:to>
                                        <p:strVal val="visible"/>
                                      </p:to>
                                    </p:set>
                                    <p:animEffect transition="in" filter="wipe(left)">
                                      <p:cBhvr>
                                        <p:cTn id="93" dur="500"/>
                                        <p:tgtEl>
                                          <p:spTgt spid="46"/>
                                        </p:tgtEl>
                                      </p:cBhvr>
                                    </p:animEffect>
                                  </p:childTnLst>
                                </p:cTn>
                              </p:par>
                            </p:childTnLst>
                          </p:cTn>
                        </p:par>
                      </p:childTnLst>
                    </p:cTn>
                  </p:par>
                  <p:par>
                    <p:cTn id="94" fill="hold">
                      <p:stCondLst>
                        <p:cond delay="indefinite"/>
                      </p:stCondLst>
                      <p:childTnLst>
                        <p:par>
                          <p:cTn id="95" fill="hold">
                            <p:stCondLst>
                              <p:cond delay="0"/>
                            </p:stCondLst>
                            <p:childTnLst>
                              <p:par>
                                <p:cTn id="96" presetID="22" presetClass="entr" presetSubtype="8" fill="hold" grpId="0" nodeType="clickEffect">
                                  <p:stCondLst>
                                    <p:cond delay="0"/>
                                  </p:stCondLst>
                                  <p:childTnLst>
                                    <p:set>
                                      <p:cBhvr>
                                        <p:cTn id="97" dur="1" fill="hold">
                                          <p:stCondLst>
                                            <p:cond delay="0"/>
                                          </p:stCondLst>
                                        </p:cTn>
                                        <p:tgtEl>
                                          <p:spTgt spid="47"/>
                                        </p:tgtEl>
                                        <p:attrNameLst>
                                          <p:attrName>style.visibility</p:attrName>
                                        </p:attrNameLst>
                                      </p:cBhvr>
                                      <p:to>
                                        <p:strVal val="visible"/>
                                      </p:to>
                                    </p:set>
                                    <p:animEffect transition="in" filter="wipe(left)">
                                      <p:cBhvr>
                                        <p:cTn id="98" dur="500"/>
                                        <p:tgtEl>
                                          <p:spTgt spid="47"/>
                                        </p:tgtEl>
                                      </p:cBhvr>
                                    </p:animEffect>
                                  </p:childTnLst>
                                </p:cTn>
                              </p:par>
                            </p:childTnLst>
                          </p:cTn>
                        </p:par>
                        <p:par>
                          <p:cTn id="99" fill="hold">
                            <p:stCondLst>
                              <p:cond delay="500"/>
                            </p:stCondLst>
                            <p:childTnLst>
                              <p:par>
                                <p:cTn id="100" presetID="22" presetClass="entr" presetSubtype="8" fill="hold" grpId="0" nodeType="afterEffect">
                                  <p:stCondLst>
                                    <p:cond delay="0"/>
                                  </p:stCondLst>
                                  <p:childTnLst>
                                    <p:set>
                                      <p:cBhvr>
                                        <p:cTn id="101" dur="1" fill="hold">
                                          <p:stCondLst>
                                            <p:cond delay="0"/>
                                          </p:stCondLst>
                                        </p:cTn>
                                        <p:tgtEl>
                                          <p:spTgt spid="48"/>
                                        </p:tgtEl>
                                        <p:attrNameLst>
                                          <p:attrName>style.visibility</p:attrName>
                                        </p:attrNameLst>
                                      </p:cBhvr>
                                      <p:to>
                                        <p:strVal val="visible"/>
                                      </p:to>
                                    </p:set>
                                    <p:animEffect transition="in" filter="wipe(left)">
                                      <p:cBhvr>
                                        <p:cTn id="102" dur="500"/>
                                        <p:tgtEl>
                                          <p:spTgt spid="48"/>
                                        </p:tgtEl>
                                      </p:cBhvr>
                                    </p:animEffect>
                                  </p:childTnLst>
                                </p:cTn>
                              </p:par>
                            </p:childTnLst>
                          </p:cTn>
                        </p:par>
                        <p:par>
                          <p:cTn id="103" fill="hold">
                            <p:stCondLst>
                              <p:cond delay="1000"/>
                            </p:stCondLst>
                            <p:childTnLst>
                              <p:par>
                                <p:cTn id="104" presetID="22" presetClass="entr" presetSubtype="8" fill="hold" grpId="0" nodeType="afterEffect">
                                  <p:stCondLst>
                                    <p:cond delay="0"/>
                                  </p:stCondLst>
                                  <p:childTnLst>
                                    <p:set>
                                      <p:cBhvr>
                                        <p:cTn id="105" dur="1" fill="hold">
                                          <p:stCondLst>
                                            <p:cond delay="0"/>
                                          </p:stCondLst>
                                        </p:cTn>
                                        <p:tgtEl>
                                          <p:spTgt spid="49"/>
                                        </p:tgtEl>
                                        <p:attrNameLst>
                                          <p:attrName>style.visibility</p:attrName>
                                        </p:attrNameLst>
                                      </p:cBhvr>
                                      <p:to>
                                        <p:strVal val="visible"/>
                                      </p:to>
                                    </p:set>
                                    <p:animEffect transition="in" filter="wipe(left)">
                                      <p:cBhvr>
                                        <p:cTn id="106" dur="500"/>
                                        <p:tgtEl>
                                          <p:spTgt spid="49"/>
                                        </p:tgtEl>
                                      </p:cBhvr>
                                    </p:animEffect>
                                  </p:childTnLst>
                                </p:cTn>
                              </p:par>
                            </p:childTnLst>
                          </p:cTn>
                        </p:par>
                      </p:childTnLst>
                    </p:cTn>
                  </p:par>
                  <p:par>
                    <p:cTn id="107" fill="hold">
                      <p:stCondLst>
                        <p:cond delay="indefinite"/>
                      </p:stCondLst>
                      <p:childTnLst>
                        <p:par>
                          <p:cTn id="108" fill="hold">
                            <p:stCondLst>
                              <p:cond delay="0"/>
                            </p:stCondLst>
                            <p:childTnLst>
                              <p:par>
                                <p:cTn id="109" presetID="9" presetClass="entr" presetSubtype="0" fill="hold" nodeType="clickEffect">
                                  <p:stCondLst>
                                    <p:cond delay="0"/>
                                  </p:stCondLst>
                                  <p:childTnLst>
                                    <p:set>
                                      <p:cBhvr>
                                        <p:cTn id="110" dur="1" fill="hold">
                                          <p:stCondLst>
                                            <p:cond delay="0"/>
                                          </p:stCondLst>
                                        </p:cTn>
                                        <p:tgtEl>
                                          <p:spTgt spid="67"/>
                                        </p:tgtEl>
                                        <p:attrNameLst>
                                          <p:attrName>style.visibility</p:attrName>
                                        </p:attrNameLst>
                                      </p:cBhvr>
                                      <p:to>
                                        <p:strVal val="visible"/>
                                      </p:to>
                                    </p:set>
                                    <p:animEffect transition="in" filter="dissolve">
                                      <p:cBhvr>
                                        <p:cTn id="111" dur="500"/>
                                        <p:tgtEl>
                                          <p:spTgt spid="67"/>
                                        </p:tgtEl>
                                      </p:cBhvr>
                                    </p:animEffect>
                                  </p:childTnLst>
                                </p:cTn>
                              </p:par>
                            </p:childTnLst>
                          </p:cTn>
                        </p:par>
                      </p:childTnLst>
                    </p:cTn>
                  </p:par>
                  <p:par>
                    <p:cTn id="112" fill="hold">
                      <p:stCondLst>
                        <p:cond delay="indefinite"/>
                      </p:stCondLst>
                      <p:childTnLst>
                        <p:par>
                          <p:cTn id="113" fill="hold">
                            <p:stCondLst>
                              <p:cond delay="0"/>
                            </p:stCondLst>
                            <p:childTnLst>
                              <p:par>
                                <p:cTn id="114" presetID="22" presetClass="entr" presetSubtype="8" fill="hold" grpId="0" nodeType="clickEffect">
                                  <p:stCondLst>
                                    <p:cond delay="0"/>
                                  </p:stCondLst>
                                  <p:childTnLst>
                                    <p:set>
                                      <p:cBhvr>
                                        <p:cTn id="115" dur="1" fill="hold">
                                          <p:stCondLst>
                                            <p:cond delay="0"/>
                                          </p:stCondLst>
                                        </p:cTn>
                                        <p:tgtEl>
                                          <p:spTgt spid="52"/>
                                        </p:tgtEl>
                                        <p:attrNameLst>
                                          <p:attrName>style.visibility</p:attrName>
                                        </p:attrNameLst>
                                      </p:cBhvr>
                                      <p:to>
                                        <p:strVal val="visible"/>
                                      </p:to>
                                    </p:set>
                                    <p:animEffect transition="in" filter="wipe(left)">
                                      <p:cBhvr>
                                        <p:cTn id="116" dur="500"/>
                                        <p:tgtEl>
                                          <p:spTgt spid="52"/>
                                        </p:tgtEl>
                                      </p:cBhvr>
                                    </p:animEffect>
                                  </p:childTnLst>
                                </p:cTn>
                              </p:par>
                            </p:childTnLst>
                          </p:cTn>
                        </p:par>
                      </p:childTnLst>
                    </p:cTn>
                  </p:par>
                  <p:par>
                    <p:cTn id="117" fill="hold">
                      <p:stCondLst>
                        <p:cond delay="indefinite"/>
                      </p:stCondLst>
                      <p:childTnLst>
                        <p:par>
                          <p:cTn id="118" fill="hold">
                            <p:stCondLst>
                              <p:cond delay="0"/>
                            </p:stCondLst>
                            <p:childTnLst>
                              <p:par>
                                <p:cTn id="119" presetID="22" presetClass="entr" presetSubtype="8" fill="hold" grpId="0" nodeType="clickEffect">
                                  <p:stCondLst>
                                    <p:cond delay="0"/>
                                  </p:stCondLst>
                                  <p:childTnLst>
                                    <p:set>
                                      <p:cBhvr>
                                        <p:cTn id="120" dur="1" fill="hold">
                                          <p:stCondLst>
                                            <p:cond delay="0"/>
                                          </p:stCondLst>
                                        </p:cTn>
                                        <p:tgtEl>
                                          <p:spTgt spid="53"/>
                                        </p:tgtEl>
                                        <p:attrNameLst>
                                          <p:attrName>style.visibility</p:attrName>
                                        </p:attrNameLst>
                                      </p:cBhvr>
                                      <p:to>
                                        <p:strVal val="visible"/>
                                      </p:to>
                                    </p:set>
                                    <p:animEffect transition="in" filter="wipe(left)">
                                      <p:cBhvr>
                                        <p:cTn id="121" dur="500"/>
                                        <p:tgtEl>
                                          <p:spTgt spid="53"/>
                                        </p:tgtEl>
                                      </p:cBhvr>
                                    </p:animEffect>
                                  </p:childTnLst>
                                </p:cTn>
                              </p:par>
                            </p:childTnLst>
                          </p:cTn>
                        </p:par>
                        <p:par>
                          <p:cTn id="122" fill="hold">
                            <p:stCondLst>
                              <p:cond delay="500"/>
                            </p:stCondLst>
                            <p:childTnLst>
                              <p:par>
                                <p:cTn id="123" presetID="22" presetClass="entr" presetSubtype="8" fill="hold" grpId="0" nodeType="afterEffect">
                                  <p:stCondLst>
                                    <p:cond delay="0"/>
                                  </p:stCondLst>
                                  <p:childTnLst>
                                    <p:set>
                                      <p:cBhvr>
                                        <p:cTn id="124" dur="1" fill="hold">
                                          <p:stCondLst>
                                            <p:cond delay="0"/>
                                          </p:stCondLst>
                                        </p:cTn>
                                        <p:tgtEl>
                                          <p:spTgt spid="56"/>
                                        </p:tgtEl>
                                        <p:attrNameLst>
                                          <p:attrName>style.visibility</p:attrName>
                                        </p:attrNameLst>
                                      </p:cBhvr>
                                      <p:to>
                                        <p:strVal val="visible"/>
                                      </p:to>
                                    </p:set>
                                    <p:animEffect transition="in" filter="wipe(left)">
                                      <p:cBhvr>
                                        <p:cTn id="125" dur="500"/>
                                        <p:tgtEl>
                                          <p:spTgt spid="56"/>
                                        </p:tgtEl>
                                      </p:cBhvr>
                                    </p:animEffect>
                                  </p:childTnLst>
                                </p:cTn>
                              </p:par>
                            </p:childTnLst>
                          </p:cTn>
                        </p:par>
                        <p:par>
                          <p:cTn id="126" fill="hold">
                            <p:stCondLst>
                              <p:cond delay="1000"/>
                            </p:stCondLst>
                            <p:childTnLst>
                              <p:par>
                                <p:cTn id="127" presetID="22" presetClass="entr" presetSubtype="8" fill="hold" grpId="0" nodeType="afterEffect">
                                  <p:stCondLst>
                                    <p:cond delay="0"/>
                                  </p:stCondLst>
                                  <p:childTnLst>
                                    <p:set>
                                      <p:cBhvr>
                                        <p:cTn id="128" dur="1" fill="hold">
                                          <p:stCondLst>
                                            <p:cond delay="0"/>
                                          </p:stCondLst>
                                        </p:cTn>
                                        <p:tgtEl>
                                          <p:spTgt spid="57"/>
                                        </p:tgtEl>
                                        <p:attrNameLst>
                                          <p:attrName>style.visibility</p:attrName>
                                        </p:attrNameLst>
                                      </p:cBhvr>
                                      <p:to>
                                        <p:strVal val="visible"/>
                                      </p:to>
                                    </p:set>
                                    <p:animEffect transition="in" filter="wipe(left)">
                                      <p:cBhvr>
                                        <p:cTn id="129" dur="500"/>
                                        <p:tgtEl>
                                          <p:spTgt spid="57"/>
                                        </p:tgtEl>
                                      </p:cBhvr>
                                    </p:animEffect>
                                  </p:childTnLst>
                                </p:cTn>
                              </p:par>
                            </p:childTnLst>
                          </p:cTn>
                        </p:par>
                        <p:par>
                          <p:cTn id="130" fill="hold">
                            <p:stCondLst>
                              <p:cond delay="1500"/>
                            </p:stCondLst>
                            <p:childTnLst>
                              <p:par>
                                <p:cTn id="131" presetID="22" presetClass="entr" presetSubtype="8" fill="hold" grpId="0" nodeType="afterEffect">
                                  <p:stCondLst>
                                    <p:cond delay="0"/>
                                  </p:stCondLst>
                                  <p:childTnLst>
                                    <p:set>
                                      <p:cBhvr>
                                        <p:cTn id="132" dur="1" fill="hold">
                                          <p:stCondLst>
                                            <p:cond delay="0"/>
                                          </p:stCondLst>
                                        </p:cTn>
                                        <p:tgtEl>
                                          <p:spTgt spid="54"/>
                                        </p:tgtEl>
                                        <p:attrNameLst>
                                          <p:attrName>style.visibility</p:attrName>
                                        </p:attrNameLst>
                                      </p:cBhvr>
                                      <p:to>
                                        <p:strVal val="visible"/>
                                      </p:to>
                                    </p:set>
                                    <p:animEffect transition="in" filter="wipe(left)">
                                      <p:cBhvr>
                                        <p:cTn id="133" dur="500"/>
                                        <p:tgtEl>
                                          <p:spTgt spid="54"/>
                                        </p:tgtEl>
                                      </p:cBhvr>
                                    </p:animEffect>
                                  </p:childTnLst>
                                </p:cTn>
                              </p:par>
                            </p:childTnLst>
                          </p:cTn>
                        </p:par>
                        <p:par>
                          <p:cTn id="134" fill="hold">
                            <p:stCondLst>
                              <p:cond delay="2000"/>
                            </p:stCondLst>
                            <p:childTnLst>
                              <p:par>
                                <p:cTn id="135" presetID="22" presetClass="entr" presetSubtype="8" fill="hold" grpId="0" nodeType="afterEffect">
                                  <p:stCondLst>
                                    <p:cond delay="0"/>
                                  </p:stCondLst>
                                  <p:childTnLst>
                                    <p:set>
                                      <p:cBhvr>
                                        <p:cTn id="136" dur="1" fill="hold">
                                          <p:stCondLst>
                                            <p:cond delay="0"/>
                                          </p:stCondLst>
                                        </p:cTn>
                                        <p:tgtEl>
                                          <p:spTgt spid="55">
                                            <p:txEl>
                                              <p:pRg st="0" end="0"/>
                                            </p:txEl>
                                          </p:spTgt>
                                        </p:tgtEl>
                                        <p:attrNameLst>
                                          <p:attrName>style.visibility</p:attrName>
                                        </p:attrNameLst>
                                      </p:cBhvr>
                                      <p:to>
                                        <p:strVal val="visible"/>
                                      </p:to>
                                    </p:set>
                                    <p:animEffect transition="in" filter="wipe(left)">
                                      <p:cBhvr>
                                        <p:cTn id="137" dur="500"/>
                                        <p:tgtEl>
                                          <p:spTgt spid="55">
                                            <p:txEl>
                                              <p:pRg st="0" end="0"/>
                                            </p:txEl>
                                          </p:spTgt>
                                        </p:tgtEl>
                                      </p:cBhvr>
                                    </p:animEffect>
                                  </p:childTnLst>
                                </p:cTn>
                              </p:par>
                            </p:childTnLst>
                          </p:cTn>
                        </p:par>
                      </p:childTnLst>
                    </p:cTn>
                  </p:par>
                  <p:par>
                    <p:cTn id="138" fill="hold">
                      <p:stCondLst>
                        <p:cond delay="indefinite"/>
                      </p:stCondLst>
                      <p:childTnLst>
                        <p:par>
                          <p:cTn id="139" fill="hold">
                            <p:stCondLst>
                              <p:cond delay="0"/>
                            </p:stCondLst>
                            <p:childTnLst>
                              <p:par>
                                <p:cTn id="140" presetID="22" presetClass="entr" presetSubtype="8" fill="hold" grpId="0" nodeType="clickEffect">
                                  <p:stCondLst>
                                    <p:cond delay="0"/>
                                  </p:stCondLst>
                                  <p:childTnLst>
                                    <p:set>
                                      <p:cBhvr>
                                        <p:cTn id="141" dur="1" fill="hold">
                                          <p:stCondLst>
                                            <p:cond delay="0"/>
                                          </p:stCondLst>
                                        </p:cTn>
                                        <p:tgtEl>
                                          <p:spTgt spid="58"/>
                                        </p:tgtEl>
                                        <p:attrNameLst>
                                          <p:attrName>style.visibility</p:attrName>
                                        </p:attrNameLst>
                                      </p:cBhvr>
                                      <p:to>
                                        <p:strVal val="visible"/>
                                      </p:to>
                                    </p:set>
                                    <p:animEffect transition="in" filter="wipe(left)">
                                      <p:cBhvr>
                                        <p:cTn id="142" dur="500"/>
                                        <p:tgtEl>
                                          <p:spTgt spid="58"/>
                                        </p:tgtEl>
                                      </p:cBhvr>
                                    </p:animEffect>
                                  </p:childTnLst>
                                </p:cTn>
                              </p:par>
                            </p:childTnLst>
                          </p:cTn>
                        </p:par>
                      </p:childTnLst>
                    </p:cTn>
                  </p:par>
                  <p:par>
                    <p:cTn id="143" fill="hold">
                      <p:stCondLst>
                        <p:cond delay="indefinite"/>
                      </p:stCondLst>
                      <p:childTnLst>
                        <p:par>
                          <p:cTn id="144" fill="hold">
                            <p:stCondLst>
                              <p:cond delay="0"/>
                            </p:stCondLst>
                            <p:childTnLst>
                              <p:par>
                                <p:cTn id="145" presetID="22" presetClass="entr" presetSubtype="8" fill="hold" grpId="0" nodeType="clickEffect">
                                  <p:stCondLst>
                                    <p:cond delay="0"/>
                                  </p:stCondLst>
                                  <p:childTnLst>
                                    <p:set>
                                      <p:cBhvr>
                                        <p:cTn id="146" dur="1" fill="hold">
                                          <p:stCondLst>
                                            <p:cond delay="0"/>
                                          </p:stCondLst>
                                        </p:cTn>
                                        <p:tgtEl>
                                          <p:spTgt spid="59">
                                            <p:txEl>
                                              <p:pRg st="0" end="0"/>
                                            </p:txEl>
                                          </p:spTgt>
                                        </p:tgtEl>
                                        <p:attrNameLst>
                                          <p:attrName>style.visibility</p:attrName>
                                        </p:attrNameLst>
                                      </p:cBhvr>
                                      <p:to>
                                        <p:strVal val="visible"/>
                                      </p:to>
                                    </p:set>
                                    <p:animEffect transition="in" filter="wipe(left)">
                                      <p:cBhvr>
                                        <p:cTn id="147" dur="500"/>
                                        <p:tgtEl>
                                          <p:spTgt spid="59">
                                            <p:txEl>
                                              <p:pRg st="0" end="0"/>
                                            </p:txEl>
                                          </p:spTgt>
                                        </p:tgtEl>
                                      </p:cBhvr>
                                    </p:animEffect>
                                  </p:childTnLst>
                                </p:cTn>
                              </p:par>
                            </p:childTnLst>
                          </p:cTn>
                        </p:par>
                        <p:par>
                          <p:cTn id="148" fill="hold">
                            <p:stCondLst>
                              <p:cond delay="500"/>
                            </p:stCondLst>
                            <p:childTnLst>
                              <p:par>
                                <p:cTn id="149" presetID="22" presetClass="entr" presetSubtype="8" fill="hold" grpId="0" nodeType="afterEffect">
                                  <p:stCondLst>
                                    <p:cond delay="0"/>
                                  </p:stCondLst>
                                  <p:childTnLst>
                                    <p:set>
                                      <p:cBhvr>
                                        <p:cTn id="150" dur="1" fill="hold">
                                          <p:stCondLst>
                                            <p:cond delay="0"/>
                                          </p:stCondLst>
                                        </p:cTn>
                                        <p:tgtEl>
                                          <p:spTgt spid="59">
                                            <p:txEl>
                                              <p:pRg st="1" end="1"/>
                                            </p:txEl>
                                          </p:spTgt>
                                        </p:tgtEl>
                                        <p:attrNameLst>
                                          <p:attrName>style.visibility</p:attrName>
                                        </p:attrNameLst>
                                      </p:cBhvr>
                                      <p:to>
                                        <p:strVal val="visible"/>
                                      </p:to>
                                    </p:set>
                                    <p:animEffect transition="in" filter="wipe(left)">
                                      <p:cBhvr>
                                        <p:cTn id="151" dur="500"/>
                                        <p:tgtEl>
                                          <p:spTgt spid="59">
                                            <p:txEl>
                                              <p:pRg st="1" end="1"/>
                                            </p:txEl>
                                          </p:spTgt>
                                        </p:tgtEl>
                                      </p:cBhvr>
                                    </p:animEffect>
                                  </p:childTnLst>
                                </p:cTn>
                              </p:par>
                            </p:childTnLst>
                          </p:cTn>
                        </p:par>
                      </p:childTnLst>
                    </p:cTn>
                  </p:par>
                  <p:par>
                    <p:cTn id="152" fill="hold">
                      <p:stCondLst>
                        <p:cond delay="indefinite"/>
                      </p:stCondLst>
                      <p:childTnLst>
                        <p:par>
                          <p:cTn id="153" fill="hold">
                            <p:stCondLst>
                              <p:cond delay="0"/>
                            </p:stCondLst>
                            <p:childTnLst>
                              <p:par>
                                <p:cTn id="154" presetID="22" presetClass="entr" presetSubtype="8" fill="hold" grpId="0" nodeType="clickEffect">
                                  <p:stCondLst>
                                    <p:cond delay="0"/>
                                  </p:stCondLst>
                                  <p:childTnLst>
                                    <p:set>
                                      <p:cBhvr>
                                        <p:cTn id="155" dur="1" fill="hold">
                                          <p:stCondLst>
                                            <p:cond delay="0"/>
                                          </p:stCondLst>
                                        </p:cTn>
                                        <p:tgtEl>
                                          <p:spTgt spid="60"/>
                                        </p:tgtEl>
                                        <p:attrNameLst>
                                          <p:attrName>style.visibility</p:attrName>
                                        </p:attrNameLst>
                                      </p:cBhvr>
                                      <p:to>
                                        <p:strVal val="visible"/>
                                      </p:to>
                                    </p:set>
                                    <p:animEffect transition="in" filter="wipe(left)">
                                      <p:cBhvr>
                                        <p:cTn id="156" dur="500"/>
                                        <p:tgtEl>
                                          <p:spTgt spid="60"/>
                                        </p:tgtEl>
                                      </p:cBhvr>
                                    </p:animEffect>
                                  </p:childTnLst>
                                </p:cTn>
                              </p:par>
                            </p:childTnLst>
                          </p:cTn>
                        </p:par>
                      </p:childTnLst>
                    </p:cTn>
                  </p:par>
                  <p:par>
                    <p:cTn id="157" fill="hold">
                      <p:stCondLst>
                        <p:cond delay="indefinite"/>
                      </p:stCondLst>
                      <p:childTnLst>
                        <p:par>
                          <p:cTn id="158" fill="hold">
                            <p:stCondLst>
                              <p:cond delay="0"/>
                            </p:stCondLst>
                            <p:childTnLst>
                              <p:par>
                                <p:cTn id="159" presetID="22" presetClass="entr" presetSubtype="8" fill="hold" grpId="0" nodeType="clickEffect">
                                  <p:stCondLst>
                                    <p:cond delay="0"/>
                                  </p:stCondLst>
                                  <p:childTnLst>
                                    <p:set>
                                      <p:cBhvr>
                                        <p:cTn id="160" dur="1" fill="hold">
                                          <p:stCondLst>
                                            <p:cond delay="0"/>
                                          </p:stCondLst>
                                        </p:cTn>
                                        <p:tgtEl>
                                          <p:spTgt spid="61"/>
                                        </p:tgtEl>
                                        <p:attrNameLst>
                                          <p:attrName>style.visibility</p:attrName>
                                        </p:attrNameLst>
                                      </p:cBhvr>
                                      <p:to>
                                        <p:strVal val="visible"/>
                                      </p:to>
                                    </p:set>
                                    <p:animEffect transition="in" filter="wipe(left)">
                                      <p:cBhvr>
                                        <p:cTn id="161" dur="500"/>
                                        <p:tgtEl>
                                          <p:spTgt spid="61"/>
                                        </p:tgtEl>
                                      </p:cBhvr>
                                    </p:animEffect>
                                  </p:childTnLst>
                                </p:cTn>
                              </p:par>
                            </p:childTnLst>
                          </p:cTn>
                        </p:par>
                        <p:par>
                          <p:cTn id="162" fill="hold">
                            <p:stCondLst>
                              <p:cond delay="500"/>
                            </p:stCondLst>
                            <p:childTnLst>
                              <p:par>
                                <p:cTn id="163" presetID="22" presetClass="entr" presetSubtype="8" fill="hold" grpId="0" nodeType="afterEffect">
                                  <p:stCondLst>
                                    <p:cond delay="0"/>
                                  </p:stCondLst>
                                  <p:childTnLst>
                                    <p:set>
                                      <p:cBhvr>
                                        <p:cTn id="164" dur="1" fill="hold">
                                          <p:stCondLst>
                                            <p:cond delay="0"/>
                                          </p:stCondLst>
                                        </p:cTn>
                                        <p:tgtEl>
                                          <p:spTgt spid="62"/>
                                        </p:tgtEl>
                                        <p:attrNameLst>
                                          <p:attrName>style.visibility</p:attrName>
                                        </p:attrNameLst>
                                      </p:cBhvr>
                                      <p:to>
                                        <p:strVal val="visible"/>
                                      </p:to>
                                    </p:set>
                                    <p:animEffect transition="in" filter="wipe(left)">
                                      <p:cBhvr>
                                        <p:cTn id="165" dur="500"/>
                                        <p:tgtEl>
                                          <p:spTgt spid="62"/>
                                        </p:tgtEl>
                                      </p:cBhvr>
                                    </p:animEffect>
                                  </p:childTnLst>
                                </p:cTn>
                              </p:par>
                            </p:childTnLst>
                          </p:cTn>
                        </p:par>
                        <p:par>
                          <p:cTn id="166" fill="hold">
                            <p:stCondLst>
                              <p:cond delay="1000"/>
                            </p:stCondLst>
                            <p:childTnLst>
                              <p:par>
                                <p:cTn id="167" presetID="22" presetClass="entr" presetSubtype="8" fill="hold" grpId="0" nodeType="afterEffect">
                                  <p:stCondLst>
                                    <p:cond delay="0"/>
                                  </p:stCondLst>
                                  <p:childTnLst>
                                    <p:set>
                                      <p:cBhvr>
                                        <p:cTn id="168" dur="1" fill="hold">
                                          <p:stCondLst>
                                            <p:cond delay="0"/>
                                          </p:stCondLst>
                                        </p:cTn>
                                        <p:tgtEl>
                                          <p:spTgt spid="63"/>
                                        </p:tgtEl>
                                        <p:attrNameLst>
                                          <p:attrName>style.visibility</p:attrName>
                                        </p:attrNameLst>
                                      </p:cBhvr>
                                      <p:to>
                                        <p:strVal val="visible"/>
                                      </p:to>
                                    </p:set>
                                    <p:animEffect transition="in" filter="wipe(left)">
                                      <p:cBhvr>
                                        <p:cTn id="169"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15" grpId="0"/>
      <p:bldP spid="16" grpId="0"/>
      <p:bldP spid="17" grpId="0"/>
      <p:bldP spid="18" grpId="0"/>
      <p:bldP spid="19" grpId="0"/>
      <p:bldP spid="20" grpId="0"/>
      <p:bldP spid="21" grpId="0"/>
      <p:bldP spid="22" grpId="0"/>
      <p:bldP spid="23" grpId="0"/>
      <p:bldP spid="24" grpId="0"/>
      <p:bldP spid="25" grpId="0"/>
      <p:bldP spid="27" grpId="0"/>
      <p:bldP spid="28" grpId="0"/>
      <p:bldP spid="29" grpId="0"/>
      <p:bldP spid="31" grpId="0"/>
      <p:bldP spid="46" grpId="0"/>
      <p:bldP spid="47" grpId="0"/>
      <p:bldP spid="48" grpId="0"/>
      <p:bldP spid="49" grpId="0"/>
      <p:bldP spid="52" grpId="0"/>
      <p:bldP spid="53" grpId="0"/>
      <p:bldP spid="54" grpId="0"/>
      <p:bldP spid="55" grpId="0" build="p"/>
      <p:bldP spid="56" grpId="0"/>
      <p:bldP spid="57" grpId="0"/>
      <p:bldP spid="58" grpId="0"/>
      <p:bldP spid="59" grpId="0" build="p"/>
      <p:bldP spid="60" grpId="0"/>
      <p:bldP spid="61" grpId="0"/>
      <p:bldP spid="62" grpId="0"/>
      <p:bldP spid="63" grpId="0"/>
    </p:bld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2027064" y="1274475"/>
            <a:ext cx="407484" cy="492122"/>
          </a:xfrm>
          <a:prstGeom prst="rect">
            <a:avLst/>
          </a:prstGeom>
          <a:noFill/>
        </p:spPr>
        <p:txBody>
          <a:bodyPr wrap="none" rtlCol="0">
            <a:spAutoFit/>
          </a:bodyPr>
          <a:lstStyle/>
          <a:p>
            <a:r>
              <a:rPr lang="en-US" sz="2598" b="1" dirty="0">
                <a:solidFill>
                  <a:schemeClr val="bg1"/>
                </a:solidFill>
                <a:latin typeface="Symbol" pitchFamily="18" charset="2"/>
                <a:cs typeface="Times New Roman" pitchFamily="18" charset="0"/>
                <a:sym typeface="Symbol"/>
              </a:rPr>
              <a:t>B</a:t>
            </a:r>
            <a:endParaRPr lang="en-US" sz="2598" b="1" dirty="0">
              <a:solidFill>
                <a:schemeClr val="bg1"/>
              </a:solidFill>
              <a:latin typeface="Times New Roman" pitchFamily="18" charset="0"/>
              <a:cs typeface="Times New Roman" pitchFamily="18" charset="0"/>
            </a:endParaRPr>
          </a:p>
        </p:txBody>
      </p:sp>
      <p:sp>
        <p:nvSpPr>
          <p:cNvPr id="3" name="TextBox 2"/>
          <p:cNvSpPr txBox="1"/>
          <p:nvPr/>
        </p:nvSpPr>
        <p:spPr>
          <a:xfrm>
            <a:off x="2500953" y="1274475"/>
            <a:ext cx="373820" cy="492122"/>
          </a:xfrm>
          <a:prstGeom prst="rect">
            <a:avLst/>
          </a:prstGeom>
          <a:noFill/>
        </p:spPr>
        <p:txBody>
          <a:bodyPr wrap="none" rtlCol="0">
            <a:spAutoFit/>
          </a:bodyPr>
          <a:lstStyle/>
          <a:p>
            <a:r>
              <a:rPr lang="en-US" sz="2598" b="1" dirty="0">
                <a:solidFill>
                  <a:schemeClr val="bg1"/>
                </a:solidFill>
                <a:latin typeface="Times New Roman" pitchFamily="18" charset="0"/>
                <a:cs typeface="Times New Roman" pitchFamily="18" charset="0"/>
              </a:rPr>
              <a:t>=</a:t>
            </a:r>
          </a:p>
        </p:txBody>
      </p:sp>
      <p:sp>
        <p:nvSpPr>
          <p:cNvPr id="4" name="TextBox 3"/>
          <p:cNvSpPr txBox="1"/>
          <p:nvPr/>
        </p:nvSpPr>
        <p:spPr>
          <a:xfrm>
            <a:off x="2870821" y="1274475"/>
            <a:ext cx="487634" cy="492122"/>
          </a:xfrm>
          <a:prstGeom prst="rect">
            <a:avLst/>
          </a:prstGeom>
          <a:noFill/>
        </p:spPr>
        <p:txBody>
          <a:bodyPr wrap="none" rtlCol="0">
            <a:spAutoFit/>
          </a:bodyPr>
          <a:lstStyle/>
          <a:p>
            <a:r>
              <a:rPr lang="en-US" sz="2598" b="1" dirty="0">
                <a:solidFill>
                  <a:schemeClr val="bg1"/>
                </a:solidFill>
                <a:latin typeface="Times New Roman" pitchFamily="18" charset="0"/>
                <a:cs typeface="Times New Roman" pitchFamily="18" charset="0"/>
                <a:sym typeface="Symbol"/>
              </a:rPr>
              <a:t></a:t>
            </a:r>
            <a:r>
              <a:rPr lang="en-US" sz="2598" b="1" baseline="-25000" dirty="0">
                <a:solidFill>
                  <a:schemeClr val="bg1"/>
                </a:solidFill>
                <a:latin typeface="Times New Roman" pitchFamily="18" charset="0"/>
                <a:cs typeface="Times New Roman" pitchFamily="18" charset="0"/>
                <a:sym typeface="Symbol"/>
              </a:rPr>
              <a:t>0</a:t>
            </a:r>
            <a:endParaRPr lang="en-US" sz="2598" b="1" dirty="0">
              <a:solidFill>
                <a:schemeClr val="bg1"/>
              </a:solidFill>
              <a:latin typeface="Times New Roman" pitchFamily="18" charset="0"/>
              <a:cs typeface="Times New Roman" pitchFamily="18" charset="0"/>
            </a:endParaRPr>
          </a:p>
        </p:txBody>
      </p:sp>
      <p:sp>
        <p:nvSpPr>
          <p:cNvPr id="5" name="TextBox 4"/>
          <p:cNvSpPr txBox="1"/>
          <p:nvPr/>
        </p:nvSpPr>
        <p:spPr>
          <a:xfrm>
            <a:off x="3497115" y="1051088"/>
            <a:ext cx="370614" cy="492122"/>
          </a:xfrm>
          <a:prstGeom prst="rect">
            <a:avLst/>
          </a:prstGeom>
          <a:noFill/>
        </p:spPr>
        <p:txBody>
          <a:bodyPr wrap="none" rtlCol="0">
            <a:spAutoFit/>
          </a:bodyPr>
          <a:lstStyle/>
          <a:p>
            <a:r>
              <a:rPr lang="en-US" sz="2598" b="1" dirty="0">
                <a:solidFill>
                  <a:schemeClr val="bg1"/>
                </a:solidFill>
                <a:latin typeface="Times New Roman" pitchFamily="18" charset="0"/>
                <a:cs typeface="Times New Roman" pitchFamily="18" charset="0"/>
                <a:sym typeface="Symbol"/>
              </a:rPr>
              <a:t>n</a:t>
            </a:r>
            <a:endParaRPr lang="en-US" sz="2598" b="1" dirty="0">
              <a:solidFill>
                <a:schemeClr val="bg1"/>
              </a:solidFill>
              <a:latin typeface="Times New Roman" pitchFamily="18" charset="0"/>
              <a:cs typeface="Times New Roman" pitchFamily="18" charset="0"/>
            </a:endParaRPr>
          </a:p>
        </p:txBody>
      </p:sp>
      <p:sp>
        <p:nvSpPr>
          <p:cNvPr id="6" name="TextBox 5"/>
          <p:cNvSpPr txBox="1"/>
          <p:nvPr/>
        </p:nvSpPr>
        <p:spPr>
          <a:xfrm>
            <a:off x="3340930" y="1446638"/>
            <a:ext cx="681597" cy="492122"/>
          </a:xfrm>
          <a:prstGeom prst="rect">
            <a:avLst/>
          </a:prstGeom>
          <a:noFill/>
        </p:spPr>
        <p:txBody>
          <a:bodyPr wrap="none" rtlCol="0">
            <a:spAutoFit/>
          </a:bodyPr>
          <a:lstStyle/>
          <a:p>
            <a:r>
              <a:rPr lang="en-US" sz="2598" b="1" dirty="0">
                <a:solidFill>
                  <a:schemeClr val="bg1"/>
                </a:solidFill>
                <a:latin typeface="Times New Roman" pitchFamily="18" charset="0"/>
                <a:cs typeface="Times New Roman" pitchFamily="18" charset="0"/>
                <a:sym typeface="Symbol"/>
              </a:rPr>
              <a:t>2</a:t>
            </a:r>
            <a:r>
              <a:rPr lang="en-US" sz="2598" b="1" dirty="0">
                <a:solidFill>
                  <a:schemeClr val="bg1"/>
                </a:solidFill>
                <a:latin typeface="Symbol" pitchFamily="18" charset="2"/>
                <a:cs typeface="Times New Roman" pitchFamily="18" charset="0"/>
                <a:sym typeface="Symbol"/>
              </a:rPr>
              <a:t>p</a:t>
            </a:r>
            <a:r>
              <a:rPr lang="en-US" sz="2598" b="1" dirty="0">
                <a:solidFill>
                  <a:schemeClr val="bg1"/>
                </a:solidFill>
                <a:latin typeface="Times New Roman" pitchFamily="18" charset="0"/>
                <a:cs typeface="Times New Roman" pitchFamily="18" charset="0"/>
                <a:sym typeface="Symbol"/>
              </a:rPr>
              <a:t>r</a:t>
            </a:r>
            <a:endParaRPr lang="en-US" sz="2598" b="1" dirty="0">
              <a:solidFill>
                <a:schemeClr val="bg1"/>
              </a:solidFill>
              <a:latin typeface="Times New Roman" pitchFamily="18" charset="0"/>
              <a:cs typeface="Times New Roman" pitchFamily="18" charset="0"/>
            </a:endParaRPr>
          </a:p>
        </p:txBody>
      </p:sp>
      <p:cxnSp>
        <p:nvCxnSpPr>
          <p:cNvPr id="8" name="Straight Connector 7"/>
          <p:cNvCxnSpPr/>
          <p:nvPr/>
        </p:nvCxnSpPr>
        <p:spPr>
          <a:xfrm>
            <a:off x="3405487" y="1534372"/>
            <a:ext cx="593963"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4024194" y="1274475"/>
            <a:ext cx="397866" cy="492122"/>
          </a:xfrm>
          <a:prstGeom prst="rect">
            <a:avLst/>
          </a:prstGeom>
          <a:noFill/>
        </p:spPr>
        <p:txBody>
          <a:bodyPr wrap="none" rtlCol="0">
            <a:spAutoFit/>
          </a:bodyPr>
          <a:lstStyle/>
          <a:p>
            <a:r>
              <a:rPr lang="en-US" sz="2598" b="1" dirty="0">
                <a:solidFill>
                  <a:schemeClr val="bg1"/>
                </a:solidFill>
                <a:latin typeface="Times New Roman" pitchFamily="18" charset="0"/>
                <a:cs typeface="Times New Roman" pitchFamily="18" charset="0"/>
                <a:sym typeface="Symbol"/>
              </a:rPr>
              <a:t>I </a:t>
            </a:r>
            <a:endParaRPr lang="en-US" sz="2598" b="1" dirty="0">
              <a:solidFill>
                <a:schemeClr val="bg1"/>
              </a:solidFill>
              <a:latin typeface="Times New Roman" pitchFamily="18" charset="0"/>
              <a:cs typeface="Times New Roman" pitchFamily="18" charset="0"/>
            </a:endParaRPr>
          </a:p>
        </p:txBody>
      </p:sp>
      <p:sp>
        <p:nvSpPr>
          <p:cNvPr id="10" name="TextBox 9"/>
          <p:cNvSpPr txBox="1"/>
          <p:nvPr/>
        </p:nvSpPr>
        <p:spPr>
          <a:xfrm>
            <a:off x="2001243" y="2016123"/>
            <a:ext cx="591829" cy="492122"/>
          </a:xfrm>
          <a:prstGeom prst="rect">
            <a:avLst/>
          </a:prstGeom>
          <a:noFill/>
        </p:spPr>
        <p:txBody>
          <a:bodyPr wrap="none" rtlCol="0">
            <a:spAutoFit/>
          </a:bodyPr>
          <a:lstStyle/>
          <a:p>
            <a:r>
              <a:rPr lang="en-US" sz="2598" b="1" dirty="0">
                <a:solidFill>
                  <a:schemeClr val="bg1"/>
                </a:solidFill>
                <a:latin typeface="Symbol" pitchFamily="18" charset="2"/>
                <a:cs typeface="Times New Roman" pitchFamily="18" charset="0"/>
                <a:sym typeface="Symbol"/>
              </a:rPr>
              <a:t>B</a:t>
            </a:r>
            <a:r>
              <a:rPr lang="en-US" sz="2598" b="1" baseline="-25000" dirty="0">
                <a:solidFill>
                  <a:schemeClr val="bg1"/>
                </a:solidFill>
                <a:latin typeface="Times New Roman" pitchFamily="18" charset="0"/>
                <a:cs typeface="Times New Roman" pitchFamily="18" charset="0"/>
                <a:sym typeface="Symbol"/>
              </a:rPr>
              <a:t>in</a:t>
            </a:r>
            <a:endParaRPr lang="en-US" sz="2598" b="1" baseline="-25000" dirty="0">
              <a:solidFill>
                <a:schemeClr val="bg1"/>
              </a:solidFill>
              <a:latin typeface="Times New Roman" pitchFamily="18" charset="0"/>
              <a:cs typeface="Times New Roman" pitchFamily="18" charset="0"/>
            </a:endParaRPr>
          </a:p>
        </p:txBody>
      </p:sp>
      <p:sp>
        <p:nvSpPr>
          <p:cNvPr id="11" name="TextBox 10"/>
          <p:cNvSpPr txBox="1"/>
          <p:nvPr/>
        </p:nvSpPr>
        <p:spPr>
          <a:xfrm>
            <a:off x="2500953" y="2016123"/>
            <a:ext cx="373820" cy="492122"/>
          </a:xfrm>
          <a:prstGeom prst="rect">
            <a:avLst/>
          </a:prstGeom>
          <a:noFill/>
        </p:spPr>
        <p:txBody>
          <a:bodyPr wrap="none" rtlCol="0">
            <a:spAutoFit/>
          </a:bodyPr>
          <a:lstStyle/>
          <a:p>
            <a:r>
              <a:rPr lang="en-US" sz="2598" b="1" dirty="0">
                <a:solidFill>
                  <a:schemeClr val="bg1"/>
                </a:solidFill>
                <a:latin typeface="Times New Roman" pitchFamily="18" charset="0"/>
                <a:cs typeface="Times New Roman" pitchFamily="18" charset="0"/>
              </a:rPr>
              <a:t>=</a:t>
            </a:r>
          </a:p>
        </p:txBody>
      </p:sp>
      <p:sp>
        <p:nvSpPr>
          <p:cNvPr id="12" name="TextBox 11"/>
          <p:cNvSpPr txBox="1"/>
          <p:nvPr/>
        </p:nvSpPr>
        <p:spPr>
          <a:xfrm>
            <a:off x="2870825" y="2016123"/>
            <a:ext cx="941283" cy="492122"/>
          </a:xfrm>
          <a:prstGeom prst="rect">
            <a:avLst/>
          </a:prstGeom>
          <a:noFill/>
        </p:spPr>
        <p:txBody>
          <a:bodyPr wrap="none" rtlCol="0">
            <a:spAutoFit/>
          </a:bodyPr>
          <a:lstStyle/>
          <a:p>
            <a:r>
              <a:rPr lang="en-US" sz="2598" b="1" dirty="0">
                <a:solidFill>
                  <a:schemeClr val="bg1"/>
                </a:solidFill>
                <a:latin typeface="Times New Roman" pitchFamily="18" charset="0"/>
                <a:cs typeface="Times New Roman" pitchFamily="18" charset="0"/>
                <a:sym typeface="Symbol"/>
              </a:rPr>
              <a:t></a:t>
            </a:r>
            <a:r>
              <a:rPr lang="en-US" sz="2598" b="1" baseline="-25000" dirty="0">
                <a:solidFill>
                  <a:schemeClr val="bg1"/>
                </a:solidFill>
                <a:latin typeface="Times New Roman" pitchFamily="18" charset="0"/>
                <a:cs typeface="Times New Roman" pitchFamily="18" charset="0"/>
                <a:sym typeface="Symbol"/>
              </a:rPr>
              <a:t>0</a:t>
            </a:r>
            <a:r>
              <a:rPr lang="en-US" sz="2598" b="1" dirty="0">
                <a:solidFill>
                  <a:schemeClr val="bg1"/>
                </a:solidFill>
                <a:latin typeface="Times New Roman" pitchFamily="18" charset="0"/>
                <a:cs typeface="Times New Roman" pitchFamily="18" charset="0"/>
                <a:sym typeface="Symbol"/>
              </a:rPr>
              <a:t> NI</a:t>
            </a:r>
            <a:endParaRPr lang="en-US" sz="2598" b="1" dirty="0">
              <a:solidFill>
                <a:schemeClr val="bg1"/>
              </a:solidFill>
              <a:latin typeface="Times New Roman" pitchFamily="18" charset="0"/>
              <a:cs typeface="Times New Roman" pitchFamily="18" charset="0"/>
            </a:endParaRPr>
          </a:p>
        </p:txBody>
      </p:sp>
      <p:sp>
        <p:nvSpPr>
          <p:cNvPr id="20" name="TextBox 19"/>
          <p:cNvSpPr txBox="1"/>
          <p:nvPr/>
        </p:nvSpPr>
        <p:spPr>
          <a:xfrm>
            <a:off x="1004961" y="1274475"/>
            <a:ext cx="471604" cy="492122"/>
          </a:xfrm>
          <a:prstGeom prst="rect">
            <a:avLst/>
          </a:prstGeom>
          <a:noFill/>
        </p:spPr>
        <p:txBody>
          <a:bodyPr wrap="none" rtlCol="0">
            <a:spAutoFit/>
          </a:bodyPr>
          <a:lstStyle/>
          <a:p>
            <a:r>
              <a:rPr lang="en-US" sz="2598" b="1" dirty="0">
                <a:solidFill>
                  <a:schemeClr val="bg1"/>
                </a:solidFill>
                <a:latin typeface="Symbol" pitchFamily="18" charset="2"/>
                <a:cs typeface="Times New Roman" pitchFamily="18" charset="0"/>
                <a:sym typeface="Symbol"/>
              </a:rPr>
              <a:t>\</a:t>
            </a:r>
            <a:endParaRPr lang="en-US" sz="2598" b="1" dirty="0">
              <a:solidFill>
                <a:schemeClr val="bg1"/>
              </a:solidFill>
              <a:latin typeface="Symbol" pitchFamily="18" charset="2"/>
              <a:cs typeface="Times New Roman" pitchFamily="18" charset="0"/>
            </a:endParaRPr>
          </a:p>
        </p:txBody>
      </p:sp>
      <p:sp>
        <p:nvSpPr>
          <p:cNvPr id="21" name="TextBox 20"/>
          <p:cNvSpPr txBox="1"/>
          <p:nvPr/>
        </p:nvSpPr>
        <p:spPr>
          <a:xfrm>
            <a:off x="989938" y="2016123"/>
            <a:ext cx="471604" cy="492122"/>
          </a:xfrm>
          <a:prstGeom prst="rect">
            <a:avLst/>
          </a:prstGeom>
          <a:noFill/>
        </p:spPr>
        <p:txBody>
          <a:bodyPr wrap="none" rtlCol="0">
            <a:spAutoFit/>
          </a:bodyPr>
          <a:lstStyle/>
          <a:p>
            <a:r>
              <a:rPr lang="en-US" sz="2598" b="1" dirty="0">
                <a:solidFill>
                  <a:schemeClr val="bg1"/>
                </a:solidFill>
                <a:latin typeface="Symbol" pitchFamily="18" charset="2"/>
                <a:cs typeface="Times New Roman" pitchFamily="18" charset="0"/>
                <a:sym typeface="Symbol"/>
              </a:rPr>
              <a:t>\</a:t>
            </a:r>
            <a:endParaRPr lang="en-US" sz="2598" b="1" dirty="0">
              <a:solidFill>
                <a:schemeClr val="bg1"/>
              </a:solidFill>
              <a:latin typeface="Symbol" pitchFamily="18" charset="2"/>
              <a:cs typeface="Times New Roman" pitchFamily="18" charset="0"/>
            </a:endParaRPr>
          </a:p>
        </p:txBody>
      </p:sp>
      <p:sp>
        <p:nvSpPr>
          <p:cNvPr id="29" name="TextBox 28"/>
          <p:cNvSpPr txBox="1"/>
          <p:nvPr/>
        </p:nvSpPr>
        <p:spPr>
          <a:xfrm>
            <a:off x="5435036" y="2961300"/>
            <a:ext cx="425116" cy="492122"/>
          </a:xfrm>
          <a:prstGeom prst="rect">
            <a:avLst/>
          </a:prstGeom>
          <a:noFill/>
        </p:spPr>
        <p:txBody>
          <a:bodyPr wrap="none" rtlCol="0">
            <a:spAutoFit/>
          </a:bodyPr>
          <a:lstStyle/>
          <a:p>
            <a:r>
              <a:rPr lang="en-US" sz="2598" b="1" dirty="0">
                <a:solidFill>
                  <a:schemeClr val="bg1"/>
                </a:solidFill>
                <a:latin typeface="Symbol" pitchFamily="18" charset="2"/>
                <a:cs typeface="Times New Roman" pitchFamily="18" charset="0"/>
                <a:sym typeface="Symbol"/>
              </a:rPr>
              <a:t>N</a:t>
            </a:r>
            <a:endParaRPr lang="en-US" sz="2598" b="1" baseline="-25000" dirty="0">
              <a:solidFill>
                <a:schemeClr val="bg1"/>
              </a:solidFill>
              <a:latin typeface="Times New Roman" pitchFamily="18" charset="0"/>
              <a:cs typeface="Times New Roman" pitchFamily="18" charset="0"/>
            </a:endParaRPr>
          </a:p>
        </p:txBody>
      </p:sp>
      <p:sp>
        <p:nvSpPr>
          <p:cNvPr id="30" name="TextBox 29"/>
          <p:cNvSpPr txBox="1"/>
          <p:nvPr/>
        </p:nvSpPr>
        <p:spPr>
          <a:xfrm>
            <a:off x="5908926" y="2961300"/>
            <a:ext cx="373820" cy="492122"/>
          </a:xfrm>
          <a:prstGeom prst="rect">
            <a:avLst/>
          </a:prstGeom>
          <a:noFill/>
        </p:spPr>
        <p:txBody>
          <a:bodyPr wrap="none" rtlCol="0">
            <a:spAutoFit/>
          </a:bodyPr>
          <a:lstStyle/>
          <a:p>
            <a:r>
              <a:rPr lang="en-US" sz="2598" b="1" dirty="0">
                <a:solidFill>
                  <a:schemeClr val="bg1"/>
                </a:solidFill>
                <a:latin typeface="Times New Roman" pitchFamily="18" charset="0"/>
                <a:cs typeface="Times New Roman" pitchFamily="18" charset="0"/>
              </a:rPr>
              <a:t>=</a:t>
            </a:r>
          </a:p>
        </p:txBody>
      </p:sp>
      <p:sp>
        <p:nvSpPr>
          <p:cNvPr id="31" name="TextBox 30"/>
          <p:cNvSpPr txBox="1"/>
          <p:nvPr/>
        </p:nvSpPr>
        <p:spPr>
          <a:xfrm>
            <a:off x="6529674" y="2727504"/>
            <a:ext cx="370614" cy="492122"/>
          </a:xfrm>
          <a:prstGeom prst="rect">
            <a:avLst/>
          </a:prstGeom>
          <a:noFill/>
        </p:spPr>
        <p:txBody>
          <a:bodyPr wrap="none" rtlCol="0">
            <a:spAutoFit/>
          </a:bodyPr>
          <a:lstStyle/>
          <a:p>
            <a:r>
              <a:rPr lang="en-US" sz="2598" b="1" dirty="0">
                <a:solidFill>
                  <a:schemeClr val="bg1"/>
                </a:solidFill>
                <a:latin typeface="Times New Roman" pitchFamily="18" charset="0"/>
                <a:cs typeface="Times New Roman" pitchFamily="18" charset="0"/>
                <a:sym typeface="Symbol"/>
              </a:rPr>
              <a:t>n</a:t>
            </a:r>
            <a:endParaRPr lang="en-US" sz="2598" b="1" dirty="0">
              <a:solidFill>
                <a:schemeClr val="bg1"/>
              </a:solidFill>
              <a:latin typeface="Times New Roman" pitchFamily="18" charset="0"/>
              <a:cs typeface="Times New Roman" pitchFamily="18" charset="0"/>
            </a:endParaRPr>
          </a:p>
        </p:txBody>
      </p:sp>
      <p:sp>
        <p:nvSpPr>
          <p:cNvPr id="32" name="TextBox 31"/>
          <p:cNvSpPr txBox="1"/>
          <p:nvPr/>
        </p:nvSpPr>
        <p:spPr>
          <a:xfrm>
            <a:off x="6373486" y="3161933"/>
            <a:ext cx="681597" cy="492122"/>
          </a:xfrm>
          <a:prstGeom prst="rect">
            <a:avLst/>
          </a:prstGeom>
          <a:noFill/>
        </p:spPr>
        <p:txBody>
          <a:bodyPr wrap="none" rtlCol="0">
            <a:spAutoFit/>
          </a:bodyPr>
          <a:lstStyle/>
          <a:p>
            <a:r>
              <a:rPr lang="en-US" sz="2598" b="1" dirty="0">
                <a:solidFill>
                  <a:schemeClr val="bg1"/>
                </a:solidFill>
                <a:latin typeface="Times New Roman" pitchFamily="18" charset="0"/>
                <a:cs typeface="Times New Roman" pitchFamily="18" charset="0"/>
                <a:sym typeface="Symbol"/>
              </a:rPr>
              <a:t>2</a:t>
            </a:r>
            <a:r>
              <a:rPr lang="en-US" sz="2598" b="1" dirty="0">
                <a:solidFill>
                  <a:schemeClr val="bg1"/>
                </a:solidFill>
                <a:latin typeface="Symbol" pitchFamily="18" charset="2"/>
                <a:cs typeface="Times New Roman" pitchFamily="18" charset="0"/>
                <a:sym typeface="Symbol"/>
              </a:rPr>
              <a:t>p</a:t>
            </a:r>
            <a:r>
              <a:rPr lang="en-US" sz="2598" b="1" dirty="0">
                <a:solidFill>
                  <a:schemeClr val="bg1"/>
                </a:solidFill>
                <a:latin typeface="Times New Roman" pitchFamily="18" charset="0"/>
                <a:cs typeface="Times New Roman" pitchFamily="18" charset="0"/>
                <a:sym typeface="Symbol"/>
              </a:rPr>
              <a:t>r</a:t>
            </a:r>
            <a:endParaRPr lang="en-US" sz="2598" b="1" dirty="0">
              <a:solidFill>
                <a:schemeClr val="bg1"/>
              </a:solidFill>
              <a:latin typeface="Times New Roman" pitchFamily="18" charset="0"/>
              <a:cs typeface="Times New Roman" pitchFamily="18" charset="0"/>
            </a:endParaRPr>
          </a:p>
        </p:txBody>
      </p:sp>
      <p:cxnSp>
        <p:nvCxnSpPr>
          <p:cNvPr id="33" name="Straight Connector 32"/>
          <p:cNvCxnSpPr/>
          <p:nvPr/>
        </p:nvCxnSpPr>
        <p:spPr>
          <a:xfrm>
            <a:off x="6438047" y="3221198"/>
            <a:ext cx="593963"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4397911" y="2961300"/>
            <a:ext cx="473206" cy="492122"/>
          </a:xfrm>
          <a:prstGeom prst="rect">
            <a:avLst/>
          </a:prstGeom>
          <a:noFill/>
        </p:spPr>
        <p:txBody>
          <a:bodyPr wrap="none" rtlCol="0">
            <a:spAutoFit/>
          </a:bodyPr>
          <a:lstStyle/>
          <a:p>
            <a:r>
              <a:rPr lang="en-US" sz="2598" b="1" dirty="0">
                <a:solidFill>
                  <a:schemeClr val="bg1"/>
                </a:solidFill>
                <a:latin typeface="Symbol" pitchFamily="18" charset="2"/>
                <a:cs typeface="Times New Roman" pitchFamily="18" charset="0"/>
                <a:sym typeface="MT Extra"/>
              </a:rPr>
              <a:t></a:t>
            </a:r>
            <a:endParaRPr lang="en-US" sz="2598" b="1" dirty="0">
              <a:solidFill>
                <a:schemeClr val="bg1"/>
              </a:solidFill>
              <a:latin typeface="Symbol" pitchFamily="18" charset="2"/>
              <a:cs typeface="Times New Roman" pitchFamily="18" charset="0"/>
            </a:endParaRPr>
          </a:p>
        </p:txBody>
      </p:sp>
      <p:sp>
        <p:nvSpPr>
          <p:cNvPr id="35" name="Left Bracket 34"/>
          <p:cNvSpPr/>
          <p:nvPr/>
        </p:nvSpPr>
        <p:spPr>
          <a:xfrm>
            <a:off x="4419432" y="2805424"/>
            <a:ext cx="98994" cy="831548"/>
          </a:xfrm>
          <a:prstGeom prst="leftBracket">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553">
              <a:solidFill>
                <a:schemeClr val="bg1"/>
              </a:solidFill>
            </a:endParaRPr>
          </a:p>
        </p:txBody>
      </p:sp>
      <p:sp>
        <p:nvSpPr>
          <p:cNvPr id="36" name="Left Bracket 35"/>
          <p:cNvSpPr/>
          <p:nvPr/>
        </p:nvSpPr>
        <p:spPr>
          <a:xfrm flipH="1">
            <a:off x="7127557" y="2805424"/>
            <a:ext cx="98994" cy="831548"/>
          </a:xfrm>
          <a:prstGeom prst="leftBracket">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553">
              <a:solidFill>
                <a:schemeClr val="bg1"/>
              </a:solidFill>
            </a:endParaRPr>
          </a:p>
        </p:txBody>
      </p:sp>
      <p:sp>
        <p:nvSpPr>
          <p:cNvPr id="37" name="TextBox 36"/>
          <p:cNvSpPr txBox="1"/>
          <p:nvPr/>
        </p:nvSpPr>
        <p:spPr>
          <a:xfrm>
            <a:off x="1187929" y="3791418"/>
            <a:ext cx="1464247" cy="492122"/>
          </a:xfrm>
          <a:prstGeom prst="rect">
            <a:avLst/>
          </a:prstGeom>
          <a:noFill/>
        </p:spPr>
        <p:txBody>
          <a:bodyPr wrap="none" rtlCol="0">
            <a:spAutoFit/>
          </a:bodyPr>
          <a:lstStyle/>
          <a:p>
            <a:r>
              <a:rPr lang="en-US" sz="2598" b="1" dirty="0">
                <a:solidFill>
                  <a:schemeClr val="bg1"/>
                </a:solidFill>
                <a:latin typeface="Times New Roman" pitchFamily="18" charset="0"/>
                <a:cs typeface="Times New Roman" pitchFamily="18" charset="0"/>
                <a:sym typeface="Symbol"/>
              </a:rPr>
              <a:t>Where N</a:t>
            </a:r>
            <a:endParaRPr lang="en-US" sz="2598" b="1" baseline="-25000" dirty="0">
              <a:solidFill>
                <a:schemeClr val="bg1"/>
              </a:solidFill>
              <a:latin typeface="Times New Roman" pitchFamily="18" charset="0"/>
              <a:cs typeface="Times New Roman" pitchFamily="18" charset="0"/>
            </a:endParaRPr>
          </a:p>
        </p:txBody>
      </p:sp>
      <p:sp>
        <p:nvSpPr>
          <p:cNvPr id="38" name="Rectangle 37"/>
          <p:cNvSpPr/>
          <p:nvPr/>
        </p:nvSpPr>
        <p:spPr>
          <a:xfrm>
            <a:off x="2500953" y="3791418"/>
            <a:ext cx="373820" cy="492122"/>
          </a:xfrm>
          <a:prstGeom prst="rect">
            <a:avLst/>
          </a:prstGeom>
        </p:spPr>
        <p:txBody>
          <a:bodyPr wrap="none">
            <a:spAutoFit/>
          </a:bodyPr>
          <a:lstStyle/>
          <a:p>
            <a:r>
              <a:rPr lang="en-US" sz="2598" b="1" dirty="0">
                <a:solidFill>
                  <a:schemeClr val="bg1"/>
                </a:solidFill>
                <a:latin typeface="Times New Roman" pitchFamily="18" charset="0"/>
                <a:cs typeface="Times New Roman" pitchFamily="18" charset="0"/>
                <a:sym typeface="Symbol"/>
              </a:rPr>
              <a:t>=</a:t>
            </a:r>
            <a:endParaRPr lang="en-US" sz="2598" b="1" baseline="-25000" dirty="0">
              <a:solidFill>
                <a:schemeClr val="bg1"/>
              </a:solidFill>
              <a:latin typeface="Times New Roman" pitchFamily="18" charset="0"/>
              <a:cs typeface="Times New Roman" pitchFamily="18" charset="0"/>
            </a:endParaRPr>
          </a:p>
        </p:txBody>
      </p:sp>
      <p:sp>
        <p:nvSpPr>
          <p:cNvPr id="39" name="Rectangle 38"/>
          <p:cNvSpPr/>
          <p:nvPr/>
        </p:nvSpPr>
        <p:spPr>
          <a:xfrm>
            <a:off x="2870821" y="3791418"/>
            <a:ext cx="4786054" cy="492122"/>
          </a:xfrm>
          <a:prstGeom prst="rect">
            <a:avLst/>
          </a:prstGeom>
        </p:spPr>
        <p:txBody>
          <a:bodyPr wrap="none">
            <a:spAutoFit/>
          </a:bodyPr>
          <a:lstStyle/>
          <a:p>
            <a:r>
              <a:rPr lang="en-US" sz="2598" b="1" dirty="0">
                <a:solidFill>
                  <a:schemeClr val="bg1"/>
                </a:solidFill>
                <a:latin typeface="Times New Roman" pitchFamily="18" charset="0"/>
                <a:cs typeface="Times New Roman" pitchFamily="18" charset="0"/>
                <a:sym typeface="Symbol"/>
              </a:rPr>
              <a:t>number of turns per unit length.</a:t>
            </a:r>
            <a:endParaRPr lang="en-US" sz="2598" b="1" baseline="-25000"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3909242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left)">
                                      <p:cBhvr>
                                        <p:cTn id="16" dur="500"/>
                                        <p:tgtEl>
                                          <p:spTgt spid="3"/>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left)">
                                      <p:cBhvr>
                                        <p:cTn id="20" dur="500"/>
                                        <p:tgtEl>
                                          <p:spTgt spid="4"/>
                                        </p:tgtEl>
                                      </p:cBhvr>
                                    </p:animEffect>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left)">
                                      <p:cBhvr>
                                        <p:cTn id="24" dur="500"/>
                                        <p:tgtEl>
                                          <p:spTgt spid="5"/>
                                        </p:tgtEl>
                                      </p:cBhvr>
                                    </p:animEffect>
                                  </p:childTnLst>
                                </p:cTn>
                              </p:par>
                            </p:childTnLst>
                          </p:cTn>
                        </p:par>
                        <p:par>
                          <p:cTn id="25" fill="hold">
                            <p:stCondLst>
                              <p:cond delay="2000"/>
                            </p:stCondLst>
                            <p:childTnLst>
                              <p:par>
                                <p:cTn id="26" presetID="22" presetClass="entr" presetSubtype="8" fill="hold"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left)">
                                      <p:cBhvr>
                                        <p:cTn id="28" dur="500"/>
                                        <p:tgtEl>
                                          <p:spTgt spid="8"/>
                                        </p:tgtEl>
                                      </p:cBhvr>
                                    </p:animEffect>
                                  </p:childTnLst>
                                </p:cTn>
                              </p:par>
                            </p:childTnLst>
                          </p:cTn>
                        </p:par>
                        <p:par>
                          <p:cTn id="29" fill="hold">
                            <p:stCondLst>
                              <p:cond delay="2500"/>
                            </p:stCondLst>
                            <p:childTnLst>
                              <p:par>
                                <p:cTn id="30" presetID="22" presetClass="entr" presetSubtype="8"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left)">
                                      <p:cBhvr>
                                        <p:cTn id="32" dur="500"/>
                                        <p:tgtEl>
                                          <p:spTgt spid="6"/>
                                        </p:tgtEl>
                                      </p:cBhvr>
                                    </p:animEffect>
                                  </p:childTnLst>
                                </p:cTn>
                              </p:par>
                            </p:childTnLst>
                          </p:cTn>
                        </p:par>
                        <p:par>
                          <p:cTn id="33" fill="hold">
                            <p:stCondLst>
                              <p:cond delay="3000"/>
                            </p:stCondLst>
                            <p:childTnLst>
                              <p:par>
                                <p:cTn id="34" presetID="22" presetClass="entr" presetSubtype="8"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wipe(left)">
                                      <p:cBhvr>
                                        <p:cTn id="36" dur="500"/>
                                        <p:tgtEl>
                                          <p:spTgt spid="9"/>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wipe(left)">
                                      <p:cBhvr>
                                        <p:cTn id="41" dur="500"/>
                                        <p:tgtEl>
                                          <p:spTgt spid="21"/>
                                        </p:tgtEl>
                                      </p:cBhvr>
                                    </p:animEffect>
                                  </p:childTnLst>
                                </p:cTn>
                              </p:par>
                            </p:childTnLst>
                          </p:cTn>
                        </p:par>
                        <p:par>
                          <p:cTn id="42" fill="hold">
                            <p:stCondLst>
                              <p:cond delay="500"/>
                            </p:stCondLst>
                            <p:childTnLst>
                              <p:par>
                                <p:cTn id="43" presetID="22" presetClass="entr" presetSubtype="8" fill="hold" grpId="0" nodeType="after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wipe(left)">
                                      <p:cBhvr>
                                        <p:cTn id="45" dur="500"/>
                                        <p:tgtEl>
                                          <p:spTgt spid="10"/>
                                        </p:tgtEl>
                                      </p:cBhvr>
                                    </p:animEffect>
                                  </p:childTnLst>
                                </p:cTn>
                              </p:par>
                            </p:childTnLst>
                          </p:cTn>
                        </p:par>
                        <p:par>
                          <p:cTn id="46" fill="hold">
                            <p:stCondLst>
                              <p:cond delay="1000"/>
                            </p:stCondLst>
                            <p:childTnLst>
                              <p:par>
                                <p:cTn id="47" presetID="22" presetClass="entr" presetSubtype="8" fill="hold" grpId="0" nodeType="after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wipe(left)">
                                      <p:cBhvr>
                                        <p:cTn id="49" dur="500"/>
                                        <p:tgtEl>
                                          <p:spTgt spid="11"/>
                                        </p:tgtEl>
                                      </p:cBhvr>
                                    </p:animEffect>
                                  </p:childTnLst>
                                </p:cTn>
                              </p:par>
                            </p:childTnLst>
                          </p:cTn>
                        </p:par>
                        <p:par>
                          <p:cTn id="50" fill="hold">
                            <p:stCondLst>
                              <p:cond delay="1500"/>
                            </p:stCondLst>
                            <p:childTnLst>
                              <p:par>
                                <p:cTn id="51" presetID="22" presetClass="entr" presetSubtype="8" fill="hold" grpId="0" nodeType="after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wipe(left)">
                                      <p:cBhvr>
                                        <p:cTn id="53" dur="500"/>
                                        <p:tgtEl>
                                          <p:spTgt spid="12"/>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8" fill="hold" grpId="0" nodeType="clickEffect">
                                  <p:stCondLst>
                                    <p:cond delay="0"/>
                                  </p:stCondLst>
                                  <p:childTnLst>
                                    <p:set>
                                      <p:cBhvr>
                                        <p:cTn id="57" dur="1" fill="hold">
                                          <p:stCondLst>
                                            <p:cond delay="0"/>
                                          </p:stCondLst>
                                        </p:cTn>
                                        <p:tgtEl>
                                          <p:spTgt spid="35"/>
                                        </p:tgtEl>
                                        <p:attrNameLst>
                                          <p:attrName>style.visibility</p:attrName>
                                        </p:attrNameLst>
                                      </p:cBhvr>
                                      <p:to>
                                        <p:strVal val="visible"/>
                                      </p:to>
                                    </p:set>
                                    <p:animEffect transition="in" filter="wipe(left)">
                                      <p:cBhvr>
                                        <p:cTn id="58" dur="500"/>
                                        <p:tgtEl>
                                          <p:spTgt spid="35"/>
                                        </p:tgtEl>
                                      </p:cBhvr>
                                    </p:animEffect>
                                  </p:childTnLst>
                                </p:cTn>
                              </p:par>
                            </p:childTnLst>
                          </p:cTn>
                        </p:par>
                        <p:par>
                          <p:cTn id="59" fill="hold">
                            <p:stCondLst>
                              <p:cond delay="500"/>
                            </p:stCondLst>
                            <p:childTnLst>
                              <p:par>
                                <p:cTn id="60" presetID="22" presetClass="entr" presetSubtype="8" fill="hold" grpId="0" nodeType="afterEffect">
                                  <p:stCondLst>
                                    <p:cond delay="0"/>
                                  </p:stCondLst>
                                  <p:childTnLst>
                                    <p:set>
                                      <p:cBhvr>
                                        <p:cTn id="61" dur="1" fill="hold">
                                          <p:stCondLst>
                                            <p:cond delay="0"/>
                                          </p:stCondLst>
                                        </p:cTn>
                                        <p:tgtEl>
                                          <p:spTgt spid="36"/>
                                        </p:tgtEl>
                                        <p:attrNameLst>
                                          <p:attrName>style.visibility</p:attrName>
                                        </p:attrNameLst>
                                      </p:cBhvr>
                                      <p:to>
                                        <p:strVal val="visible"/>
                                      </p:to>
                                    </p:set>
                                    <p:animEffect transition="in" filter="wipe(left)">
                                      <p:cBhvr>
                                        <p:cTn id="62" dur="500"/>
                                        <p:tgtEl>
                                          <p:spTgt spid="36"/>
                                        </p:tgtEl>
                                      </p:cBhvr>
                                    </p:animEffect>
                                  </p:childTnLst>
                                </p:cTn>
                              </p:par>
                            </p:childTnLst>
                          </p:cTn>
                        </p:par>
                        <p:par>
                          <p:cTn id="63" fill="hold">
                            <p:stCondLst>
                              <p:cond delay="1000"/>
                            </p:stCondLst>
                            <p:childTnLst>
                              <p:par>
                                <p:cTn id="64" presetID="22" presetClass="entr" presetSubtype="8" fill="hold" grpId="0" nodeType="afterEffect">
                                  <p:stCondLst>
                                    <p:cond delay="0"/>
                                  </p:stCondLst>
                                  <p:childTnLst>
                                    <p:set>
                                      <p:cBhvr>
                                        <p:cTn id="65" dur="1" fill="hold">
                                          <p:stCondLst>
                                            <p:cond delay="0"/>
                                          </p:stCondLst>
                                        </p:cTn>
                                        <p:tgtEl>
                                          <p:spTgt spid="34"/>
                                        </p:tgtEl>
                                        <p:attrNameLst>
                                          <p:attrName>style.visibility</p:attrName>
                                        </p:attrNameLst>
                                      </p:cBhvr>
                                      <p:to>
                                        <p:strVal val="visible"/>
                                      </p:to>
                                    </p:set>
                                    <p:animEffect transition="in" filter="wipe(left)">
                                      <p:cBhvr>
                                        <p:cTn id="66" dur="500"/>
                                        <p:tgtEl>
                                          <p:spTgt spid="34"/>
                                        </p:tgtEl>
                                      </p:cBhvr>
                                    </p:animEffect>
                                  </p:childTnLst>
                                </p:cTn>
                              </p:par>
                            </p:childTnLst>
                          </p:cTn>
                        </p:par>
                        <p:par>
                          <p:cTn id="67" fill="hold">
                            <p:stCondLst>
                              <p:cond delay="1500"/>
                            </p:stCondLst>
                            <p:childTnLst>
                              <p:par>
                                <p:cTn id="68" presetID="22" presetClass="entr" presetSubtype="8" fill="hold" grpId="0" nodeType="after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wipe(left)">
                                      <p:cBhvr>
                                        <p:cTn id="70" dur="500"/>
                                        <p:tgtEl>
                                          <p:spTgt spid="29"/>
                                        </p:tgtEl>
                                      </p:cBhvr>
                                    </p:animEffect>
                                  </p:childTnLst>
                                </p:cTn>
                              </p:par>
                            </p:childTnLst>
                          </p:cTn>
                        </p:par>
                        <p:par>
                          <p:cTn id="71" fill="hold">
                            <p:stCondLst>
                              <p:cond delay="2000"/>
                            </p:stCondLst>
                            <p:childTnLst>
                              <p:par>
                                <p:cTn id="72" presetID="22" presetClass="entr" presetSubtype="8" fill="hold" grpId="0" nodeType="afterEffect">
                                  <p:stCondLst>
                                    <p:cond delay="0"/>
                                  </p:stCondLst>
                                  <p:childTnLst>
                                    <p:set>
                                      <p:cBhvr>
                                        <p:cTn id="73" dur="1" fill="hold">
                                          <p:stCondLst>
                                            <p:cond delay="0"/>
                                          </p:stCondLst>
                                        </p:cTn>
                                        <p:tgtEl>
                                          <p:spTgt spid="30"/>
                                        </p:tgtEl>
                                        <p:attrNameLst>
                                          <p:attrName>style.visibility</p:attrName>
                                        </p:attrNameLst>
                                      </p:cBhvr>
                                      <p:to>
                                        <p:strVal val="visible"/>
                                      </p:to>
                                    </p:set>
                                    <p:animEffect transition="in" filter="wipe(left)">
                                      <p:cBhvr>
                                        <p:cTn id="74" dur="500"/>
                                        <p:tgtEl>
                                          <p:spTgt spid="30"/>
                                        </p:tgtEl>
                                      </p:cBhvr>
                                    </p:animEffect>
                                  </p:childTnLst>
                                </p:cTn>
                              </p:par>
                            </p:childTnLst>
                          </p:cTn>
                        </p:par>
                        <p:par>
                          <p:cTn id="75" fill="hold">
                            <p:stCondLst>
                              <p:cond delay="2500"/>
                            </p:stCondLst>
                            <p:childTnLst>
                              <p:par>
                                <p:cTn id="76" presetID="22" presetClass="entr" presetSubtype="8" fill="hold" grpId="0" nodeType="afterEffect">
                                  <p:stCondLst>
                                    <p:cond delay="0"/>
                                  </p:stCondLst>
                                  <p:childTnLst>
                                    <p:set>
                                      <p:cBhvr>
                                        <p:cTn id="77" dur="1" fill="hold">
                                          <p:stCondLst>
                                            <p:cond delay="0"/>
                                          </p:stCondLst>
                                        </p:cTn>
                                        <p:tgtEl>
                                          <p:spTgt spid="31"/>
                                        </p:tgtEl>
                                        <p:attrNameLst>
                                          <p:attrName>style.visibility</p:attrName>
                                        </p:attrNameLst>
                                      </p:cBhvr>
                                      <p:to>
                                        <p:strVal val="visible"/>
                                      </p:to>
                                    </p:set>
                                    <p:animEffect transition="in" filter="wipe(left)">
                                      <p:cBhvr>
                                        <p:cTn id="78" dur="500"/>
                                        <p:tgtEl>
                                          <p:spTgt spid="31"/>
                                        </p:tgtEl>
                                      </p:cBhvr>
                                    </p:animEffect>
                                  </p:childTnLst>
                                </p:cTn>
                              </p:par>
                            </p:childTnLst>
                          </p:cTn>
                        </p:par>
                        <p:par>
                          <p:cTn id="79" fill="hold">
                            <p:stCondLst>
                              <p:cond delay="3000"/>
                            </p:stCondLst>
                            <p:childTnLst>
                              <p:par>
                                <p:cTn id="80" presetID="22" presetClass="entr" presetSubtype="8" fill="hold" nodeType="afterEffect">
                                  <p:stCondLst>
                                    <p:cond delay="0"/>
                                  </p:stCondLst>
                                  <p:childTnLst>
                                    <p:set>
                                      <p:cBhvr>
                                        <p:cTn id="81" dur="1" fill="hold">
                                          <p:stCondLst>
                                            <p:cond delay="0"/>
                                          </p:stCondLst>
                                        </p:cTn>
                                        <p:tgtEl>
                                          <p:spTgt spid="33"/>
                                        </p:tgtEl>
                                        <p:attrNameLst>
                                          <p:attrName>style.visibility</p:attrName>
                                        </p:attrNameLst>
                                      </p:cBhvr>
                                      <p:to>
                                        <p:strVal val="visible"/>
                                      </p:to>
                                    </p:set>
                                    <p:animEffect transition="in" filter="wipe(left)">
                                      <p:cBhvr>
                                        <p:cTn id="82" dur="500"/>
                                        <p:tgtEl>
                                          <p:spTgt spid="33"/>
                                        </p:tgtEl>
                                      </p:cBhvr>
                                    </p:animEffect>
                                  </p:childTnLst>
                                </p:cTn>
                              </p:par>
                            </p:childTnLst>
                          </p:cTn>
                        </p:par>
                        <p:par>
                          <p:cTn id="83" fill="hold">
                            <p:stCondLst>
                              <p:cond delay="3500"/>
                            </p:stCondLst>
                            <p:childTnLst>
                              <p:par>
                                <p:cTn id="84" presetID="22" presetClass="entr" presetSubtype="8" fill="hold" grpId="0" nodeType="afterEffect">
                                  <p:stCondLst>
                                    <p:cond delay="0"/>
                                  </p:stCondLst>
                                  <p:childTnLst>
                                    <p:set>
                                      <p:cBhvr>
                                        <p:cTn id="85" dur="1" fill="hold">
                                          <p:stCondLst>
                                            <p:cond delay="0"/>
                                          </p:stCondLst>
                                        </p:cTn>
                                        <p:tgtEl>
                                          <p:spTgt spid="32"/>
                                        </p:tgtEl>
                                        <p:attrNameLst>
                                          <p:attrName>style.visibility</p:attrName>
                                        </p:attrNameLst>
                                      </p:cBhvr>
                                      <p:to>
                                        <p:strVal val="visible"/>
                                      </p:to>
                                    </p:set>
                                    <p:animEffect transition="in" filter="wipe(left)">
                                      <p:cBhvr>
                                        <p:cTn id="86" dur="500"/>
                                        <p:tgtEl>
                                          <p:spTgt spid="32"/>
                                        </p:tgtEl>
                                      </p:cBhvr>
                                    </p:animEffect>
                                  </p:childTnLst>
                                </p:cTn>
                              </p:par>
                            </p:childTnLst>
                          </p:cTn>
                        </p:par>
                      </p:childTnLst>
                    </p:cTn>
                  </p:par>
                  <p:par>
                    <p:cTn id="87" fill="hold">
                      <p:stCondLst>
                        <p:cond delay="indefinite"/>
                      </p:stCondLst>
                      <p:childTnLst>
                        <p:par>
                          <p:cTn id="88" fill="hold">
                            <p:stCondLst>
                              <p:cond delay="0"/>
                            </p:stCondLst>
                            <p:childTnLst>
                              <p:par>
                                <p:cTn id="89" presetID="22" presetClass="entr" presetSubtype="8" fill="hold" grpId="0" nodeType="clickEffect">
                                  <p:stCondLst>
                                    <p:cond delay="0"/>
                                  </p:stCondLst>
                                  <p:childTnLst>
                                    <p:set>
                                      <p:cBhvr>
                                        <p:cTn id="90" dur="1" fill="hold">
                                          <p:stCondLst>
                                            <p:cond delay="0"/>
                                          </p:stCondLst>
                                        </p:cTn>
                                        <p:tgtEl>
                                          <p:spTgt spid="37"/>
                                        </p:tgtEl>
                                        <p:attrNameLst>
                                          <p:attrName>style.visibility</p:attrName>
                                        </p:attrNameLst>
                                      </p:cBhvr>
                                      <p:to>
                                        <p:strVal val="visible"/>
                                      </p:to>
                                    </p:set>
                                    <p:animEffect transition="in" filter="wipe(left)">
                                      <p:cBhvr>
                                        <p:cTn id="91" dur="500"/>
                                        <p:tgtEl>
                                          <p:spTgt spid="37"/>
                                        </p:tgtEl>
                                      </p:cBhvr>
                                    </p:animEffect>
                                  </p:childTnLst>
                                </p:cTn>
                              </p:par>
                            </p:childTnLst>
                          </p:cTn>
                        </p:par>
                        <p:par>
                          <p:cTn id="92" fill="hold">
                            <p:stCondLst>
                              <p:cond delay="500"/>
                            </p:stCondLst>
                            <p:childTnLst>
                              <p:par>
                                <p:cTn id="93" presetID="22" presetClass="entr" presetSubtype="8" fill="hold" grpId="0" nodeType="afterEffect">
                                  <p:stCondLst>
                                    <p:cond delay="0"/>
                                  </p:stCondLst>
                                  <p:childTnLst>
                                    <p:set>
                                      <p:cBhvr>
                                        <p:cTn id="94" dur="1" fill="hold">
                                          <p:stCondLst>
                                            <p:cond delay="0"/>
                                          </p:stCondLst>
                                        </p:cTn>
                                        <p:tgtEl>
                                          <p:spTgt spid="38"/>
                                        </p:tgtEl>
                                        <p:attrNameLst>
                                          <p:attrName>style.visibility</p:attrName>
                                        </p:attrNameLst>
                                      </p:cBhvr>
                                      <p:to>
                                        <p:strVal val="visible"/>
                                      </p:to>
                                    </p:set>
                                    <p:animEffect transition="in" filter="wipe(left)">
                                      <p:cBhvr>
                                        <p:cTn id="95" dur="500"/>
                                        <p:tgtEl>
                                          <p:spTgt spid="38"/>
                                        </p:tgtEl>
                                      </p:cBhvr>
                                    </p:animEffect>
                                  </p:childTnLst>
                                </p:cTn>
                              </p:par>
                            </p:childTnLst>
                          </p:cTn>
                        </p:par>
                        <p:par>
                          <p:cTn id="96" fill="hold">
                            <p:stCondLst>
                              <p:cond delay="1000"/>
                            </p:stCondLst>
                            <p:childTnLst>
                              <p:par>
                                <p:cTn id="97" presetID="22" presetClass="entr" presetSubtype="8" fill="hold" grpId="0" nodeType="afterEffect">
                                  <p:stCondLst>
                                    <p:cond delay="0"/>
                                  </p:stCondLst>
                                  <p:childTnLst>
                                    <p:set>
                                      <p:cBhvr>
                                        <p:cTn id="98" dur="1" fill="hold">
                                          <p:stCondLst>
                                            <p:cond delay="0"/>
                                          </p:stCondLst>
                                        </p:cTn>
                                        <p:tgtEl>
                                          <p:spTgt spid="39"/>
                                        </p:tgtEl>
                                        <p:attrNameLst>
                                          <p:attrName>style.visibility</p:attrName>
                                        </p:attrNameLst>
                                      </p:cBhvr>
                                      <p:to>
                                        <p:strVal val="visible"/>
                                      </p:to>
                                    </p:set>
                                    <p:animEffect transition="in" filter="wipe(left)">
                                      <p:cBhvr>
                                        <p:cTn id="99"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9" grpId="0"/>
      <p:bldP spid="10" grpId="0"/>
      <p:bldP spid="11" grpId="0"/>
      <p:bldP spid="12" grpId="0"/>
      <p:bldP spid="20" grpId="0"/>
      <p:bldP spid="21" grpId="0"/>
      <p:bldP spid="29" grpId="0"/>
      <p:bldP spid="30" grpId="0"/>
      <p:bldP spid="31" grpId="0"/>
      <p:bldP spid="32" grpId="0"/>
      <p:bldP spid="34" grpId="0"/>
      <p:bldP spid="35" grpId="0" animBg="1"/>
      <p:bldP spid="36" grpId="0" animBg="1"/>
      <p:bldP spid="37" grpId="0"/>
      <p:bldP spid="38" grpId="0"/>
      <p:bldP spid="39" grpId="0"/>
    </p:bld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910431" y="839383"/>
            <a:ext cx="8871372" cy="502014"/>
          </a:xfrm>
          <a:prstGeom prst="rect">
            <a:avLst/>
          </a:prstGeom>
        </p:spPr>
        <p:txBody>
          <a:bodyPr wrap="square" lIns="101235" tIns="50618" rIns="101235" bIns="50618">
            <a:spAutoFit/>
          </a:bodyPr>
          <a:lstStyle/>
          <a:p>
            <a:pPr marL="506080" indent="-506080">
              <a:buFont typeface="Wingdings" pitchFamily="2" charset="2"/>
              <a:buChar char="Ø"/>
            </a:pPr>
            <a:r>
              <a:rPr lang="en-US" sz="2598" b="1" dirty="0">
                <a:solidFill>
                  <a:schemeClr val="bg1"/>
                </a:solidFill>
                <a:latin typeface="Times New Roman" pitchFamily="18" charset="0"/>
                <a:ea typeface="Cambria Math" panose="02040503050406030204" pitchFamily="18" charset="0"/>
              </a:rPr>
              <a:t>Let he magnitude of the magnetic field along loop1 be B</a:t>
            </a:r>
            <a:r>
              <a:rPr lang="en-US" sz="2598" b="1" baseline="-25000" dirty="0">
                <a:solidFill>
                  <a:schemeClr val="bg1"/>
                </a:solidFill>
                <a:latin typeface="Times New Roman" pitchFamily="18" charset="0"/>
                <a:ea typeface="Cambria Math" panose="02040503050406030204" pitchFamily="18" charset="0"/>
              </a:rPr>
              <a:t>1</a:t>
            </a:r>
            <a:endParaRPr lang="en-US" sz="2598" b="1" dirty="0">
              <a:solidFill>
                <a:schemeClr val="bg1"/>
              </a:solidFill>
              <a:latin typeface="Times New Roman" pitchFamily="18" charset="0"/>
              <a:ea typeface="Cambria Math" panose="02040503050406030204" pitchFamily="18" charset="0"/>
            </a:endParaRPr>
          </a:p>
        </p:txBody>
      </p:sp>
      <p:sp>
        <p:nvSpPr>
          <p:cNvPr id="3" name="Rectangle 2"/>
          <p:cNvSpPr/>
          <p:nvPr/>
        </p:nvSpPr>
        <p:spPr>
          <a:xfrm>
            <a:off x="910431" y="2204563"/>
            <a:ext cx="6198538" cy="5939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1235" tIns="50618" rIns="101235" bIns="50618" rtlCol="0" anchor="ctr"/>
          <a:lstStyle/>
          <a:p>
            <a:pPr marL="506080" indent="-506080">
              <a:buFont typeface="Wingdings" pitchFamily="2" charset="2"/>
              <a:buChar char="Ø"/>
            </a:pPr>
            <a:r>
              <a:rPr lang="en-US" sz="2598" b="1" dirty="0">
                <a:solidFill>
                  <a:schemeClr val="bg1"/>
                </a:solidFill>
                <a:latin typeface="Times New Roman" pitchFamily="18" charset="0"/>
                <a:ea typeface="Cambria Math" panose="02040503050406030204" pitchFamily="18" charset="0"/>
              </a:rPr>
              <a:t> The loop encloses no current, so </a:t>
            </a:r>
            <a:r>
              <a:rPr lang="en-US" sz="2598" b="1" dirty="0" err="1">
                <a:solidFill>
                  <a:schemeClr val="bg1"/>
                </a:solidFill>
                <a:latin typeface="Times New Roman" pitchFamily="18" charset="0"/>
                <a:ea typeface="Cambria Math" panose="02040503050406030204" pitchFamily="18" charset="0"/>
              </a:rPr>
              <a:t>I</a:t>
            </a:r>
            <a:r>
              <a:rPr lang="en-US" sz="2598" b="1" baseline="-25000" dirty="0" err="1">
                <a:solidFill>
                  <a:schemeClr val="bg1"/>
                </a:solidFill>
                <a:latin typeface="Times New Roman" pitchFamily="18" charset="0"/>
                <a:ea typeface="Cambria Math" panose="02040503050406030204" pitchFamily="18" charset="0"/>
              </a:rPr>
              <a:t>e</a:t>
            </a:r>
            <a:r>
              <a:rPr lang="en-US" sz="2598" b="1" dirty="0">
                <a:solidFill>
                  <a:schemeClr val="bg1"/>
                </a:solidFill>
                <a:latin typeface="Times New Roman" pitchFamily="18" charset="0"/>
                <a:ea typeface="Cambria Math" panose="02040503050406030204" pitchFamily="18" charset="0"/>
              </a:rPr>
              <a:t>=0            </a:t>
            </a:r>
          </a:p>
        </p:txBody>
      </p:sp>
      <p:sp>
        <p:nvSpPr>
          <p:cNvPr id="6" name="Rectangle 5"/>
          <p:cNvSpPr/>
          <p:nvPr/>
        </p:nvSpPr>
        <p:spPr>
          <a:xfrm>
            <a:off x="910431" y="3646039"/>
            <a:ext cx="9829800" cy="901802"/>
          </a:xfrm>
          <a:prstGeom prst="rect">
            <a:avLst/>
          </a:prstGeom>
          <a:noFill/>
          <a:ln w="38100">
            <a:noFill/>
          </a:ln>
          <a:effectLst/>
          <a:scene3d>
            <a:camera prst="orthographicFront">
              <a:rot lat="0" lon="0" rev="0"/>
            </a:camera>
            <a:lightRig rig="threePt" dir="t">
              <a:rot lat="0" lon="0" rev="1200000"/>
            </a:lightRig>
          </a:scene3d>
        </p:spPr>
        <p:style>
          <a:lnRef idx="0">
            <a:schemeClr val="accent4"/>
          </a:lnRef>
          <a:fillRef idx="3">
            <a:schemeClr val="accent4"/>
          </a:fillRef>
          <a:effectRef idx="3">
            <a:schemeClr val="accent4"/>
          </a:effectRef>
          <a:fontRef idx="minor">
            <a:schemeClr val="lt1"/>
          </a:fontRef>
        </p:style>
        <p:txBody>
          <a:bodyPr wrap="square" lIns="101235" tIns="50618" rIns="101235" bIns="50618">
            <a:spAutoFit/>
          </a:bodyPr>
          <a:lstStyle/>
          <a:p>
            <a:pPr marL="506080" indent="-506080" algn="just">
              <a:buFont typeface="Wingdings" pitchFamily="2" charset="2"/>
              <a:buChar char="Ø"/>
            </a:pPr>
            <a:r>
              <a:rPr lang="en-US" sz="2598" b="1" dirty="0">
                <a:solidFill>
                  <a:schemeClr val="bg1"/>
                </a:solidFill>
                <a:latin typeface="Times New Roman" pitchFamily="18" charset="0"/>
                <a:ea typeface="Cambria Math" panose="02040503050406030204" pitchFamily="18" charset="0"/>
              </a:rPr>
              <a:t>Thus, the magnetic field at any point in the open space inside the toroid is zero.</a:t>
            </a:r>
          </a:p>
        </p:txBody>
      </p:sp>
      <p:sp>
        <p:nvSpPr>
          <p:cNvPr id="8" name="Rectangle 7"/>
          <p:cNvSpPr/>
          <p:nvPr/>
        </p:nvSpPr>
        <p:spPr>
          <a:xfrm>
            <a:off x="910431" y="1440391"/>
            <a:ext cx="6632588" cy="5939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1235" tIns="50618" rIns="101235" bIns="50618" rtlCol="0" anchor="ctr"/>
          <a:lstStyle/>
          <a:p>
            <a:pPr marL="506080" indent="-506080">
              <a:buFont typeface="Wingdings" pitchFamily="2" charset="2"/>
              <a:buChar char="Ø"/>
            </a:pPr>
            <a:r>
              <a:rPr lang="en-US" sz="2598" b="1" dirty="0">
                <a:solidFill>
                  <a:schemeClr val="bg1"/>
                </a:solidFill>
                <a:latin typeface="Times New Roman" pitchFamily="18" charset="0"/>
                <a:ea typeface="Cambria Math" panose="02040503050406030204" pitchFamily="18" charset="0"/>
              </a:rPr>
              <a:t>Then,  in Ampere’s circuital law L=2</a:t>
            </a:r>
            <a:r>
              <a:rPr lang="el-GR" sz="2598" b="1" dirty="0">
                <a:solidFill>
                  <a:schemeClr val="bg1"/>
                </a:solidFill>
                <a:latin typeface="Times New Roman" pitchFamily="18" charset="0"/>
                <a:ea typeface="Cambria Math" panose="02040503050406030204" pitchFamily="18" charset="0"/>
              </a:rPr>
              <a:t>π</a:t>
            </a:r>
            <a:r>
              <a:rPr lang="en-US" sz="2598" b="1" dirty="0">
                <a:solidFill>
                  <a:schemeClr val="bg1"/>
                </a:solidFill>
                <a:latin typeface="Times New Roman" pitchFamily="18" charset="0"/>
                <a:ea typeface="Cambria Math" panose="02040503050406030204" pitchFamily="18" charset="0"/>
              </a:rPr>
              <a:t>r</a:t>
            </a:r>
            <a:r>
              <a:rPr lang="en-US" sz="2598" b="1" baseline="-25000" dirty="0">
                <a:solidFill>
                  <a:schemeClr val="bg1"/>
                </a:solidFill>
                <a:latin typeface="Times New Roman" pitchFamily="18" charset="0"/>
                <a:ea typeface="Cambria Math" panose="02040503050406030204" pitchFamily="18" charset="0"/>
              </a:rPr>
              <a:t>1</a:t>
            </a:r>
            <a:endParaRPr lang="en-US" sz="2598" b="1" dirty="0">
              <a:solidFill>
                <a:schemeClr val="bg1"/>
              </a:solidFill>
              <a:latin typeface="Times New Roman" pitchFamily="18" charset="0"/>
              <a:ea typeface="Cambria Math" panose="02040503050406030204" pitchFamily="18" charset="0"/>
            </a:endParaRPr>
          </a:p>
        </p:txBody>
      </p:sp>
      <p:sp>
        <p:nvSpPr>
          <p:cNvPr id="7" name="Rectangle 6"/>
          <p:cNvSpPr/>
          <p:nvPr/>
        </p:nvSpPr>
        <p:spPr>
          <a:xfrm>
            <a:off x="2870821" y="2925301"/>
            <a:ext cx="3198263" cy="5939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1235" tIns="50618" rIns="101235" bIns="50618" rtlCol="0" anchor="ctr"/>
          <a:lstStyle/>
          <a:p>
            <a:r>
              <a:rPr lang="en-US" sz="2598" b="1" dirty="0" err="1">
                <a:solidFill>
                  <a:schemeClr val="bg1"/>
                </a:solidFill>
                <a:latin typeface="Times New Roman" pitchFamily="18" charset="0"/>
                <a:ea typeface="Cambria Math" panose="02040503050406030204" pitchFamily="18" charset="0"/>
              </a:rPr>
              <a:t>B</a:t>
            </a:r>
            <a:r>
              <a:rPr lang="en-US" sz="2598" b="1" baseline="-25000" dirty="0" err="1">
                <a:solidFill>
                  <a:schemeClr val="bg1"/>
                </a:solidFill>
                <a:latin typeface="Times New Roman" pitchFamily="18" charset="0"/>
                <a:ea typeface="Cambria Math" panose="02040503050406030204" pitchFamily="18" charset="0"/>
              </a:rPr>
              <a:t>1</a:t>
            </a:r>
            <a:r>
              <a:rPr lang="en-US" sz="2598" b="1" dirty="0">
                <a:solidFill>
                  <a:schemeClr val="bg1"/>
                </a:solidFill>
                <a:latin typeface="Times New Roman" pitchFamily="18" charset="0"/>
                <a:ea typeface="Cambria Math" panose="02040503050406030204" pitchFamily="18" charset="0"/>
              </a:rPr>
              <a:t>(2</a:t>
            </a:r>
            <a:r>
              <a:rPr lang="el-GR" sz="2598" b="1" dirty="0">
                <a:solidFill>
                  <a:schemeClr val="bg1"/>
                </a:solidFill>
                <a:latin typeface="Times New Roman" pitchFamily="18" charset="0"/>
                <a:ea typeface="Cambria Math" panose="02040503050406030204" pitchFamily="18" charset="0"/>
              </a:rPr>
              <a:t>π</a:t>
            </a:r>
            <a:r>
              <a:rPr lang="en-US" sz="2598" b="1" dirty="0" err="1">
                <a:solidFill>
                  <a:schemeClr val="bg1"/>
                </a:solidFill>
                <a:latin typeface="Times New Roman" pitchFamily="18" charset="0"/>
                <a:ea typeface="Cambria Math" panose="02040503050406030204" pitchFamily="18" charset="0"/>
              </a:rPr>
              <a:t>r</a:t>
            </a:r>
            <a:r>
              <a:rPr lang="en-US" sz="2598" b="1" baseline="-25000" dirty="0" err="1">
                <a:solidFill>
                  <a:schemeClr val="bg1"/>
                </a:solidFill>
                <a:latin typeface="Times New Roman" pitchFamily="18" charset="0"/>
                <a:ea typeface="Cambria Math" panose="02040503050406030204" pitchFamily="18" charset="0"/>
              </a:rPr>
              <a:t>1</a:t>
            </a:r>
            <a:r>
              <a:rPr lang="en-US" sz="2598" b="1" dirty="0">
                <a:solidFill>
                  <a:schemeClr val="bg1"/>
                </a:solidFill>
                <a:latin typeface="Times New Roman" pitchFamily="18" charset="0"/>
                <a:ea typeface="Cambria Math" panose="02040503050406030204" pitchFamily="18" charset="0"/>
              </a:rPr>
              <a:t>)=</a:t>
            </a:r>
            <a:r>
              <a:rPr lang="en-US" sz="2598" b="1" dirty="0">
                <a:solidFill>
                  <a:schemeClr val="bg1"/>
                </a:solidFill>
                <a:latin typeface="Times New Roman" pitchFamily="18" charset="0"/>
                <a:ea typeface="Cambria Math" panose="02040503050406030204" pitchFamily="18" charset="0"/>
                <a:sym typeface="Symbol"/>
              </a:rPr>
              <a:t></a:t>
            </a:r>
            <a:r>
              <a:rPr lang="en-US" sz="2598" b="1" baseline="-25000" dirty="0">
                <a:solidFill>
                  <a:schemeClr val="bg1"/>
                </a:solidFill>
                <a:latin typeface="Times New Roman" pitchFamily="18" charset="0"/>
                <a:ea typeface="Cambria Math" panose="02040503050406030204" pitchFamily="18" charset="0"/>
                <a:sym typeface="Symbol"/>
              </a:rPr>
              <a:t>0</a:t>
            </a:r>
            <a:r>
              <a:rPr lang="en-US" sz="2598" b="1" dirty="0">
                <a:solidFill>
                  <a:schemeClr val="bg1"/>
                </a:solidFill>
                <a:latin typeface="Times New Roman" pitchFamily="18" charset="0"/>
                <a:ea typeface="Cambria Math" panose="02040503050406030204" pitchFamily="18" charset="0"/>
                <a:sym typeface="Symbol"/>
              </a:rPr>
              <a:t>(0), </a:t>
            </a:r>
            <a:r>
              <a:rPr lang="en-US" sz="2598" b="1" dirty="0" err="1">
                <a:solidFill>
                  <a:schemeClr val="bg1"/>
                </a:solidFill>
                <a:latin typeface="Times New Roman" pitchFamily="18" charset="0"/>
                <a:ea typeface="Cambria Math" panose="02040503050406030204" pitchFamily="18" charset="0"/>
                <a:sym typeface="Symbol"/>
              </a:rPr>
              <a:t>B</a:t>
            </a:r>
            <a:r>
              <a:rPr lang="en-US" sz="2598" b="1" baseline="-25000" dirty="0" err="1">
                <a:solidFill>
                  <a:schemeClr val="bg1"/>
                </a:solidFill>
                <a:latin typeface="Times New Roman" pitchFamily="18" charset="0"/>
                <a:ea typeface="Cambria Math" panose="02040503050406030204" pitchFamily="18" charset="0"/>
                <a:sym typeface="Symbol"/>
              </a:rPr>
              <a:t>1</a:t>
            </a:r>
            <a:r>
              <a:rPr lang="en-US" sz="2598" b="1" dirty="0">
                <a:solidFill>
                  <a:schemeClr val="bg1"/>
                </a:solidFill>
                <a:latin typeface="Times New Roman" pitchFamily="18" charset="0"/>
                <a:ea typeface="Cambria Math" panose="02040503050406030204" pitchFamily="18" charset="0"/>
                <a:sym typeface="Symbol"/>
              </a:rPr>
              <a:t>=0</a:t>
            </a:r>
            <a:endParaRPr lang="en-US" sz="2598" b="1" dirty="0">
              <a:solidFill>
                <a:schemeClr val="bg1"/>
              </a:solidFill>
              <a:latin typeface="Times New Roman" pitchFamily="18" charset="0"/>
              <a:ea typeface="Cambria Math" panose="02040503050406030204" pitchFamily="18" charset="0"/>
            </a:endParaRPr>
          </a:p>
        </p:txBody>
      </p:sp>
    </p:spTree>
    <p:extLst>
      <p:ext uri="{BB962C8B-B14F-4D97-AF65-F5344CB8AC3E}">
        <p14:creationId xmlns:p14="http://schemas.microsoft.com/office/powerpoint/2010/main" val="1642657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iterate type="lt">
                                    <p:tmPct val="10000"/>
                                  </p:iterate>
                                  <p:childTnLst>
                                    <p:set>
                                      <p:cBhvr>
                                        <p:cTn id="11" dur="1" fill="hold">
                                          <p:stCondLst>
                                            <p:cond delay="0"/>
                                          </p:stCondLst>
                                        </p:cTn>
                                        <p:tgtEl>
                                          <p:spTgt spid="8"/>
                                        </p:tgtEl>
                                        <p:attrNameLst>
                                          <p:attrName>style.visibility</p:attrName>
                                        </p:attrNameLst>
                                      </p:cBhvr>
                                      <p:to>
                                        <p:strVal val="visible"/>
                                      </p:to>
                                    </p:set>
                                    <p:animEffect transition="in" filter="wipe(left)">
                                      <p:cBhvr>
                                        <p:cTn id="12" dur="20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iterate type="lt">
                                    <p:tmPct val="10000"/>
                                  </p:iterate>
                                  <p:childTnLst>
                                    <p:set>
                                      <p:cBhvr>
                                        <p:cTn id="16" dur="1" fill="hold">
                                          <p:stCondLst>
                                            <p:cond delay="0"/>
                                          </p:stCondLst>
                                        </p:cTn>
                                        <p:tgtEl>
                                          <p:spTgt spid="3"/>
                                        </p:tgtEl>
                                        <p:attrNameLst>
                                          <p:attrName>style.visibility</p:attrName>
                                        </p:attrNameLst>
                                      </p:cBhvr>
                                      <p:to>
                                        <p:strVal val="visible"/>
                                      </p:to>
                                    </p:set>
                                    <p:animEffect transition="in" filter="wipe(left)">
                                      <p:cBhvr>
                                        <p:cTn id="17" dur="20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iterate type="lt">
                                    <p:tmPct val="10000"/>
                                  </p:iterate>
                                  <p:childTnLst>
                                    <p:set>
                                      <p:cBhvr>
                                        <p:cTn id="21" dur="1" fill="hold">
                                          <p:stCondLst>
                                            <p:cond delay="0"/>
                                          </p:stCondLst>
                                        </p:cTn>
                                        <p:tgtEl>
                                          <p:spTgt spid="7"/>
                                        </p:tgtEl>
                                        <p:attrNameLst>
                                          <p:attrName>style.visibility</p:attrName>
                                        </p:attrNameLst>
                                      </p:cBhvr>
                                      <p:to>
                                        <p:strVal val="visible"/>
                                      </p:to>
                                    </p:set>
                                    <p:animEffect transition="in" filter="wipe(left)">
                                      <p:cBhvr>
                                        <p:cTn id="22" dur="20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iterate type="lt">
                                    <p:tmPct val="10000"/>
                                  </p:iterate>
                                  <p:childTnLst>
                                    <p:set>
                                      <p:cBhvr>
                                        <p:cTn id="26" dur="1" fill="hold">
                                          <p:stCondLst>
                                            <p:cond delay="0"/>
                                          </p:stCondLst>
                                        </p:cTn>
                                        <p:tgtEl>
                                          <p:spTgt spid="6"/>
                                        </p:tgtEl>
                                        <p:attrNameLst>
                                          <p:attrName>style.visibility</p:attrName>
                                        </p:attrNameLst>
                                      </p:cBhvr>
                                      <p:to>
                                        <p:strVal val="visible"/>
                                      </p:to>
                                    </p:set>
                                    <p:animEffect transition="in" filter="wipe(left)">
                                      <p:cBhvr>
                                        <p:cTn id="2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6" grpId="0"/>
      <p:bldP spid="8" grpId="0"/>
      <p:bldP spid="7" grpId="0"/>
    </p:bld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619697A-6181-3FA3-77C9-58C40CB2A1C8}"/>
              </a:ext>
            </a:extLst>
          </p:cNvPr>
          <p:cNvSpPr txBox="1"/>
          <p:nvPr/>
        </p:nvSpPr>
        <p:spPr>
          <a:xfrm>
            <a:off x="481475" y="759857"/>
            <a:ext cx="10394355" cy="1430905"/>
          </a:xfrm>
          <a:prstGeom prst="rect">
            <a:avLst/>
          </a:prstGeom>
          <a:noFill/>
        </p:spPr>
        <p:txBody>
          <a:bodyPr wrap="square">
            <a:spAutoFit/>
          </a:bodyPr>
          <a:lstStyle/>
          <a:p>
            <a:pPr lvl="0" algn="just" rtl="0">
              <a:lnSpc>
                <a:spcPct val="107000"/>
              </a:lnSpc>
            </a:pPr>
            <a:r>
              <a:rPr lang="en-GB" sz="2079" b="1" dirty="0">
                <a:solidFill>
                  <a:srgbClr val="FFFF00"/>
                </a:solidFill>
                <a:latin typeface="Tahoma" panose="020B0604030504040204" pitchFamily="34" charset="0"/>
                <a:ea typeface="Calibri" panose="020F0502020204030204" pitchFamily="34" charset="0"/>
                <a:cs typeface="Tahoma" panose="020B0604030504040204" pitchFamily="34" charset="0"/>
              </a:rPr>
              <a:t>Qn 21.</a:t>
            </a:r>
            <a:r>
              <a:rPr lang="en-GB" sz="2079" b="1" dirty="0">
                <a:solidFill>
                  <a:schemeClr val="bg1"/>
                </a:solidFill>
                <a:latin typeface="Tahoma" panose="020B0604030504040204" pitchFamily="34" charset="0"/>
                <a:ea typeface="Calibri" panose="020F0502020204030204" pitchFamily="34" charset="0"/>
                <a:cs typeface="Tahoma" panose="020B0604030504040204" pitchFamily="34" charset="0"/>
              </a:rPr>
              <a:t>	</a:t>
            </a: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If a long hollow copper pipe carries a direct current, the magnetic field 	associated with the current will be </a:t>
            </a:r>
            <a:endParaRPr lang="en-IN" sz="2079" dirty="0">
              <a:solidFill>
                <a:schemeClr val="bg1"/>
              </a:solidFill>
              <a:latin typeface="Tahoma" panose="020B0604030504040204" pitchFamily="34" charset="0"/>
              <a:ea typeface="Calibri" panose="020F0502020204030204" pitchFamily="34" charset="0"/>
              <a:cs typeface="Arial" panose="020B0604020202020204" pitchFamily="34" charset="0"/>
            </a:endParaRPr>
          </a:p>
          <a:p>
            <a:pPr marL="320019" algn="just">
              <a:lnSpc>
                <a:spcPct val="107000"/>
              </a:lnSpc>
            </a:pP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	1. Only inside the pipe			2. Only outside the pipe</a:t>
            </a:r>
            <a:endParaRPr lang="en-IN" sz="2079" dirty="0">
              <a:solidFill>
                <a:schemeClr val="bg1"/>
              </a:solidFill>
              <a:latin typeface="Tahoma" panose="020B0604030504040204" pitchFamily="34" charset="0"/>
              <a:ea typeface="Calibri" panose="020F0502020204030204" pitchFamily="34" charset="0"/>
              <a:cs typeface="Arial" panose="020B0604020202020204" pitchFamily="34" charset="0"/>
            </a:endParaRPr>
          </a:p>
          <a:p>
            <a:pPr marL="320019" algn="just">
              <a:lnSpc>
                <a:spcPct val="107000"/>
              </a:lnSpc>
            </a:pP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	3. Neither inside nor outside the pipe	4. Both inside and outside the pipe</a:t>
            </a:r>
            <a:endParaRPr lang="en-IN" sz="2079" dirty="0">
              <a:solidFill>
                <a:schemeClr val="bg1"/>
              </a:solidFill>
              <a:latin typeface="Tahoma" panose="020B0604030504040204" pitchFamily="34" charset="0"/>
              <a:ea typeface="Calibri" panose="020F0502020204030204" pitchFamily="34" charset="0"/>
              <a:cs typeface="Arial" panose="020B0604020202020204" pitchFamily="34" charset="0"/>
            </a:endParaRPr>
          </a:p>
        </p:txBody>
      </p:sp>
      <p:sp>
        <p:nvSpPr>
          <p:cNvPr id="4" name="TextBox 3">
            <a:extLst>
              <a:ext uri="{FF2B5EF4-FFF2-40B4-BE49-F238E27FC236}">
                <a16:creationId xmlns:a16="http://schemas.microsoft.com/office/drawing/2014/main" id="{C40CDD93-EF3B-D328-5691-DFA6EEAECD5C}"/>
              </a:ext>
            </a:extLst>
          </p:cNvPr>
          <p:cNvSpPr txBox="1"/>
          <p:nvPr/>
        </p:nvSpPr>
        <p:spPr>
          <a:xfrm>
            <a:off x="481475" y="2441015"/>
            <a:ext cx="10790330" cy="1088568"/>
          </a:xfrm>
          <a:prstGeom prst="rect">
            <a:avLst/>
          </a:prstGeom>
          <a:noFill/>
        </p:spPr>
        <p:txBody>
          <a:bodyPr wrap="square">
            <a:spAutoFit/>
          </a:bodyPr>
          <a:lstStyle/>
          <a:p>
            <a:pPr algn="just">
              <a:lnSpc>
                <a:spcPct val="107000"/>
              </a:lnSpc>
              <a:spcAft>
                <a:spcPts val="1039"/>
              </a:spcAft>
            </a:pPr>
            <a:r>
              <a:rPr lang="en-GB" sz="2079" b="1" dirty="0">
                <a:solidFill>
                  <a:srgbClr val="FFFF00"/>
                </a:solidFill>
                <a:latin typeface="Tahoma" panose="020B0604030504040204" pitchFamily="34" charset="0"/>
                <a:ea typeface="Calibri" panose="020F0502020204030204" pitchFamily="34" charset="0"/>
                <a:cs typeface="Tahoma" panose="020B0604030504040204" pitchFamily="34" charset="0"/>
              </a:rPr>
              <a:t>Qn 22.</a:t>
            </a: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	There are 50 turns of a wire in every cm length of a long solenoid.  If 4 ampere 	current is flowing in the solenoid, the approximate value of magnetic field along 	its axis at an internal point and at one end will be respectively</a:t>
            </a:r>
            <a:endParaRPr lang="en-IN" sz="2079" dirty="0">
              <a:solidFill>
                <a:schemeClr val="bg1"/>
              </a:solidFill>
              <a:latin typeface="Tahoma" panose="020B0604030504040204" pitchFamily="34" charset="0"/>
              <a:ea typeface="Calibri" panose="020F050202020403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D1043406-DF95-6BB4-B258-3B76DF3E1083}"/>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contrast="20000"/>
                    </a14:imgEffect>
                  </a14:imgLayer>
                </a14:imgProps>
              </a:ext>
            </a:extLst>
          </a:blip>
          <a:stretch>
            <a:fillRect/>
          </a:stretch>
        </p:blipFill>
        <p:spPr>
          <a:xfrm>
            <a:off x="1672431" y="3593866"/>
            <a:ext cx="5868975" cy="1286920"/>
          </a:xfrm>
          <a:prstGeom prst="rect">
            <a:avLst/>
          </a:prstGeom>
        </p:spPr>
      </p:pic>
      <p:sp>
        <p:nvSpPr>
          <p:cNvPr id="6" name="TextBox 5">
            <a:extLst>
              <a:ext uri="{FF2B5EF4-FFF2-40B4-BE49-F238E27FC236}">
                <a16:creationId xmlns:a16="http://schemas.microsoft.com/office/drawing/2014/main" id="{119BEEB4-13F1-2160-5921-64B25BD213E8}"/>
              </a:ext>
            </a:extLst>
          </p:cNvPr>
          <p:cNvSpPr txBox="1"/>
          <p:nvPr/>
        </p:nvSpPr>
        <p:spPr>
          <a:xfrm>
            <a:off x="504636" y="4979962"/>
            <a:ext cx="10592342" cy="732252"/>
          </a:xfrm>
          <a:prstGeom prst="rect">
            <a:avLst/>
          </a:prstGeom>
          <a:noFill/>
        </p:spPr>
        <p:txBody>
          <a:bodyPr wrap="square">
            <a:spAutoFit/>
          </a:bodyPr>
          <a:lstStyle/>
          <a:p>
            <a:r>
              <a:rPr lang="en-GB" sz="2079" b="1" dirty="0">
                <a:solidFill>
                  <a:srgbClr val="FFFF00"/>
                </a:solidFill>
                <a:latin typeface="Tahoma" panose="020B0604030504040204" pitchFamily="34" charset="0"/>
                <a:ea typeface="Calibri" panose="020F0502020204030204" pitchFamily="34" charset="0"/>
              </a:rPr>
              <a:t>Qn 23.</a:t>
            </a:r>
            <a:r>
              <a:rPr lang="en-GB" sz="2079" b="1" dirty="0">
                <a:solidFill>
                  <a:schemeClr val="bg1"/>
                </a:solidFill>
                <a:latin typeface="Tahoma" panose="020B0604030504040204" pitchFamily="34" charset="0"/>
                <a:ea typeface="Calibri" panose="020F0502020204030204" pitchFamily="34" charset="0"/>
              </a:rPr>
              <a:t>	</a:t>
            </a:r>
            <a:r>
              <a:rPr lang="en-GB" sz="2079" dirty="0">
                <a:solidFill>
                  <a:schemeClr val="bg1"/>
                </a:solidFill>
                <a:latin typeface="Tahoma" panose="020B0604030504040204" pitchFamily="34" charset="0"/>
                <a:ea typeface="Calibri" panose="020F0502020204030204" pitchFamily="34" charset="0"/>
              </a:rPr>
              <a:t>A solenoid is 1.0 metre long and it has 4250 turns.  If a current of 5.0 ampere is 	flowing through it, what is the magnetic field at its centre </a:t>
            </a:r>
            <a:endParaRPr lang="en-IN" sz="2553" dirty="0">
              <a:solidFill>
                <a:schemeClr val="bg1"/>
              </a:solidFill>
            </a:endParaRPr>
          </a:p>
        </p:txBody>
      </p:sp>
      <p:sp>
        <p:nvSpPr>
          <p:cNvPr id="7" name="TextBox 6">
            <a:extLst>
              <a:ext uri="{FF2B5EF4-FFF2-40B4-BE49-F238E27FC236}">
                <a16:creationId xmlns:a16="http://schemas.microsoft.com/office/drawing/2014/main" id="{38ECB096-10B8-A062-3F5B-1D204B9A331B}"/>
              </a:ext>
            </a:extLst>
          </p:cNvPr>
          <p:cNvSpPr txBox="1"/>
          <p:nvPr/>
        </p:nvSpPr>
        <p:spPr>
          <a:xfrm>
            <a:off x="1672431" y="5687705"/>
            <a:ext cx="7325545" cy="849400"/>
          </a:xfrm>
          <a:prstGeom prst="rect">
            <a:avLst/>
          </a:prstGeom>
          <a:noFill/>
        </p:spPr>
        <p:txBody>
          <a:bodyPr wrap="square">
            <a:spAutoFit/>
          </a:bodyPr>
          <a:lstStyle/>
          <a:p>
            <a:pPr marL="320019" algn="just">
              <a:lnSpc>
                <a:spcPct val="107000"/>
              </a:lnSpc>
            </a:pP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1. 5.4 x 10</a:t>
            </a:r>
            <a:r>
              <a:rPr lang="en-GB" sz="2079" baseline="30000" dirty="0">
                <a:solidFill>
                  <a:schemeClr val="bg1"/>
                </a:solidFill>
                <a:latin typeface="Tahoma" panose="020B0604030504040204" pitchFamily="34" charset="0"/>
                <a:ea typeface="Calibri" panose="020F0502020204030204" pitchFamily="34" charset="0"/>
                <a:cs typeface="Tahoma" panose="020B0604030504040204" pitchFamily="34" charset="0"/>
              </a:rPr>
              <a:t>-2</a:t>
            </a: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 weber/m</a:t>
            </a:r>
            <a:r>
              <a:rPr lang="en-GB" sz="2079" baseline="30000" dirty="0">
                <a:solidFill>
                  <a:schemeClr val="bg1"/>
                </a:solidFill>
                <a:latin typeface="Tahoma" panose="020B0604030504040204" pitchFamily="34" charset="0"/>
                <a:ea typeface="Calibri" panose="020F0502020204030204" pitchFamily="34" charset="0"/>
                <a:cs typeface="Tahoma" panose="020B0604030504040204" pitchFamily="34" charset="0"/>
              </a:rPr>
              <a:t>2		</a:t>
            </a: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2. 2.7 x 10</a:t>
            </a:r>
            <a:r>
              <a:rPr lang="en-GB" sz="2079" baseline="30000" dirty="0">
                <a:solidFill>
                  <a:schemeClr val="bg1"/>
                </a:solidFill>
                <a:latin typeface="Tahoma" panose="020B0604030504040204" pitchFamily="34" charset="0"/>
                <a:ea typeface="Calibri" panose="020F0502020204030204" pitchFamily="34" charset="0"/>
                <a:cs typeface="Tahoma" panose="020B0604030504040204" pitchFamily="34" charset="0"/>
              </a:rPr>
              <a:t>-2</a:t>
            </a: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weber/m</a:t>
            </a:r>
            <a:r>
              <a:rPr lang="en-GB" sz="2079" baseline="30000" dirty="0">
                <a:solidFill>
                  <a:schemeClr val="bg1"/>
                </a:solidFill>
                <a:latin typeface="Tahoma" panose="020B0604030504040204" pitchFamily="34" charset="0"/>
                <a:ea typeface="Calibri" panose="020F0502020204030204" pitchFamily="34" charset="0"/>
                <a:cs typeface="Tahoma" panose="020B0604030504040204" pitchFamily="34" charset="0"/>
              </a:rPr>
              <a:t>2</a:t>
            </a:r>
            <a:endParaRPr lang="en-IN" sz="2079" dirty="0">
              <a:solidFill>
                <a:schemeClr val="bg1"/>
              </a:solidFill>
              <a:latin typeface="Tahoma" panose="020B0604030504040204" pitchFamily="34" charset="0"/>
              <a:ea typeface="Calibri" panose="020F0502020204030204" pitchFamily="34" charset="0"/>
              <a:cs typeface="Arial" panose="020B0604020202020204" pitchFamily="34" charset="0"/>
            </a:endParaRPr>
          </a:p>
          <a:p>
            <a:pPr marL="320019">
              <a:lnSpc>
                <a:spcPct val="150000"/>
              </a:lnSpc>
              <a:spcAft>
                <a:spcPts val="1039"/>
              </a:spcAft>
            </a:pP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3. 1.35 x 10</a:t>
            </a:r>
            <a:r>
              <a:rPr lang="en-GB" sz="2079" baseline="30000" dirty="0">
                <a:solidFill>
                  <a:schemeClr val="bg1"/>
                </a:solidFill>
                <a:latin typeface="Tahoma" panose="020B0604030504040204" pitchFamily="34" charset="0"/>
                <a:ea typeface="Calibri" panose="020F0502020204030204" pitchFamily="34" charset="0"/>
                <a:cs typeface="Tahoma" panose="020B0604030504040204" pitchFamily="34" charset="0"/>
              </a:rPr>
              <a:t>-2</a:t>
            </a: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 weber/m</a:t>
            </a:r>
            <a:r>
              <a:rPr lang="en-GB" sz="2079" baseline="30000" dirty="0">
                <a:solidFill>
                  <a:schemeClr val="bg1"/>
                </a:solidFill>
                <a:latin typeface="Tahoma" panose="020B0604030504040204" pitchFamily="34" charset="0"/>
                <a:ea typeface="Calibri" panose="020F0502020204030204" pitchFamily="34" charset="0"/>
                <a:cs typeface="Tahoma" panose="020B0604030504040204" pitchFamily="34" charset="0"/>
              </a:rPr>
              <a:t>2	</a:t>
            </a: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4. 0.675 x 10</a:t>
            </a:r>
            <a:r>
              <a:rPr lang="en-GB" sz="2079" baseline="30000" dirty="0">
                <a:solidFill>
                  <a:schemeClr val="bg1"/>
                </a:solidFill>
                <a:latin typeface="Tahoma" panose="020B0604030504040204" pitchFamily="34" charset="0"/>
                <a:ea typeface="Calibri" panose="020F0502020204030204" pitchFamily="34" charset="0"/>
                <a:cs typeface="Tahoma" panose="020B0604030504040204" pitchFamily="34" charset="0"/>
              </a:rPr>
              <a:t>-2</a:t>
            </a: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 weber/m</a:t>
            </a:r>
            <a:r>
              <a:rPr lang="en-GB" sz="2079" baseline="30000" dirty="0">
                <a:solidFill>
                  <a:schemeClr val="bg1"/>
                </a:solidFill>
                <a:latin typeface="Tahoma" panose="020B0604030504040204" pitchFamily="34" charset="0"/>
                <a:ea typeface="Calibri" panose="020F0502020204030204" pitchFamily="34" charset="0"/>
                <a:cs typeface="Tahoma" panose="020B0604030504040204" pitchFamily="34" charset="0"/>
              </a:rPr>
              <a:t>2</a:t>
            </a:r>
            <a:endParaRPr lang="en-IN" sz="2079" dirty="0">
              <a:solidFill>
                <a:schemeClr val="bg1"/>
              </a:solidFill>
              <a:latin typeface="Tahoma" panose="020B060403050404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95640287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FA27860-F65B-241E-9D44-BF6E285AA631}"/>
              </a:ext>
            </a:extLst>
          </p:cNvPr>
          <p:cNvSpPr txBox="1"/>
          <p:nvPr/>
        </p:nvSpPr>
        <p:spPr>
          <a:xfrm>
            <a:off x="544467" y="910853"/>
            <a:ext cx="10394355" cy="1692130"/>
          </a:xfrm>
          <a:prstGeom prst="rect">
            <a:avLst/>
          </a:prstGeom>
          <a:noFill/>
        </p:spPr>
        <p:txBody>
          <a:bodyPr wrap="square">
            <a:spAutoFit/>
          </a:bodyPr>
          <a:lstStyle/>
          <a:p>
            <a:pPr algn="just"/>
            <a:r>
              <a:rPr lang="en-GB" sz="2079" b="1" dirty="0">
                <a:solidFill>
                  <a:srgbClr val="FFFF00"/>
                </a:solidFill>
                <a:latin typeface="Tahoma" panose="020B0604030504040204" pitchFamily="34" charset="0"/>
                <a:ea typeface="Calibri" panose="020F0502020204030204" pitchFamily="34" charset="0"/>
              </a:rPr>
              <a:t>Qn 24.</a:t>
            </a:r>
            <a:r>
              <a:rPr lang="en-GB" sz="2079" b="1" dirty="0">
                <a:solidFill>
                  <a:schemeClr val="bg1"/>
                </a:solidFill>
                <a:latin typeface="Tahoma" panose="020B0604030504040204" pitchFamily="34" charset="0"/>
                <a:ea typeface="Calibri" panose="020F0502020204030204" pitchFamily="34" charset="0"/>
              </a:rPr>
              <a:t>	</a:t>
            </a:r>
            <a:r>
              <a:rPr lang="en-GB" sz="2079" dirty="0">
                <a:solidFill>
                  <a:schemeClr val="bg1"/>
                </a:solidFill>
                <a:latin typeface="Tahoma" panose="020B0604030504040204" pitchFamily="34" charset="0"/>
                <a:ea typeface="Calibri" panose="020F0502020204030204" pitchFamily="34" charset="0"/>
              </a:rPr>
              <a:t>A cylindrical wire of radius R is carrying current I uniformly distributed over its 	cross-section.  If a circular loop of radius ‘r’ is taken as amberina loop, then 	the variation value of </a:t>
            </a:r>
            <a:r>
              <a:rPr lang="en-IN" sz="2079" dirty="0">
                <a:solidFill>
                  <a:schemeClr val="bg1"/>
                </a:solidFill>
                <a:latin typeface="Tahoma" panose="020B0604030504040204" pitchFamily="34" charset="0"/>
                <a:ea typeface="Calibri" panose="020F0502020204030204" pitchFamily="34" charset="0"/>
                <a:cs typeface="Arial" panose="020B0604020202020204" pitchFamily="34" charset="0"/>
              </a:rPr>
              <a:t>over this loop with radius r of loop will be best 	represented </a:t>
            </a:r>
            <a:endParaRPr lang="en-IN" sz="2553" dirty="0">
              <a:solidFill>
                <a:schemeClr val="bg1"/>
              </a:solidFill>
            </a:endParaRPr>
          </a:p>
          <a:p>
            <a:r>
              <a:rPr lang="en-GB" sz="2079" dirty="0">
                <a:solidFill>
                  <a:schemeClr val="bg1"/>
                </a:solidFill>
                <a:latin typeface="Tahoma" panose="020B0604030504040204" pitchFamily="34" charset="0"/>
                <a:ea typeface="Calibri" panose="020F0502020204030204" pitchFamily="34" charset="0"/>
              </a:rPr>
              <a:t> </a:t>
            </a:r>
            <a:endParaRPr lang="en-IN" sz="2553" dirty="0">
              <a:solidFill>
                <a:schemeClr val="bg1"/>
              </a:solidFill>
            </a:endParaRPr>
          </a:p>
        </p:txBody>
      </p:sp>
      <p:sp>
        <p:nvSpPr>
          <p:cNvPr id="7" name="Rectangle 5">
            <a:extLst>
              <a:ext uri="{FF2B5EF4-FFF2-40B4-BE49-F238E27FC236}">
                <a16:creationId xmlns:a16="http://schemas.microsoft.com/office/drawing/2014/main" id="{CD8D46EB-D3F5-0294-354B-D2041A992B5D}"/>
              </a:ext>
            </a:extLst>
          </p:cNvPr>
          <p:cNvSpPr>
            <a:spLocks noChangeArrowheads="1"/>
          </p:cNvSpPr>
          <p:nvPr/>
        </p:nvSpPr>
        <p:spPr bwMode="auto">
          <a:xfrm>
            <a:off x="-247485" y="-211753"/>
            <a:ext cx="239971" cy="5128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8793" tIns="59396" rIns="118793" bIns="59396" numCol="1" anchor="ctr" anchorCtr="0" compatLnSpc="1">
            <a:prstTxWarp prst="textNoShape">
              <a:avLst/>
            </a:prstTxWarp>
            <a:spAutoFit/>
          </a:bodyPr>
          <a:lstStyle/>
          <a:p>
            <a:endParaRPr lang="en-IN" sz="2553">
              <a:solidFill>
                <a:schemeClr val="bg1"/>
              </a:solidFill>
            </a:endParaRPr>
          </a:p>
        </p:txBody>
      </p:sp>
      <p:graphicFrame>
        <p:nvGraphicFramePr>
          <p:cNvPr id="8" name="Object 7">
            <a:extLst>
              <a:ext uri="{FF2B5EF4-FFF2-40B4-BE49-F238E27FC236}">
                <a16:creationId xmlns:a16="http://schemas.microsoft.com/office/drawing/2014/main" id="{1BF10A5D-46DD-25F1-984F-955B6689F6D2}"/>
              </a:ext>
            </a:extLst>
          </p:cNvPr>
          <p:cNvGraphicFramePr>
            <a:graphicFrameLocks noChangeAspect="1"/>
          </p:cNvGraphicFramePr>
          <p:nvPr>
            <p:extLst>
              <p:ext uri="{D42A27DB-BD31-4B8C-83A1-F6EECF244321}">
                <p14:modId xmlns:p14="http://schemas.microsoft.com/office/powerpoint/2010/main" val="2799169576"/>
              </p:ext>
            </p:extLst>
          </p:nvPr>
        </p:nvGraphicFramePr>
        <p:xfrm>
          <a:off x="1781889" y="1539386"/>
          <a:ext cx="494969" cy="425824"/>
        </p:xfrm>
        <a:graphic>
          <a:graphicData uri="http://schemas.openxmlformats.org/presentationml/2006/ole">
            <mc:AlternateContent xmlns:mc="http://schemas.openxmlformats.org/markup-compatibility/2006">
              <mc:Choice xmlns:v="urn:schemas-microsoft-com:vml" Requires="v">
                <p:oleObj r:id="rId2" imgW="190417" imgH="190417" progId="Equation.DSMT4">
                  <p:embed/>
                </p:oleObj>
              </mc:Choice>
              <mc:Fallback>
                <p:oleObj r:id="rId2" imgW="190417" imgH="190417" progId="Equation.DSMT4">
                  <p:embed/>
                  <p:pic>
                    <p:nvPicPr>
                      <p:cNvPr id="8" name="Object 7">
                        <a:extLst>
                          <a:ext uri="{FF2B5EF4-FFF2-40B4-BE49-F238E27FC236}">
                            <a16:creationId xmlns:a16="http://schemas.microsoft.com/office/drawing/2014/main" id="{1BF10A5D-46DD-25F1-984F-955B6689F6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81889" y="1539386"/>
                        <a:ext cx="494969" cy="425824"/>
                      </a:xfrm>
                      <a:prstGeom prst="rect">
                        <a:avLst/>
                      </a:prstGeom>
                      <a:noFill/>
                    </p:spPr>
                  </p:pic>
                </p:oleObj>
              </mc:Fallback>
            </mc:AlternateContent>
          </a:graphicData>
        </a:graphic>
      </p:graphicFrame>
      <p:pic>
        <p:nvPicPr>
          <p:cNvPr id="11" name="Picture 10">
            <a:extLst>
              <a:ext uri="{FF2B5EF4-FFF2-40B4-BE49-F238E27FC236}">
                <a16:creationId xmlns:a16="http://schemas.microsoft.com/office/drawing/2014/main" id="{E774A236-96C8-2B87-BDCD-6E7016EED026}"/>
              </a:ext>
            </a:extLst>
          </p:cNvPr>
          <p:cNvPicPr>
            <a:picLocks noChangeAspect="1"/>
          </p:cNvPicPr>
          <p:nvPr/>
        </p:nvPicPr>
        <p:blipFill rotWithShape="1">
          <a:blip r:embed="rId4">
            <a:biLevel thresh="75000"/>
          </a:blip>
          <a:srcRect b="50000"/>
          <a:stretch/>
        </p:blipFill>
        <p:spPr>
          <a:xfrm>
            <a:off x="1672431" y="2405205"/>
            <a:ext cx="3629915" cy="1130196"/>
          </a:xfrm>
          <a:prstGeom prst="rect">
            <a:avLst/>
          </a:prstGeom>
        </p:spPr>
      </p:pic>
      <p:pic>
        <p:nvPicPr>
          <p:cNvPr id="5" name="Picture 4">
            <a:extLst>
              <a:ext uri="{FF2B5EF4-FFF2-40B4-BE49-F238E27FC236}">
                <a16:creationId xmlns:a16="http://schemas.microsoft.com/office/drawing/2014/main" id="{D6ABCCA5-B792-F024-F5F5-448660BEC0C8}"/>
              </a:ext>
            </a:extLst>
          </p:cNvPr>
          <p:cNvPicPr>
            <a:picLocks noChangeAspect="1"/>
          </p:cNvPicPr>
          <p:nvPr/>
        </p:nvPicPr>
        <p:blipFill rotWithShape="1">
          <a:blip r:embed="rId4">
            <a:biLevel thresh="75000"/>
          </a:blip>
          <a:srcRect t="58391"/>
          <a:stretch/>
        </p:blipFill>
        <p:spPr>
          <a:xfrm>
            <a:off x="5302346" y="2399681"/>
            <a:ext cx="4361924" cy="1130195"/>
          </a:xfrm>
          <a:prstGeom prst="rect">
            <a:avLst/>
          </a:prstGeom>
        </p:spPr>
      </p:pic>
      <p:sp>
        <p:nvSpPr>
          <p:cNvPr id="9" name="TextBox 8">
            <a:extLst>
              <a:ext uri="{FF2B5EF4-FFF2-40B4-BE49-F238E27FC236}">
                <a16:creationId xmlns:a16="http://schemas.microsoft.com/office/drawing/2014/main" id="{35D80966-B84B-E819-CA58-5E983C83518C}"/>
              </a:ext>
            </a:extLst>
          </p:cNvPr>
          <p:cNvSpPr txBox="1"/>
          <p:nvPr/>
        </p:nvSpPr>
        <p:spPr>
          <a:xfrm>
            <a:off x="560551" y="3984710"/>
            <a:ext cx="10196367" cy="2115579"/>
          </a:xfrm>
          <a:prstGeom prst="rect">
            <a:avLst/>
          </a:prstGeom>
          <a:noFill/>
        </p:spPr>
        <p:txBody>
          <a:bodyPr wrap="square">
            <a:spAutoFit/>
          </a:bodyPr>
          <a:lstStyle/>
          <a:p>
            <a:pPr lvl="0" rtl="0">
              <a:lnSpc>
                <a:spcPct val="107000"/>
              </a:lnSpc>
            </a:pPr>
            <a:r>
              <a:rPr lang="en-GB" sz="2079" b="1" dirty="0">
                <a:solidFill>
                  <a:srgbClr val="FFFF00"/>
                </a:solidFill>
                <a:latin typeface="Tahoma" panose="020B0604030504040204" pitchFamily="34" charset="0"/>
                <a:ea typeface="Calibri" panose="020F0502020204030204" pitchFamily="34" charset="0"/>
                <a:cs typeface="Tahoma" panose="020B0604030504040204" pitchFamily="34" charset="0"/>
              </a:rPr>
              <a:t>Qn 25.</a:t>
            </a: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	A current I flows along the length of an infinitely long, straight, thin walled 	pipe.  Then</a:t>
            </a:r>
            <a:endParaRPr lang="en-IN" sz="2079" dirty="0">
              <a:solidFill>
                <a:schemeClr val="bg1"/>
              </a:solidFill>
              <a:latin typeface="Tahoma" panose="020B0604030504040204" pitchFamily="34" charset="0"/>
              <a:ea typeface="Calibri" panose="020F0502020204030204" pitchFamily="34" charset="0"/>
              <a:cs typeface="Arial" panose="020B0604020202020204" pitchFamily="34" charset="0"/>
            </a:endParaRPr>
          </a:p>
          <a:p>
            <a:pPr marL="592203" indent="-272181">
              <a:lnSpc>
                <a:spcPct val="107000"/>
              </a:lnSpc>
            </a:pP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		1. The magnetic field at all points inside the pipe is the same, but not zero</a:t>
            </a:r>
            <a:endParaRPr lang="en-IN" sz="2079" dirty="0">
              <a:solidFill>
                <a:schemeClr val="bg1"/>
              </a:solidFill>
              <a:latin typeface="Tahoma" panose="020B0604030504040204" pitchFamily="34" charset="0"/>
              <a:ea typeface="Calibri" panose="020F0502020204030204" pitchFamily="34" charset="0"/>
              <a:cs typeface="Arial" panose="020B0604020202020204" pitchFamily="34" charset="0"/>
            </a:endParaRPr>
          </a:p>
          <a:p>
            <a:pPr marL="592203" indent="-272181">
              <a:lnSpc>
                <a:spcPct val="107000"/>
              </a:lnSpc>
            </a:pP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		2. The magnetic field at any point inside the pipe is zero</a:t>
            </a:r>
            <a:endParaRPr lang="en-IN" sz="2079" dirty="0">
              <a:solidFill>
                <a:schemeClr val="bg1"/>
              </a:solidFill>
              <a:latin typeface="Tahoma" panose="020B0604030504040204" pitchFamily="34" charset="0"/>
              <a:ea typeface="Calibri" panose="020F0502020204030204" pitchFamily="34" charset="0"/>
              <a:cs typeface="Arial" panose="020B0604020202020204" pitchFamily="34" charset="0"/>
            </a:endParaRPr>
          </a:p>
          <a:p>
            <a:pPr marL="592203" indent="-272181">
              <a:lnSpc>
                <a:spcPct val="107000"/>
              </a:lnSpc>
            </a:pP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		3. The magnetic field is zero only on the axis of the pipe </a:t>
            </a:r>
            <a:endParaRPr lang="en-IN" sz="2079" dirty="0">
              <a:solidFill>
                <a:schemeClr val="bg1"/>
              </a:solidFill>
              <a:latin typeface="Tahoma" panose="020B0604030504040204" pitchFamily="34" charset="0"/>
              <a:ea typeface="Calibri" panose="020F0502020204030204" pitchFamily="34" charset="0"/>
              <a:cs typeface="Arial" panose="020B0604020202020204" pitchFamily="34" charset="0"/>
            </a:endParaRPr>
          </a:p>
          <a:p>
            <a:pPr marL="592203" indent="-272181">
              <a:lnSpc>
                <a:spcPct val="107000"/>
              </a:lnSpc>
              <a:spcAft>
                <a:spcPts val="1039"/>
              </a:spcAft>
            </a:pP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		4. The magnetic field is different at different points inside the pipe</a:t>
            </a:r>
            <a:endParaRPr lang="en-IN" sz="2079" dirty="0">
              <a:solidFill>
                <a:schemeClr val="bg1"/>
              </a:solidFill>
              <a:latin typeface="Tahoma" panose="020B060403050404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540362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1DD7372-05ED-563B-ABF1-BF11DBB5B706}"/>
              </a:ext>
            </a:extLst>
          </p:cNvPr>
          <p:cNvSpPr txBox="1"/>
          <p:nvPr/>
        </p:nvSpPr>
        <p:spPr>
          <a:xfrm>
            <a:off x="224631" y="1058069"/>
            <a:ext cx="10889324" cy="3930435"/>
          </a:xfrm>
          <a:prstGeom prst="rect">
            <a:avLst/>
          </a:prstGeom>
          <a:noFill/>
        </p:spPr>
        <p:txBody>
          <a:bodyPr wrap="square">
            <a:spAutoFit/>
          </a:bodyPr>
          <a:lstStyle/>
          <a:p>
            <a:pPr algn="just">
              <a:lnSpc>
                <a:spcPct val="107000"/>
              </a:lnSpc>
            </a:pPr>
            <a:r>
              <a:rPr lang="en-GB" sz="2079" b="1" dirty="0">
                <a:solidFill>
                  <a:srgbClr val="FFFF00"/>
                </a:solidFill>
                <a:latin typeface="Tahoma" panose="020B0604030504040204" pitchFamily="34" charset="0"/>
                <a:ea typeface="Calibri" panose="020F0502020204030204" pitchFamily="34" charset="0"/>
                <a:cs typeface="Tahoma" panose="020B0604030504040204" pitchFamily="34" charset="0"/>
              </a:rPr>
              <a:t>   Qn 26.</a:t>
            </a:r>
            <a:r>
              <a:rPr lang="en-GB" sz="2079" b="1" dirty="0">
                <a:solidFill>
                  <a:schemeClr val="bg1"/>
                </a:solidFill>
                <a:latin typeface="Tahoma" panose="020B0604030504040204" pitchFamily="34" charset="0"/>
                <a:ea typeface="Calibri" panose="020F0502020204030204" pitchFamily="34" charset="0"/>
                <a:cs typeface="Tahoma" panose="020B0604030504040204" pitchFamily="34" charset="0"/>
              </a:rPr>
              <a:t> </a:t>
            </a: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From Ampere’s circuital law for a long straight wire of circular cross-section 	carrying a steady current, the variation of magnetic field in the inside and outside 	region of the wire is:</a:t>
            </a:r>
          </a:p>
          <a:p>
            <a:pPr algn="just">
              <a:lnSpc>
                <a:spcPct val="107000"/>
              </a:lnSpc>
            </a:pPr>
            <a:endParaRPr lang="en-IN" sz="2079" dirty="0">
              <a:solidFill>
                <a:schemeClr val="bg1"/>
              </a:solidFill>
              <a:latin typeface="Tahoma" panose="020B0604030504040204" pitchFamily="34" charset="0"/>
              <a:ea typeface="Calibri" panose="020F0502020204030204" pitchFamily="34" charset="0"/>
              <a:cs typeface="Arial" panose="020B0604020202020204" pitchFamily="34" charset="0"/>
            </a:endParaRPr>
          </a:p>
          <a:p>
            <a:pPr marL="592203" indent="-272181" algn="just">
              <a:lnSpc>
                <a:spcPct val="107000"/>
              </a:lnSpc>
            </a:pP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		1.    A linearly increasing function of distance up to the boundary of the wire 		       and then linearly decreasing for the outside region.</a:t>
            </a:r>
            <a:endParaRPr lang="en-IN" sz="2079" dirty="0">
              <a:solidFill>
                <a:schemeClr val="bg1"/>
              </a:solidFill>
              <a:latin typeface="Tahoma" panose="020B0604030504040204" pitchFamily="34" charset="0"/>
              <a:ea typeface="Calibri" panose="020F0502020204030204" pitchFamily="34" charset="0"/>
              <a:cs typeface="Arial" panose="020B0604020202020204" pitchFamily="34" charset="0"/>
            </a:endParaRPr>
          </a:p>
          <a:p>
            <a:pPr marL="592203" indent="-272181" algn="just">
              <a:lnSpc>
                <a:spcPct val="107000"/>
              </a:lnSpc>
            </a:pP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		2.    A linearly increasing function of distance r up to the boundary of the wire 		       and then decreasing one with 1/r dependence for the outside region.</a:t>
            </a:r>
            <a:endParaRPr lang="en-IN" sz="2079" dirty="0">
              <a:solidFill>
                <a:schemeClr val="bg1"/>
              </a:solidFill>
              <a:latin typeface="Tahoma" panose="020B0604030504040204" pitchFamily="34" charset="0"/>
              <a:ea typeface="Calibri" panose="020F0502020204030204" pitchFamily="34" charset="0"/>
              <a:cs typeface="Arial" panose="020B0604020202020204" pitchFamily="34" charset="0"/>
            </a:endParaRPr>
          </a:p>
          <a:p>
            <a:pPr marL="592203" indent="-272181" algn="just">
              <a:lnSpc>
                <a:spcPct val="107000"/>
              </a:lnSpc>
            </a:pP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		3.    A linearly decreasing function of distance up to the boundary of the wire 		       and then a linearly increasing one for the outside region.</a:t>
            </a:r>
            <a:endParaRPr lang="en-IN" sz="2079" dirty="0">
              <a:solidFill>
                <a:schemeClr val="bg1"/>
              </a:solidFill>
              <a:latin typeface="Tahoma" panose="020B0604030504040204" pitchFamily="34" charset="0"/>
              <a:ea typeface="Calibri" panose="020F0502020204030204" pitchFamily="34" charset="0"/>
              <a:cs typeface="Arial" panose="020B0604020202020204" pitchFamily="34" charset="0"/>
            </a:endParaRPr>
          </a:p>
          <a:p>
            <a:pPr marL="592203" indent="-272181" algn="just">
              <a:lnSpc>
                <a:spcPct val="150000"/>
              </a:lnSpc>
              <a:spcAft>
                <a:spcPts val="1039"/>
              </a:spcAft>
            </a:pP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		4.    Uniform and remains constant for both the regions</a:t>
            </a:r>
            <a:endParaRPr lang="en-IN" sz="2079" dirty="0">
              <a:solidFill>
                <a:schemeClr val="bg1"/>
              </a:solidFill>
              <a:latin typeface="Tahoma" panose="020B060403050404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67852184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TextBox 10"/>
          <p:cNvSpPr txBox="1"/>
          <p:nvPr/>
        </p:nvSpPr>
        <p:spPr>
          <a:xfrm>
            <a:off x="650828" y="642706"/>
            <a:ext cx="9812960" cy="582036"/>
          </a:xfrm>
          <a:prstGeom prst="rect">
            <a:avLst/>
          </a:prstGeom>
        </p:spPr>
        <p:style>
          <a:lnRef idx="0">
            <a:schemeClr val="accent1"/>
          </a:lnRef>
          <a:fillRef idx="3">
            <a:schemeClr val="accent1"/>
          </a:fillRef>
          <a:effectRef idx="3">
            <a:schemeClr val="accent1"/>
          </a:effectRef>
          <a:fontRef idx="minor">
            <a:schemeClr val="lt1"/>
          </a:fontRef>
        </p:style>
        <p:txBody>
          <a:bodyPr wrap="square" lIns="101235" tIns="50618" rIns="101235" bIns="50618" rtlCol="0">
            <a:spAutoFit/>
          </a:bodyPr>
          <a:lstStyle/>
          <a:p>
            <a:r>
              <a:rPr lang="en-US" sz="3118" b="1" dirty="0">
                <a:latin typeface="Times New Roman" pitchFamily="18" charset="0"/>
                <a:ea typeface="Cambria Math" panose="02040503050406030204" pitchFamily="18" charset="0"/>
              </a:rPr>
              <a:t>Force between two parallel currents carrying conductors  </a:t>
            </a:r>
          </a:p>
        </p:txBody>
      </p:sp>
      <p:sp>
        <p:nvSpPr>
          <p:cNvPr id="18" name="TextBox 17"/>
          <p:cNvSpPr txBox="1"/>
          <p:nvPr/>
        </p:nvSpPr>
        <p:spPr>
          <a:xfrm>
            <a:off x="650828" y="1535877"/>
            <a:ext cx="10470403" cy="901802"/>
          </a:xfrm>
          <a:prstGeom prst="rect">
            <a:avLst/>
          </a:prstGeom>
          <a:noFill/>
        </p:spPr>
        <p:txBody>
          <a:bodyPr wrap="square" lIns="101235" tIns="50618" rIns="101235" bIns="50618" rtlCol="0">
            <a:spAutoFit/>
          </a:bodyPr>
          <a:lstStyle/>
          <a:p>
            <a:pPr marL="506080" indent="-506080">
              <a:buFont typeface="Wingdings" pitchFamily="2" charset="2"/>
              <a:buChar char="Ø"/>
            </a:pPr>
            <a:r>
              <a:rPr lang="en-US" sz="2598" b="1" dirty="0">
                <a:solidFill>
                  <a:schemeClr val="bg1"/>
                </a:solidFill>
                <a:latin typeface="Times New Roman" pitchFamily="18" charset="0"/>
                <a:ea typeface="Cambria Math" panose="02040503050406030204" pitchFamily="18" charset="0"/>
              </a:rPr>
              <a:t>According to </a:t>
            </a:r>
            <a:r>
              <a:rPr lang="en-US" sz="2598" b="1" dirty="0" err="1">
                <a:solidFill>
                  <a:schemeClr val="bg1"/>
                </a:solidFill>
                <a:latin typeface="Times New Roman" pitchFamily="18" charset="0"/>
                <a:ea typeface="Cambria Math" panose="02040503050406030204" pitchFamily="18" charset="0"/>
              </a:rPr>
              <a:t>Biot</a:t>
            </a:r>
            <a:r>
              <a:rPr lang="en-US" sz="2598" b="1" dirty="0">
                <a:solidFill>
                  <a:schemeClr val="bg1"/>
                </a:solidFill>
                <a:latin typeface="Times New Roman" pitchFamily="18" charset="0"/>
                <a:ea typeface="Cambria Math" panose="02040503050406030204" pitchFamily="18" charset="0"/>
              </a:rPr>
              <a:t>- Savart’s  law, there exists a magnetic field due to a conductor carrying  current.  </a:t>
            </a:r>
          </a:p>
        </p:txBody>
      </p:sp>
      <p:sp>
        <p:nvSpPr>
          <p:cNvPr id="10" name="TextBox 9"/>
          <p:cNvSpPr txBox="1"/>
          <p:nvPr/>
        </p:nvSpPr>
        <p:spPr>
          <a:xfrm>
            <a:off x="594116" y="2518467"/>
            <a:ext cx="10527115" cy="901802"/>
          </a:xfrm>
          <a:prstGeom prst="rect">
            <a:avLst/>
          </a:prstGeom>
          <a:noFill/>
        </p:spPr>
        <p:txBody>
          <a:bodyPr wrap="square" lIns="101235" tIns="50618" rIns="101235" bIns="50618" rtlCol="0">
            <a:spAutoFit/>
          </a:bodyPr>
          <a:lstStyle/>
          <a:p>
            <a:pPr marL="506080" indent="-506080" algn="just">
              <a:buFont typeface="Wingdings" pitchFamily="2" charset="2"/>
              <a:buChar char="Ø"/>
            </a:pPr>
            <a:r>
              <a:rPr lang="en-US" sz="2598" b="1" dirty="0">
                <a:solidFill>
                  <a:schemeClr val="bg1"/>
                </a:solidFill>
                <a:latin typeface="Times New Roman" pitchFamily="18" charset="0"/>
                <a:ea typeface="Cambria Math" panose="02040503050406030204" pitchFamily="18" charset="0"/>
              </a:rPr>
              <a:t>Further, an external magnetic field will exert a force on a current carrying conductor.</a:t>
            </a:r>
          </a:p>
        </p:txBody>
      </p:sp>
      <p:sp>
        <p:nvSpPr>
          <p:cNvPr id="16" name="TextBox 15"/>
          <p:cNvSpPr txBox="1"/>
          <p:nvPr/>
        </p:nvSpPr>
        <p:spPr>
          <a:xfrm>
            <a:off x="645791" y="3501057"/>
            <a:ext cx="10475440" cy="901802"/>
          </a:xfrm>
          <a:prstGeom prst="rect">
            <a:avLst/>
          </a:prstGeom>
          <a:noFill/>
        </p:spPr>
        <p:txBody>
          <a:bodyPr wrap="square" lIns="101235" tIns="50618" rIns="101235" bIns="50618" rtlCol="0">
            <a:spAutoFit/>
          </a:bodyPr>
          <a:lstStyle/>
          <a:p>
            <a:pPr marL="506080" indent="-506080" algn="just">
              <a:buFont typeface="Wingdings" pitchFamily="2" charset="2"/>
              <a:buChar char="Ø"/>
            </a:pPr>
            <a:r>
              <a:rPr lang="en-US" sz="2598" b="1" dirty="0">
                <a:solidFill>
                  <a:schemeClr val="bg1"/>
                </a:solidFill>
                <a:latin typeface="Times New Roman" pitchFamily="18" charset="0"/>
                <a:ea typeface="Cambria Math" panose="02040503050406030204" pitchFamily="18" charset="0"/>
              </a:rPr>
              <a:t>Thus, two current carrying conductors placed near each other  will exert magnetic force on each other. </a:t>
            </a:r>
          </a:p>
        </p:txBody>
      </p:sp>
      <p:pic>
        <p:nvPicPr>
          <p:cNvPr id="1026" name="Picture 2" descr="C:\Users\CIT5\Desktop\images.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6549" t="-13438" r="3098" b="7464"/>
          <a:stretch/>
        </p:blipFill>
        <p:spPr bwMode="auto">
          <a:xfrm>
            <a:off x="2282031" y="4258469"/>
            <a:ext cx="6731582" cy="23260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2027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left)">
                                      <p:cBhvr>
                                        <p:cTn id="12" dur="20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20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left)">
                                      <p:cBhvr>
                                        <p:cTn id="22"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8" grpId="0"/>
      <p:bldP spid="10" grpId="0"/>
      <p:bldP spid="16" grpId="0"/>
    </p:bldLst>
  </p:timing>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TextBox 17"/>
          <p:cNvSpPr txBox="1"/>
          <p:nvPr/>
        </p:nvSpPr>
        <p:spPr>
          <a:xfrm>
            <a:off x="758031" y="644895"/>
            <a:ext cx="7325545" cy="502014"/>
          </a:xfrm>
          <a:prstGeom prst="rect">
            <a:avLst/>
          </a:prstGeom>
          <a:noFill/>
        </p:spPr>
        <p:txBody>
          <a:bodyPr wrap="square" lIns="101235" tIns="50618" rIns="101235" bIns="50618" rtlCol="0">
            <a:spAutoFit/>
          </a:bodyPr>
          <a:lstStyle/>
          <a:p>
            <a:pPr marL="506080" indent="-506080">
              <a:buFont typeface="Wingdings" pitchFamily="2" charset="2"/>
              <a:buChar char="Ø"/>
            </a:pPr>
            <a:r>
              <a:rPr lang="en-US" sz="2598" b="1" dirty="0">
                <a:solidFill>
                  <a:schemeClr val="bg1"/>
                </a:solidFill>
                <a:latin typeface="Times New Roman" pitchFamily="18" charset="0"/>
                <a:ea typeface="Cambria Math" panose="02040503050406030204" pitchFamily="18" charset="0"/>
              </a:rPr>
              <a:t>“a”  and “b” are two long parallel conductors.</a:t>
            </a:r>
          </a:p>
        </p:txBody>
      </p:sp>
      <mc:AlternateContent xmlns:mc="http://schemas.openxmlformats.org/markup-compatibility/2006" xmlns:a14="http://schemas.microsoft.com/office/drawing/2010/main">
        <mc:Choice Requires="a14">
          <p:sp>
            <p:nvSpPr>
              <p:cNvPr id="8" name="TextBox 7"/>
              <p:cNvSpPr txBox="1"/>
              <p:nvPr/>
            </p:nvSpPr>
            <p:spPr>
              <a:xfrm>
                <a:off x="758031" y="1868828"/>
                <a:ext cx="9777546" cy="948867"/>
              </a:xfrm>
              <a:prstGeom prst="rect">
                <a:avLst/>
              </a:prstGeom>
              <a:noFill/>
            </p:spPr>
            <p:txBody>
              <a:bodyPr wrap="square" lIns="101235" tIns="50618" rIns="101235" bIns="50618" rtlCol="0">
                <a:spAutoFit/>
              </a:bodyPr>
              <a:lstStyle/>
              <a:p>
                <a:pPr marL="515495" indent="-515495" algn="just">
                  <a:buFont typeface="Wingdings" pitchFamily="2" charset="2"/>
                  <a:buChar char="Ø"/>
                </a:pPr>
                <a:r>
                  <a:rPr lang="en-US" sz="2598" b="1" dirty="0">
                    <a:solidFill>
                      <a:schemeClr val="bg1"/>
                    </a:solidFill>
                    <a:latin typeface="Times New Roman" pitchFamily="18" charset="0"/>
                    <a:ea typeface="Cambria Math" panose="02040503050406030204" pitchFamily="18" charset="0"/>
                  </a:rPr>
                  <a:t>Conductor ‘a’ produces the same magnetic field</a:t>
                </a:r>
                <a14:m>
                  <m:oMath xmlns:m="http://schemas.openxmlformats.org/officeDocument/2006/math">
                    <m:acc>
                      <m:accPr>
                        <m:chr m:val="⃗"/>
                        <m:ctrlPr>
                          <a:rPr lang="en-US" sz="2598" b="1" i="1">
                            <a:solidFill>
                              <a:schemeClr val="bg1"/>
                            </a:solidFill>
                            <a:latin typeface="Cambria Math" panose="02040503050406030204" pitchFamily="18" charset="0"/>
                            <a:ea typeface="Cambria Math" panose="02040503050406030204" pitchFamily="18" charset="0"/>
                          </a:rPr>
                        </m:ctrlPr>
                      </m:accPr>
                      <m:e>
                        <m:r>
                          <m:rPr>
                            <m:nor/>
                          </m:rPr>
                          <a:rPr lang="en-US" sz="2598" b="1">
                            <a:solidFill>
                              <a:schemeClr val="bg1"/>
                            </a:solidFill>
                            <a:latin typeface="Times New Roman" pitchFamily="18" charset="0"/>
                            <a:ea typeface="Cambria Math" panose="02040503050406030204" pitchFamily="18" charset="0"/>
                            <a:cs typeface="Times New Roman" pitchFamily="18" charset="0"/>
                          </a:rPr>
                          <m:t>B</m:t>
                        </m:r>
                        <m:r>
                          <m:rPr>
                            <m:nor/>
                          </m:rPr>
                          <a:rPr lang="en-US" sz="2598" b="1" baseline="-25000">
                            <a:solidFill>
                              <a:schemeClr val="bg1"/>
                            </a:solidFill>
                            <a:latin typeface="Times New Roman" pitchFamily="18" charset="0"/>
                            <a:ea typeface="Cambria Math" panose="02040503050406030204" pitchFamily="18" charset="0"/>
                            <a:cs typeface="Times New Roman" pitchFamily="18" charset="0"/>
                          </a:rPr>
                          <m:t>a</m:t>
                        </m:r>
                      </m:e>
                    </m:acc>
                  </m:oMath>
                </a14:m>
                <a:r>
                  <a:rPr lang="en-US" sz="2598" b="1" dirty="0">
                    <a:solidFill>
                      <a:schemeClr val="bg1"/>
                    </a:solidFill>
                    <a:latin typeface="Times New Roman" pitchFamily="18" charset="0"/>
                    <a:ea typeface="Cambria Math" panose="02040503050406030204" pitchFamily="18" charset="0"/>
                  </a:rPr>
                  <a:t> , at all points along ‘b’. </a:t>
                </a:r>
              </a:p>
            </p:txBody>
          </p:sp>
        </mc:Choice>
        <mc:Fallback xmlns="">
          <p:sp>
            <p:nvSpPr>
              <p:cNvPr id="8" name="TextBox 7"/>
              <p:cNvSpPr txBox="1">
                <a:spLocks noRot="1" noChangeAspect="1" noMove="1" noResize="1" noEditPoints="1" noAdjustHandles="1" noChangeArrowheads="1" noChangeShapeType="1" noTextEdit="1"/>
              </p:cNvSpPr>
              <p:nvPr/>
            </p:nvSpPr>
            <p:spPr>
              <a:xfrm>
                <a:off x="758031" y="1868828"/>
                <a:ext cx="9777546" cy="948867"/>
              </a:xfrm>
              <a:prstGeom prst="rect">
                <a:avLst/>
              </a:prstGeom>
              <a:blipFill>
                <a:blip r:embed="rId2"/>
                <a:stretch>
                  <a:fillRect l="-873" t="-645" r="-1060" b="-15484"/>
                </a:stretch>
              </a:blipFill>
            </p:spPr>
            <p:txBody>
              <a:bodyPr/>
              <a:lstStyle/>
              <a:p>
                <a:r>
                  <a:rPr lang="en-IN">
                    <a:noFill/>
                  </a:rPr>
                  <a:t> </a:t>
                </a:r>
              </a:p>
            </p:txBody>
          </p:sp>
        </mc:Fallback>
      </mc:AlternateContent>
      <p:sp>
        <p:nvSpPr>
          <p:cNvPr id="12" name="TextBox 11"/>
          <p:cNvSpPr txBox="1"/>
          <p:nvPr/>
        </p:nvSpPr>
        <p:spPr>
          <a:xfrm>
            <a:off x="709962" y="2837773"/>
            <a:ext cx="5079146" cy="502014"/>
          </a:xfrm>
          <a:prstGeom prst="rect">
            <a:avLst/>
          </a:prstGeom>
          <a:noFill/>
        </p:spPr>
        <p:txBody>
          <a:bodyPr wrap="square" lIns="101235" tIns="50618" rIns="101235" bIns="50618" rtlCol="0">
            <a:spAutoFit/>
          </a:bodyPr>
          <a:lstStyle/>
          <a:p>
            <a:pPr marL="506080" indent="-506080">
              <a:buFont typeface="Wingdings" pitchFamily="2" charset="2"/>
              <a:buChar char="Ø"/>
            </a:pPr>
            <a:r>
              <a:rPr lang="en-US" sz="2598" b="1" dirty="0">
                <a:solidFill>
                  <a:schemeClr val="bg1"/>
                </a:solidFill>
                <a:latin typeface="Times New Roman" pitchFamily="18" charset="0"/>
                <a:ea typeface="Cambria Math" panose="02040503050406030204" pitchFamily="18" charset="0"/>
              </a:rPr>
              <a:t>From  Ampere’s  Circuital law, </a:t>
            </a:r>
          </a:p>
        </p:txBody>
      </p:sp>
      <p:sp>
        <p:nvSpPr>
          <p:cNvPr id="9" name="TextBox 8"/>
          <p:cNvSpPr txBox="1"/>
          <p:nvPr/>
        </p:nvSpPr>
        <p:spPr>
          <a:xfrm>
            <a:off x="758031" y="1309506"/>
            <a:ext cx="9777546" cy="502014"/>
          </a:xfrm>
          <a:prstGeom prst="rect">
            <a:avLst/>
          </a:prstGeom>
          <a:noFill/>
        </p:spPr>
        <p:txBody>
          <a:bodyPr wrap="square" lIns="101235" tIns="50618" rIns="101235" bIns="50618" rtlCol="0">
            <a:spAutoFit/>
          </a:bodyPr>
          <a:lstStyle/>
          <a:p>
            <a:pPr marL="506080" indent="-506080">
              <a:buFont typeface="Wingdings" pitchFamily="2" charset="2"/>
              <a:buChar char="Ø"/>
            </a:pPr>
            <a:r>
              <a:rPr lang="en-US" sz="2598" b="1" dirty="0">
                <a:solidFill>
                  <a:schemeClr val="bg1"/>
                </a:solidFill>
                <a:latin typeface="Times New Roman" pitchFamily="18" charset="0"/>
                <a:ea typeface="Cambria Math" panose="02040503050406030204" pitchFamily="18" charset="0"/>
              </a:rPr>
              <a:t>They carry parallel currents  </a:t>
            </a:r>
            <a:r>
              <a:rPr lang="en-US" sz="2598" b="1" dirty="0" err="1">
                <a:solidFill>
                  <a:schemeClr val="bg1"/>
                </a:solidFill>
                <a:latin typeface="Times New Roman" pitchFamily="18" charset="0"/>
                <a:ea typeface="Cambria Math" panose="02040503050406030204" pitchFamily="18" charset="0"/>
              </a:rPr>
              <a:t>I</a:t>
            </a:r>
            <a:r>
              <a:rPr lang="en-US" sz="2598" b="1" baseline="-25000" dirty="0" err="1">
                <a:solidFill>
                  <a:schemeClr val="bg1"/>
                </a:solidFill>
                <a:latin typeface="Times New Roman" pitchFamily="18" charset="0"/>
                <a:ea typeface="Cambria Math" panose="02040503050406030204" pitchFamily="18" charset="0"/>
              </a:rPr>
              <a:t>a</a:t>
            </a:r>
            <a:r>
              <a:rPr lang="en-US" sz="2598" b="1" dirty="0">
                <a:solidFill>
                  <a:schemeClr val="bg1"/>
                </a:solidFill>
                <a:latin typeface="Times New Roman" pitchFamily="18" charset="0"/>
                <a:ea typeface="Cambria Math" panose="02040503050406030204" pitchFamily="18" charset="0"/>
              </a:rPr>
              <a:t> and </a:t>
            </a:r>
            <a:r>
              <a:rPr lang="en-US" sz="2598" b="1" dirty="0" err="1">
                <a:solidFill>
                  <a:schemeClr val="bg1"/>
                </a:solidFill>
                <a:latin typeface="Times New Roman" pitchFamily="18" charset="0"/>
                <a:ea typeface="Cambria Math" panose="02040503050406030204" pitchFamily="18" charset="0"/>
              </a:rPr>
              <a:t>I</a:t>
            </a:r>
            <a:r>
              <a:rPr lang="en-US" sz="2598" b="1" baseline="-25000" dirty="0" err="1">
                <a:solidFill>
                  <a:schemeClr val="bg1"/>
                </a:solidFill>
                <a:latin typeface="Times New Roman" pitchFamily="18" charset="0"/>
                <a:ea typeface="Cambria Math" panose="02040503050406030204" pitchFamily="18" charset="0"/>
              </a:rPr>
              <a:t>b</a:t>
            </a:r>
            <a:r>
              <a:rPr lang="en-US" sz="2598" b="1" baseline="-25000" dirty="0">
                <a:solidFill>
                  <a:schemeClr val="bg1"/>
                </a:solidFill>
                <a:latin typeface="Times New Roman" pitchFamily="18" charset="0"/>
                <a:ea typeface="Cambria Math" panose="02040503050406030204" pitchFamily="18" charset="0"/>
              </a:rPr>
              <a:t> </a:t>
            </a:r>
            <a:r>
              <a:rPr lang="en-US" sz="2598" b="1" dirty="0">
                <a:solidFill>
                  <a:schemeClr val="bg1"/>
                </a:solidFill>
                <a:latin typeface="Times New Roman" pitchFamily="18" charset="0"/>
                <a:ea typeface="Cambria Math" panose="02040503050406030204" pitchFamily="18" charset="0"/>
              </a:rPr>
              <a:t>   respectively.   </a:t>
            </a:r>
          </a:p>
        </p:txBody>
      </p:sp>
      <mc:AlternateContent xmlns:mc="http://schemas.openxmlformats.org/markup-compatibility/2006" xmlns:a14="http://schemas.microsoft.com/office/drawing/2010/main">
        <mc:Choice Requires="a14">
          <p:sp>
            <p:nvSpPr>
              <p:cNvPr id="10" name="TextBox 9"/>
              <p:cNvSpPr txBox="1"/>
              <p:nvPr/>
            </p:nvSpPr>
            <p:spPr>
              <a:xfrm>
                <a:off x="1240198" y="3420269"/>
                <a:ext cx="1614361" cy="742015"/>
              </a:xfrm>
              <a:prstGeom prst="rect">
                <a:avLst/>
              </a:prstGeom>
              <a:noFill/>
            </p:spPr>
            <p:txBody>
              <a:bodyPr wrap="square" lIns="101235" tIns="50618" rIns="101235" bIns="50618" rtlCol="0">
                <a:spAutoFit/>
              </a:bodyPr>
              <a:lstStyle/>
              <a:p>
                <a:r>
                  <a:rPr lang="en-US" sz="2598" b="1" dirty="0">
                    <a:solidFill>
                      <a:schemeClr val="bg1"/>
                    </a:solidFill>
                    <a:latin typeface="Times New Roman" pitchFamily="18" charset="0"/>
                    <a:ea typeface="Cambria Math" panose="02040503050406030204" pitchFamily="18" charset="0"/>
                    <a:cs typeface="Times New Roman" pitchFamily="18" charset="0"/>
                  </a:rPr>
                  <a:t>B</a:t>
                </a:r>
                <a:r>
                  <a:rPr lang="en-US" sz="2598" b="1" baseline="-25000" dirty="0">
                    <a:solidFill>
                      <a:schemeClr val="bg1"/>
                    </a:solidFill>
                    <a:latin typeface="Times New Roman" pitchFamily="18" charset="0"/>
                    <a:ea typeface="Cambria Math" panose="02040503050406030204" pitchFamily="18" charset="0"/>
                    <a:cs typeface="Times New Roman" pitchFamily="18" charset="0"/>
                  </a:rPr>
                  <a:t>a </a:t>
                </a:r>
                <a:r>
                  <a:rPr lang="en-US" sz="2598" b="1" dirty="0">
                    <a:solidFill>
                      <a:schemeClr val="bg1"/>
                    </a:solidFill>
                    <a:latin typeface="Times New Roman" pitchFamily="18" charset="0"/>
                    <a:ea typeface="Cambria Math" panose="02040503050406030204" pitchFamily="18" charset="0"/>
                    <a:cs typeface="Times New Roman" pitchFamily="18" charset="0"/>
                  </a:rPr>
                  <a:t>= </a:t>
                </a:r>
                <a14:m>
                  <m:oMath xmlns:m="http://schemas.openxmlformats.org/officeDocument/2006/math">
                    <m:f>
                      <m:fPr>
                        <m:ctrlPr>
                          <a:rPr lang="en-US" sz="2598" b="1" i="1">
                            <a:solidFill>
                              <a:schemeClr val="bg1"/>
                            </a:solidFill>
                            <a:latin typeface="Cambria Math" panose="02040503050406030204" pitchFamily="18" charset="0"/>
                            <a:ea typeface="Cambria Math" panose="02040503050406030204" pitchFamily="18" charset="0"/>
                          </a:rPr>
                        </m:ctrlPr>
                      </m:fPr>
                      <m:num>
                        <m:r>
                          <m:rPr>
                            <m:nor/>
                          </m:rPr>
                          <a:rPr lang="en-US" sz="2598" b="1">
                            <a:solidFill>
                              <a:schemeClr val="bg1"/>
                            </a:solidFill>
                            <a:latin typeface="Times New Roman" pitchFamily="18" charset="0"/>
                            <a:ea typeface="Cambria Math" panose="02040503050406030204" pitchFamily="18" charset="0"/>
                            <a:cs typeface="Times New Roman" pitchFamily="18" charset="0"/>
                            <a:sym typeface="Symbol"/>
                          </a:rPr>
                          <m:t></m:t>
                        </m:r>
                        <m:r>
                          <m:rPr>
                            <m:nor/>
                          </m:rPr>
                          <a:rPr lang="en-US" sz="2598" b="1" baseline="-25000">
                            <a:solidFill>
                              <a:schemeClr val="bg1"/>
                            </a:solidFill>
                            <a:latin typeface="Times New Roman" pitchFamily="18" charset="0"/>
                            <a:ea typeface="Cambria Math" panose="02040503050406030204" pitchFamily="18" charset="0"/>
                            <a:cs typeface="Times New Roman" pitchFamily="18" charset="0"/>
                            <a:sym typeface="Symbol"/>
                          </a:rPr>
                          <m:t>0</m:t>
                        </m:r>
                        <m:r>
                          <m:rPr>
                            <m:nor/>
                          </m:rPr>
                          <a:rPr lang="en-US" sz="2598" b="1">
                            <a:solidFill>
                              <a:schemeClr val="bg1"/>
                            </a:solidFill>
                            <a:latin typeface="Times New Roman" pitchFamily="18" charset="0"/>
                            <a:ea typeface="Cambria Math" panose="02040503050406030204" pitchFamily="18" charset="0"/>
                            <a:cs typeface="Times New Roman" pitchFamily="18" charset="0"/>
                            <a:sym typeface="Symbol"/>
                          </a:rPr>
                          <m:t>I</m:t>
                        </m:r>
                        <m:r>
                          <m:rPr>
                            <m:nor/>
                          </m:rPr>
                          <a:rPr lang="en-US" sz="2598" b="1" baseline="-25000">
                            <a:solidFill>
                              <a:schemeClr val="bg1"/>
                            </a:solidFill>
                            <a:latin typeface="Times New Roman" pitchFamily="18" charset="0"/>
                            <a:ea typeface="Cambria Math" panose="02040503050406030204" pitchFamily="18" charset="0"/>
                            <a:cs typeface="Times New Roman" pitchFamily="18" charset="0"/>
                            <a:sym typeface="Symbol"/>
                          </a:rPr>
                          <m:t>a</m:t>
                        </m:r>
                      </m:num>
                      <m:den>
                        <m:r>
                          <m:rPr>
                            <m:nor/>
                          </m:rPr>
                          <a:rPr lang="en-US" sz="2598" b="1">
                            <a:solidFill>
                              <a:schemeClr val="bg1"/>
                            </a:solidFill>
                            <a:latin typeface="Times New Roman" pitchFamily="18" charset="0"/>
                            <a:ea typeface="Cambria Math" panose="02040503050406030204" pitchFamily="18" charset="0"/>
                            <a:cs typeface="Times New Roman" pitchFamily="18" charset="0"/>
                          </a:rPr>
                          <m:t>2</m:t>
                        </m:r>
                        <m:r>
                          <m:rPr>
                            <m:nor/>
                          </m:rPr>
                          <a:rPr lang="el-GR" sz="2598" b="1">
                            <a:solidFill>
                              <a:schemeClr val="bg1"/>
                            </a:solidFill>
                            <a:latin typeface="Times New Roman" pitchFamily="18" charset="0"/>
                            <a:ea typeface="Cambria Math" panose="02040503050406030204" pitchFamily="18" charset="0"/>
                            <a:cs typeface="Times New Roman" pitchFamily="18" charset="0"/>
                          </a:rPr>
                          <m:t>π</m:t>
                        </m:r>
                        <m:r>
                          <m:rPr>
                            <m:nor/>
                          </m:rPr>
                          <a:rPr lang="en-US" sz="2598" b="1">
                            <a:solidFill>
                              <a:schemeClr val="bg1"/>
                            </a:solidFill>
                            <a:latin typeface="Times New Roman" pitchFamily="18" charset="0"/>
                            <a:ea typeface="Cambria Math" panose="02040503050406030204" pitchFamily="18" charset="0"/>
                            <a:cs typeface="Times New Roman" pitchFamily="18" charset="0"/>
                          </a:rPr>
                          <m:t>d</m:t>
                        </m:r>
                      </m:den>
                    </m:f>
                  </m:oMath>
                </a14:m>
                <a:endParaRPr lang="en-US" sz="2598" b="1" dirty="0">
                  <a:solidFill>
                    <a:schemeClr val="bg1"/>
                  </a:solidFill>
                  <a:latin typeface="Times New Roman" pitchFamily="18" charset="0"/>
                  <a:ea typeface="Cambria Math" panose="02040503050406030204" pitchFamily="18" charset="0"/>
                  <a:cs typeface="Times New Roman" pitchFamily="18" charset="0"/>
                </a:endParaRPr>
              </a:p>
            </p:txBody>
          </p:sp>
        </mc:Choice>
        <mc:Fallback xmlns="">
          <p:sp>
            <p:nvSpPr>
              <p:cNvPr id="10" name="TextBox 9"/>
              <p:cNvSpPr txBox="1">
                <a:spLocks noRot="1" noChangeAspect="1" noMove="1" noResize="1" noEditPoints="1" noAdjustHandles="1" noChangeArrowheads="1" noChangeShapeType="1" noTextEdit="1"/>
              </p:cNvSpPr>
              <p:nvPr/>
            </p:nvSpPr>
            <p:spPr>
              <a:xfrm>
                <a:off x="1240198" y="3420269"/>
                <a:ext cx="1614361" cy="742015"/>
              </a:xfrm>
              <a:prstGeom prst="rect">
                <a:avLst/>
              </a:prstGeom>
              <a:blipFill>
                <a:blip r:embed="rId3"/>
                <a:stretch>
                  <a:fillRect l="-6038" b="-6557"/>
                </a:stretch>
              </a:blipFill>
            </p:spPr>
            <p:txBody>
              <a:bodyPr/>
              <a:lstStyle/>
              <a:p>
                <a:r>
                  <a:rPr lang="en-IN">
                    <a:noFill/>
                  </a:rPr>
                  <a:t> </a:t>
                </a:r>
              </a:p>
            </p:txBody>
          </p:sp>
        </mc:Fallback>
      </mc:AlternateContent>
      <p:pic>
        <p:nvPicPr>
          <p:cNvPr id="1026" name="Picture 2"/>
          <p:cNvPicPr>
            <a:picLocks noChangeAspect="1" noChangeArrowheads="1"/>
          </p:cNvPicPr>
          <p:nvPr/>
        </p:nvPicPr>
        <p:blipFill>
          <a:blip r:embed="rId4" cstate="print"/>
          <a:srcRect/>
          <a:stretch>
            <a:fillRect/>
          </a:stretch>
        </p:blipFill>
        <p:spPr bwMode="auto">
          <a:xfrm>
            <a:off x="4110831" y="3312006"/>
            <a:ext cx="4281484" cy="3390540"/>
          </a:xfrm>
          <a:prstGeom prst="rect">
            <a:avLst/>
          </a:prstGeom>
          <a:noFill/>
          <a:ln w="9525">
            <a:solidFill>
              <a:srgbClr val="FF0000"/>
            </a:solidFill>
            <a:miter lim="800000"/>
            <a:headEnd/>
            <a:tailEnd/>
          </a:ln>
          <a:effectLst/>
        </p:spPr>
      </p:pic>
      <p:sp>
        <p:nvSpPr>
          <p:cNvPr id="3" name="Rectangle 2"/>
          <p:cNvSpPr/>
          <p:nvPr/>
        </p:nvSpPr>
        <p:spPr>
          <a:xfrm>
            <a:off x="4187031" y="4576669"/>
            <a:ext cx="890945" cy="37985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53">
              <a:solidFill>
                <a:schemeClr val="bg1"/>
              </a:solidFill>
            </a:endParaRPr>
          </a:p>
        </p:txBody>
      </p:sp>
      <p:sp>
        <p:nvSpPr>
          <p:cNvPr id="2" name="Rectangle 1"/>
          <p:cNvSpPr/>
          <p:nvPr/>
        </p:nvSpPr>
        <p:spPr>
          <a:xfrm>
            <a:off x="4106862" y="4484653"/>
            <a:ext cx="1351383" cy="732252"/>
          </a:xfrm>
          <a:prstGeom prst="rect">
            <a:avLst/>
          </a:prstGeom>
        </p:spPr>
        <p:txBody>
          <a:bodyPr wrap="square">
            <a:spAutoFit/>
          </a:bodyPr>
          <a:lstStyle/>
          <a:p>
            <a:r>
              <a:rPr lang="en-US" sz="2079" b="1" dirty="0">
                <a:latin typeface="Times New Roman" pitchFamily="18" charset="0"/>
                <a:ea typeface="Cambria Math" panose="02040503050406030204" pitchFamily="18" charset="0"/>
              </a:rPr>
              <a:t>Electric current</a:t>
            </a:r>
            <a:endParaRPr lang="en-US" sz="2553" dirty="0"/>
          </a:p>
        </p:txBody>
      </p:sp>
    </p:spTree>
    <p:extLst>
      <p:ext uri="{BB962C8B-B14F-4D97-AF65-F5344CB8AC3E}">
        <p14:creationId xmlns:p14="http://schemas.microsoft.com/office/powerpoint/2010/main" val="1769100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20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20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20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left)">
                                      <p:cBhvr>
                                        <p:cTn id="22" dur="20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left)">
                                      <p:cBhvr>
                                        <p:cTn id="2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8" grpId="0"/>
      <p:bldP spid="12" grpId="0"/>
      <p:bldP spid="9" grpId="0"/>
      <p:bldP spid="10" grpId="0"/>
    </p:bldLst>
  </p:timing>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TextBox 17"/>
          <p:cNvSpPr txBox="1"/>
          <p:nvPr/>
        </p:nvSpPr>
        <p:spPr>
          <a:xfrm>
            <a:off x="1139032" y="960248"/>
            <a:ext cx="8991600" cy="502014"/>
          </a:xfrm>
          <a:prstGeom prst="rect">
            <a:avLst/>
          </a:prstGeom>
          <a:noFill/>
        </p:spPr>
        <p:txBody>
          <a:bodyPr wrap="square" lIns="101235" tIns="50618" rIns="101235" bIns="50618" rtlCol="0">
            <a:spAutoFit/>
          </a:bodyPr>
          <a:lstStyle/>
          <a:p>
            <a:pPr marL="506080" indent="-506080">
              <a:buFont typeface="Wingdings" pitchFamily="2" charset="2"/>
              <a:buChar char="Ø"/>
            </a:pPr>
            <a:r>
              <a:rPr lang="en-US" sz="2598" b="1" dirty="0">
                <a:solidFill>
                  <a:schemeClr val="bg1"/>
                </a:solidFill>
                <a:latin typeface="Times New Roman" pitchFamily="18" charset="0"/>
                <a:ea typeface="Cambria Math" panose="02040503050406030204" pitchFamily="18" charset="0"/>
              </a:rPr>
              <a:t>Conductor ‘b’ carrying </a:t>
            </a:r>
            <a:r>
              <a:rPr lang="en-US" sz="2598" b="1" dirty="0" err="1">
                <a:solidFill>
                  <a:schemeClr val="bg1"/>
                </a:solidFill>
                <a:latin typeface="Times New Roman" pitchFamily="18" charset="0"/>
                <a:ea typeface="Cambria Math" panose="02040503050406030204" pitchFamily="18" charset="0"/>
              </a:rPr>
              <a:t>I</a:t>
            </a:r>
            <a:r>
              <a:rPr lang="en-US" sz="2598" b="1" baseline="-25000" dirty="0" err="1">
                <a:solidFill>
                  <a:schemeClr val="bg1"/>
                </a:solidFill>
                <a:latin typeface="Times New Roman" pitchFamily="18" charset="0"/>
                <a:ea typeface="Cambria Math" panose="02040503050406030204" pitchFamily="18" charset="0"/>
              </a:rPr>
              <a:t>b</a:t>
            </a:r>
            <a:r>
              <a:rPr lang="en-US" sz="2598" b="1" dirty="0">
                <a:solidFill>
                  <a:schemeClr val="bg1"/>
                </a:solidFill>
                <a:latin typeface="Times New Roman" pitchFamily="18" charset="0"/>
                <a:ea typeface="Cambria Math" panose="02040503050406030204" pitchFamily="18" charset="0"/>
              </a:rPr>
              <a:t> will experience a force due to B</a:t>
            </a:r>
            <a:r>
              <a:rPr lang="en-US" sz="2598" b="1" baseline="-25000" dirty="0">
                <a:solidFill>
                  <a:schemeClr val="bg1"/>
                </a:solidFill>
                <a:latin typeface="Times New Roman" pitchFamily="18" charset="0"/>
                <a:ea typeface="Cambria Math" panose="02040503050406030204" pitchFamily="18" charset="0"/>
              </a:rPr>
              <a:t>a</a:t>
            </a:r>
            <a:r>
              <a:rPr lang="en-US" sz="2598" b="1" dirty="0">
                <a:solidFill>
                  <a:schemeClr val="bg1"/>
                </a:solidFill>
                <a:latin typeface="Times New Roman" pitchFamily="18" charset="0"/>
                <a:ea typeface="Cambria Math" panose="02040503050406030204" pitchFamily="18" charset="0"/>
              </a:rPr>
              <a:t>          </a:t>
            </a:r>
          </a:p>
        </p:txBody>
      </p:sp>
      <p:sp>
        <p:nvSpPr>
          <p:cNvPr id="12" name="TextBox 11"/>
          <p:cNvSpPr txBox="1"/>
          <p:nvPr/>
        </p:nvSpPr>
        <p:spPr>
          <a:xfrm>
            <a:off x="1125538" y="1663205"/>
            <a:ext cx="5741644" cy="502014"/>
          </a:xfrm>
          <a:prstGeom prst="rect">
            <a:avLst/>
          </a:prstGeom>
          <a:noFill/>
        </p:spPr>
        <p:txBody>
          <a:bodyPr wrap="square" lIns="101235" tIns="50618" rIns="101235" bIns="50618" rtlCol="0">
            <a:spAutoFit/>
          </a:bodyPr>
          <a:lstStyle/>
          <a:p>
            <a:pPr marL="506080" indent="-506080">
              <a:buFont typeface="Wingdings" pitchFamily="2" charset="2"/>
              <a:buChar char="Ø"/>
            </a:pPr>
            <a:r>
              <a:rPr lang="en-US" sz="2598" b="1" dirty="0">
                <a:solidFill>
                  <a:schemeClr val="bg1"/>
                </a:solidFill>
                <a:latin typeface="Times New Roman" pitchFamily="18" charset="0"/>
                <a:ea typeface="Cambria Math" panose="02040503050406030204" pitchFamily="18" charset="0"/>
              </a:rPr>
              <a:t>Then, the force on ‘a’ due to ‘b’ is </a:t>
            </a:r>
          </a:p>
        </p:txBody>
      </p:sp>
      <p:sp>
        <p:nvSpPr>
          <p:cNvPr id="14" name="TextBox 13"/>
          <p:cNvSpPr txBox="1"/>
          <p:nvPr/>
        </p:nvSpPr>
        <p:spPr>
          <a:xfrm>
            <a:off x="1078773" y="3565238"/>
            <a:ext cx="2101716" cy="502014"/>
          </a:xfrm>
          <a:prstGeom prst="rect">
            <a:avLst/>
          </a:prstGeom>
          <a:noFill/>
        </p:spPr>
        <p:txBody>
          <a:bodyPr wrap="square" lIns="101235" tIns="50618" rIns="101235" bIns="50618" rtlCol="0">
            <a:spAutoFit/>
          </a:bodyPr>
          <a:lstStyle/>
          <a:p>
            <a:pPr marL="506080" indent="-506080">
              <a:buFont typeface="Wingdings" pitchFamily="2" charset="2"/>
              <a:buChar char="Ø"/>
            </a:pPr>
            <a:r>
              <a:rPr lang="en-US" sz="2598" b="1" dirty="0">
                <a:solidFill>
                  <a:schemeClr val="bg1"/>
                </a:solidFill>
                <a:latin typeface="Times New Roman" pitchFamily="18" charset="0"/>
                <a:ea typeface="Cambria Math" panose="02040503050406030204" pitchFamily="18" charset="0"/>
              </a:rPr>
              <a:t>Similarly  </a:t>
            </a:r>
          </a:p>
        </p:txBody>
      </p:sp>
      <p:sp>
        <p:nvSpPr>
          <p:cNvPr id="8" name="TextBox 7"/>
          <p:cNvSpPr txBox="1"/>
          <p:nvPr/>
        </p:nvSpPr>
        <p:spPr>
          <a:xfrm>
            <a:off x="1710325" y="2161703"/>
            <a:ext cx="1979877" cy="502014"/>
          </a:xfrm>
          <a:prstGeom prst="rect">
            <a:avLst/>
          </a:prstGeom>
          <a:noFill/>
        </p:spPr>
        <p:txBody>
          <a:bodyPr wrap="square" lIns="101235" tIns="50618" rIns="101235" bIns="50618" rtlCol="0">
            <a:spAutoFit/>
          </a:bodyPr>
          <a:lstStyle/>
          <a:p>
            <a:r>
              <a:rPr lang="en-US" sz="2598" b="1" dirty="0" err="1">
                <a:solidFill>
                  <a:schemeClr val="bg1"/>
                </a:solidFill>
                <a:latin typeface="Times New Roman" pitchFamily="18" charset="0"/>
                <a:ea typeface="Cambria Math" panose="02040503050406030204" pitchFamily="18" charset="0"/>
              </a:rPr>
              <a:t>F</a:t>
            </a:r>
            <a:r>
              <a:rPr lang="en-US" sz="2598" b="1" baseline="-25000" dirty="0" err="1">
                <a:solidFill>
                  <a:schemeClr val="bg1"/>
                </a:solidFill>
                <a:latin typeface="Times New Roman" pitchFamily="18" charset="0"/>
                <a:ea typeface="Cambria Math" panose="02040503050406030204" pitchFamily="18" charset="0"/>
              </a:rPr>
              <a:t>ba</a:t>
            </a:r>
            <a:r>
              <a:rPr lang="en-US" sz="2598" b="1" dirty="0">
                <a:solidFill>
                  <a:schemeClr val="bg1"/>
                </a:solidFill>
                <a:latin typeface="Times New Roman" pitchFamily="18" charset="0"/>
                <a:ea typeface="Cambria Math" panose="02040503050406030204" pitchFamily="18" charset="0"/>
              </a:rPr>
              <a:t>= </a:t>
            </a:r>
            <a:r>
              <a:rPr lang="en-US" sz="2598" b="1" dirty="0" err="1">
                <a:solidFill>
                  <a:schemeClr val="bg1"/>
                </a:solidFill>
                <a:latin typeface="Times New Roman" pitchFamily="18" charset="0"/>
                <a:ea typeface="Cambria Math" panose="02040503050406030204" pitchFamily="18" charset="0"/>
              </a:rPr>
              <a:t>I</a:t>
            </a:r>
            <a:r>
              <a:rPr lang="en-US" sz="2598" b="1" baseline="-25000" dirty="0" err="1">
                <a:solidFill>
                  <a:schemeClr val="bg1"/>
                </a:solidFill>
                <a:latin typeface="Times New Roman" pitchFamily="18" charset="0"/>
                <a:ea typeface="Cambria Math" panose="02040503050406030204" pitchFamily="18" charset="0"/>
              </a:rPr>
              <a:t>b</a:t>
            </a:r>
            <a:r>
              <a:rPr lang="en-US" sz="2598" b="1" dirty="0" err="1">
                <a:solidFill>
                  <a:schemeClr val="bg1"/>
                </a:solidFill>
                <a:latin typeface="Times New Roman" pitchFamily="18" charset="0"/>
                <a:ea typeface="Cambria Math" panose="02040503050406030204" pitchFamily="18" charset="0"/>
              </a:rPr>
              <a:t>LB</a:t>
            </a:r>
            <a:r>
              <a:rPr lang="en-US" sz="2598" b="1" baseline="-25000" dirty="0" err="1">
                <a:solidFill>
                  <a:schemeClr val="bg1"/>
                </a:solidFill>
                <a:latin typeface="Times New Roman" pitchFamily="18" charset="0"/>
                <a:ea typeface="Cambria Math" panose="02040503050406030204" pitchFamily="18" charset="0"/>
              </a:rPr>
              <a:t>a</a:t>
            </a:r>
            <a:endParaRPr lang="en-US" sz="2598" b="1" baseline="-25000" dirty="0">
              <a:solidFill>
                <a:schemeClr val="bg1"/>
              </a:solidFill>
              <a:latin typeface="Times New Roman" pitchFamily="18" charset="0"/>
              <a:ea typeface="Cambria Math" panose="02040503050406030204" pitchFamily="18" charset="0"/>
            </a:endParaRPr>
          </a:p>
        </p:txBody>
      </p:sp>
      <mc:AlternateContent xmlns:mc="http://schemas.openxmlformats.org/markup-compatibility/2006" xmlns:a14="http://schemas.microsoft.com/office/drawing/2010/main">
        <mc:Choice Requires="a14">
          <p:sp>
            <p:nvSpPr>
              <p:cNvPr id="9" name="TextBox 8"/>
              <p:cNvSpPr txBox="1"/>
              <p:nvPr/>
            </p:nvSpPr>
            <p:spPr>
              <a:xfrm>
                <a:off x="2129631" y="2725230"/>
                <a:ext cx="1979877" cy="748042"/>
              </a:xfrm>
              <a:prstGeom prst="rect">
                <a:avLst/>
              </a:prstGeom>
              <a:noFill/>
            </p:spPr>
            <p:txBody>
              <a:bodyPr wrap="square" lIns="101235" tIns="50618" rIns="101235" bIns="50618" rtlCol="0">
                <a:spAutoFit/>
              </a:bodyPr>
              <a:lstStyle/>
              <a:p>
                <a:r>
                  <a:rPr lang="en-US" sz="2598" b="1" dirty="0">
                    <a:solidFill>
                      <a:schemeClr val="bg1"/>
                    </a:solidFill>
                    <a:latin typeface="Times New Roman" pitchFamily="18" charset="0"/>
                    <a:ea typeface="Cambria Math" panose="02040503050406030204" pitchFamily="18" charset="0"/>
                  </a:rPr>
                  <a:t>= </a:t>
                </a:r>
                <a14:m>
                  <m:oMath xmlns:m="http://schemas.openxmlformats.org/officeDocument/2006/math">
                    <m:f>
                      <m:fPr>
                        <m:ctrlPr>
                          <a:rPr lang="en-US" sz="2598" b="1" i="1">
                            <a:solidFill>
                              <a:schemeClr val="bg1"/>
                            </a:solidFill>
                            <a:latin typeface="Cambria Math" panose="02040503050406030204" pitchFamily="18" charset="0"/>
                            <a:ea typeface="Cambria Math" panose="02040503050406030204" pitchFamily="18" charset="0"/>
                          </a:rPr>
                        </m:ctrlPr>
                      </m:fPr>
                      <m:num>
                        <m:r>
                          <m:rPr>
                            <m:nor/>
                          </m:rPr>
                          <a:rPr lang="en-US" sz="2598" b="1">
                            <a:solidFill>
                              <a:schemeClr val="bg1"/>
                            </a:solidFill>
                            <a:latin typeface="Cambria Math"/>
                            <a:ea typeface="Cambria Math" panose="02040503050406030204" pitchFamily="18" charset="0"/>
                            <a:sym typeface="Symbol"/>
                          </a:rPr>
                          <m:t></m:t>
                        </m:r>
                        <m:r>
                          <m:rPr>
                            <m:nor/>
                          </m:rPr>
                          <a:rPr lang="en-US" sz="2598" b="1" baseline="-25000">
                            <a:solidFill>
                              <a:schemeClr val="bg1"/>
                            </a:solidFill>
                            <a:latin typeface="Cambria Math"/>
                            <a:ea typeface="Cambria Math" panose="02040503050406030204" pitchFamily="18" charset="0"/>
                            <a:sym typeface="Symbol"/>
                          </a:rPr>
                          <m:t>0</m:t>
                        </m:r>
                        <m:r>
                          <m:rPr>
                            <m:nor/>
                          </m:rPr>
                          <a:rPr lang="en-US" sz="2598" b="1">
                            <a:solidFill>
                              <a:schemeClr val="bg1"/>
                            </a:solidFill>
                            <a:latin typeface="Cambria Math"/>
                            <a:ea typeface="Cambria Math" panose="02040503050406030204" pitchFamily="18" charset="0"/>
                            <a:sym typeface="Symbol"/>
                          </a:rPr>
                          <m:t>I</m:t>
                        </m:r>
                        <m:r>
                          <m:rPr>
                            <m:nor/>
                          </m:rPr>
                          <a:rPr lang="en-US" sz="2598" b="1" baseline="-25000">
                            <a:solidFill>
                              <a:schemeClr val="bg1"/>
                            </a:solidFill>
                            <a:latin typeface="Cambria Math"/>
                            <a:ea typeface="Cambria Math" panose="02040503050406030204" pitchFamily="18" charset="0"/>
                            <a:sym typeface="Symbol"/>
                          </a:rPr>
                          <m:t>a</m:t>
                        </m:r>
                        <m:r>
                          <m:rPr>
                            <m:nor/>
                          </m:rPr>
                          <a:rPr lang="en-US" sz="2598" b="1">
                            <a:solidFill>
                              <a:schemeClr val="bg1"/>
                            </a:solidFill>
                            <a:latin typeface="Cambria Math"/>
                            <a:ea typeface="Cambria Math" panose="02040503050406030204" pitchFamily="18" charset="0"/>
                            <a:sym typeface="Symbol"/>
                          </a:rPr>
                          <m:t>I</m:t>
                        </m:r>
                        <m:r>
                          <m:rPr>
                            <m:nor/>
                          </m:rPr>
                          <a:rPr lang="en-US" sz="2598" b="1" baseline="-25000">
                            <a:solidFill>
                              <a:schemeClr val="bg1"/>
                            </a:solidFill>
                            <a:latin typeface="Cambria Math"/>
                            <a:ea typeface="Cambria Math" panose="02040503050406030204" pitchFamily="18" charset="0"/>
                            <a:sym typeface="Symbol"/>
                          </a:rPr>
                          <m:t>b</m:t>
                        </m:r>
                        <m:r>
                          <m:rPr>
                            <m:nor/>
                          </m:rPr>
                          <a:rPr lang="en-US" sz="2598" b="1">
                            <a:solidFill>
                              <a:schemeClr val="bg1"/>
                            </a:solidFill>
                            <a:latin typeface="Cambria Math"/>
                            <a:ea typeface="Cambria Math" panose="02040503050406030204" pitchFamily="18" charset="0"/>
                            <a:sym typeface="Symbol"/>
                          </a:rPr>
                          <m:t>L</m:t>
                        </m:r>
                      </m:num>
                      <m:den>
                        <m:r>
                          <m:rPr>
                            <m:nor/>
                          </m:rPr>
                          <a:rPr lang="en-US" sz="2598" b="1">
                            <a:solidFill>
                              <a:schemeClr val="bg1"/>
                            </a:solidFill>
                            <a:latin typeface="Cambria Math"/>
                            <a:ea typeface="Cambria Math" panose="02040503050406030204" pitchFamily="18" charset="0"/>
                          </a:rPr>
                          <m:t>2</m:t>
                        </m:r>
                        <m:r>
                          <m:rPr>
                            <m:nor/>
                          </m:rPr>
                          <a:rPr lang="el-GR" sz="2598" b="1">
                            <a:solidFill>
                              <a:schemeClr val="bg1"/>
                            </a:solidFill>
                            <a:latin typeface="Cambria Math"/>
                            <a:ea typeface="Cambria Math" panose="02040503050406030204" pitchFamily="18" charset="0"/>
                          </a:rPr>
                          <m:t>π</m:t>
                        </m:r>
                        <m:r>
                          <m:rPr>
                            <m:nor/>
                          </m:rPr>
                          <a:rPr lang="en-US" sz="2598" b="1">
                            <a:solidFill>
                              <a:schemeClr val="bg1"/>
                            </a:solidFill>
                            <a:latin typeface="Cambria Math"/>
                            <a:ea typeface="Cambria Math" panose="02040503050406030204" pitchFamily="18" charset="0"/>
                          </a:rPr>
                          <m:t>d</m:t>
                        </m:r>
                      </m:den>
                    </m:f>
                  </m:oMath>
                </a14:m>
                <a:endParaRPr lang="en-US" sz="2598" b="1" dirty="0">
                  <a:solidFill>
                    <a:schemeClr val="bg1"/>
                  </a:solidFill>
                  <a:latin typeface="Times New Roman" pitchFamily="18" charset="0"/>
                  <a:ea typeface="Cambria Math" panose="02040503050406030204" pitchFamily="18" charset="0"/>
                </a:endParaRPr>
              </a:p>
            </p:txBody>
          </p:sp>
        </mc:Choice>
        <mc:Fallback xmlns="">
          <p:sp>
            <p:nvSpPr>
              <p:cNvPr id="9" name="TextBox 8"/>
              <p:cNvSpPr txBox="1">
                <a:spLocks noRot="1" noChangeAspect="1" noMove="1" noResize="1" noEditPoints="1" noAdjustHandles="1" noChangeArrowheads="1" noChangeShapeType="1" noTextEdit="1"/>
              </p:cNvSpPr>
              <p:nvPr/>
            </p:nvSpPr>
            <p:spPr>
              <a:xfrm>
                <a:off x="2129631" y="2725230"/>
                <a:ext cx="1979877" cy="748042"/>
              </a:xfrm>
              <a:prstGeom prst="rect">
                <a:avLst/>
              </a:prstGeom>
              <a:blipFill>
                <a:blip r:embed="rId2"/>
                <a:stretch>
                  <a:fillRect l="-4923" b="-6504"/>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10" name="TextBox 9"/>
              <p:cNvSpPr txBox="1"/>
              <p:nvPr/>
            </p:nvSpPr>
            <p:spPr>
              <a:xfrm>
                <a:off x="1710325" y="4183425"/>
                <a:ext cx="3563779" cy="748042"/>
              </a:xfrm>
              <a:prstGeom prst="rect">
                <a:avLst/>
              </a:prstGeom>
              <a:noFill/>
            </p:spPr>
            <p:txBody>
              <a:bodyPr wrap="square" lIns="101235" tIns="50618" rIns="101235" bIns="50618" rtlCol="0">
                <a:spAutoFit/>
              </a:bodyPr>
              <a:lstStyle/>
              <a:p>
                <a:r>
                  <a:rPr lang="en-US" sz="2598" b="1" dirty="0">
                    <a:solidFill>
                      <a:schemeClr val="bg1"/>
                    </a:solidFill>
                    <a:latin typeface="Times New Roman" pitchFamily="18" charset="0"/>
                    <a:ea typeface="Cambria Math" panose="02040503050406030204" pitchFamily="18" charset="0"/>
                  </a:rPr>
                  <a:t>F</a:t>
                </a:r>
                <a:r>
                  <a:rPr lang="en-US" sz="2598" b="1" baseline="-25000" dirty="0" err="1">
                    <a:solidFill>
                      <a:schemeClr val="bg1"/>
                    </a:solidFill>
                    <a:latin typeface="Times New Roman" pitchFamily="18" charset="0"/>
                    <a:ea typeface="Cambria Math" panose="02040503050406030204" pitchFamily="18" charset="0"/>
                  </a:rPr>
                  <a:t>ba</a:t>
                </a:r>
                <a:r>
                  <a:rPr lang="en-US" sz="2598" b="1" dirty="0">
                    <a:solidFill>
                      <a:schemeClr val="bg1"/>
                    </a:solidFill>
                    <a:latin typeface="Times New Roman" pitchFamily="18" charset="0"/>
                    <a:ea typeface="Cambria Math" panose="02040503050406030204" pitchFamily="18" charset="0"/>
                  </a:rPr>
                  <a:t>= -</a:t>
                </a:r>
                <a:r>
                  <a:rPr lang="en-US" sz="2598" b="1" dirty="0" err="1">
                    <a:solidFill>
                      <a:schemeClr val="bg1"/>
                    </a:solidFill>
                    <a:latin typeface="Times New Roman" pitchFamily="18" charset="0"/>
                    <a:ea typeface="Cambria Math" panose="02040503050406030204" pitchFamily="18" charset="0"/>
                  </a:rPr>
                  <a:t>I</a:t>
                </a:r>
                <a:r>
                  <a:rPr lang="en-US" sz="2598" b="1" baseline="-25000" dirty="0" err="1">
                    <a:solidFill>
                      <a:schemeClr val="bg1"/>
                    </a:solidFill>
                    <a:latin typeface="Times New Roman" pitchFamily="18" charset="0"/>
                    <a:ea typeface="Cambria Math" panose="02040503050406030204" pitchFamily="18" charset="0"/>
                  </a:rPr>
                  <a:t>a</a:t>
                </a:r>
                <a:r>
                  <a:rPr lang="en-US" sz="2598" b="1" dirty="0" err="1">
                    <a:solidFill>
                      <a:schemeClr val="bg1"/>
                    </a:solidFill>
                    <a:latin typeface="Times New Roman" pitchFamily="18" charset="0"/>
                    <a:ea typeface="Cambria Math" panose="02040503050406030204" pitchFamily="18" charset="0"/>
                  </a:rPr>
                  <a:t>LB</a:t>
                </a:r>
                <a:r>
                  <a:rPr lang="en-US" sz="2598" b="1" baseline="-25000" dirty="0" err="1">
                    <a:solidFill>
                      <a:schemeClr val="bg1"/>
                    </a:solidFill>
                    <a:latin typeface="Times New Roman" pitchFamily="18" charset="0"/>
                    <a:ea typeface="Cambria Math" panose="02040503050406030204" pitchFamily="18" charset="0"/>
                  </a:rPr>
                  <a:t>b</a:t>
                </a:r>
                <a:r>
                  <a:rPr lang="en-US" sz="2598" b="1" dirty="0">
                    <a:solidFill>
                      <a:schemeClr val="bg1"/>
                    </a:solidFill>
                    <a:latin typeface="Times New Roman" pitchFamily="18" charset="0"/>
                    <a:ea typeface="Cambria Math" panose="02040503050406030204" pitchFamily="18" charset="0"/>
                  </a:rPr>
                  <a:t> = - </a:t>
                </a:r>
                <a14:m>
                  <m:oMath xmlns:m="http://schemas.openxmlformats.org/officeDocument/2006/math">
                    <m:f>
                      <m:fPr>
                        <m:ctrlPr>
                          <a:rPr lang="en-US" sz="2598" b="1" i="1">
                            <a:solidFill>
                              <a:schemeClr val="bg1"/>
                            </a:solidFill>
                            <a:latin typeface="Cambria Math" panose="02040503050406030204" pitchFamily="18" charset="0"/>
                            <a:ea typeface="Cambria Math" panose="02040503050406030204" pitchFamily="18" charset="0"/>
                          </a:rPr>
                        </m:ctrlPr>
                      </m:fPr>
                      <m:num>
                        <m:r>
                          <m:rPr>
                            <m:nor/>
                          </m:rPr>
                          <a:rPr lang="en-US" sz="2598" b="1">
                            <a:solidFill>
                              <a:schemeClr val="bg1"/>
                            </a:solidFill>
                            <a:latin typeface="Cambria Math"/>
                            <a:ea typeface="Cambria Math" panose="02040503050406030204" pitchFamily="18" charset="0"/>
                            <a:sym typeface="Symbol"/>
                          </a:rPr>
                          <m:t></m:t>
                        </m:r>
                        <m:r>
                          <m:rPr>
                            <m:nor/>
                          </m:rPr>
                          <a:rPr lang="en-US" sz="2598" b="1" baseline="-25000">
                            <a:solidFill>
                              <a:schemeClr val="bg1"/>
                            </a:solidFill>
                            <a:latin typeface="Cambria Math"/>
                            <a:ea typeface="Cambria Math" panose="02040503050406030204" pitchFamily="18" charset="0"/>
                            <a:sym typeface="Symbol"/>
                          </a:rPr>
                          <m:t>0</m:t>
                        </m:r>
                        <m:r>
                          <m:rPr>
                            <m:nor/>
                          </m:rPr>
                          <a:rPr lang="en-US" sz="2598" b="1">
                            <a:solidFill>
                              <a:schemeClr val="bg1"/>
                            </a:solidFill>
                            <a:latin typeface="Cambria Math"/>
                            <a:ea typeface="Cambria Math" panose="02040503050406030204" pitchFamily="18" charset="0"/>
                            <a:sym typeface="Symbol"/>
                          </a:rPr>
                          <m:t>I</m:t>
                        </m:r>
                        <m:r>
                          <m:rPr>
                            <m:nor/>
                          </m:rPr>
                          <a:rPr lang="en-US" sz="2598" b="1" baseline="-25000">
                            <a:solidFill>
                              <a:schemeClr val="bg1"/>
                            </a:solidFill>
                            <a:latin typeface="Cambria Math"/>
                            <a:ea typeface="Cambria Math" panose="02040503050406030204" pitchFamily="18" charset="0"/>
                            <a:sym typeface="Symbol"/>
                          </a:rPr>
                          <m:t>a</m:t>
                        </m:r>
                        <m:r>
                          <m:rPr>
                            <m:nor/>
                          </m:rPr>
                          <a:rPr lang="en-US" sz="2598" b="1">
                            <a:solidFill>
                              <a:schemeClr val="bg1"/>
                            </a:solidFill>
                            <a:latin typeface="Cambria Math"/>
                            <a:ea typeface="Cambria Math" panose="02040503050406030204" pitchFamily="18" charset="0"/>
                            <a:sym typeface="Symbol"/>
                          </a:rPr>
                          <m:t>I</m:t>
                        </m:r>
                        <m:r>
                          <m:rPr>
                            <m:nor/>
                          </m:rPr>
                          <a:rPr lang="en-US" sz="2598" b="1" baseline="-25000">
                            <a:solidFill>
                              <a:schemeClr val="bg1"/>
                            </a:solidFill>
                            <a:latin typeface="Cambria Math"/>
                            <a:ea typeface="Cambria Math" panose="02040503050406030204" pitchFamily="18" charset="0"/>
                            <a:sym typeface="Symbol"/>
                          </a:rPr>
                          <m:t>b</m:t>
                        </m:r>
                        <m:r>
                          <m:rPr>
                            <m:nor/>
                          </m:rPr>
                          <a:rPr lang="en-US" sz="2598" b="1">
                            <a:solidFill>
                              <a:schemeClr val="bg1"/>
                            </a:solidFill>
                            <a:latin typeface="Cambria Math"/>
                            <a:ea typeface="Cambria Math" panose="02040503050406030204" pitchFamily="18" charset="0"/>
                            <a:sym typeface="Symbol"/>
                          </a:rPr>
                          <m:t>L</m:t>
                        </m:r>
                      </m:num>
                      <m:den>
                        <m:r>
                          <m:rPr>
                            <m:nor/>
                          </m:rPr>
                          <a:rPr lang="en-US" sz="2598" b="1">
                            <a:solidFill>
                              <a:schemeClr val="bg1"/>
                            </a:solidFill>
                            <a:latin typeface="Cambria Math"/>
                            <a:ea typeface="Cambria Math" panose="02040503050406030204" pitchFamily="18" charset="0"/>
                          </a:rPr>
                          <m:t>2</m:t>
                        </m:r>
                        <m:r>
                          <m:rPr>
                            <m:nor/>
                          </m:rPr>
                          <a:rPr lang="el-GR" sz="2598" b="1">
                            <a:solidFill>
                              <a:schemeClr val="bg1"/>
                            </a:solidFill>
                            <a:latin typeface="Cambria Math"/>
                            <a:ea typeface="Cambria Math" panose="02040503050406030204" pitchFamily="18" charset="0"/>
                          </a:rPr>
                          <m:t>π</m:t>
                        </m:r>
                        <m:r>
                          <m:rPr>
                            <m:nor/>
                          </m:rPr>
                          <a:rPr lang="en-US" sz="2598" b="1">
                            <a:solidFill>
                              <a:schemeClr val="bg1"/>
                            </a:solidFill>
                            <a:latin typeface="Cambria Math"/>
                            <a:ea typeface="Cambria Math" panose="02040503050406030204" pitchFamily="18" charset="0"/>
                          </a:rPr>
                          <m:t>d</m:t>
                        </m:r>
                      </m:den>
                    </m:f>
                  </m:oMath>
                </a14:m>
                <a:endParaRPr lang="en-US" sz="2598" b="1" dirty="0">
                  <a:solidFill>
                    <a:schemeClr val="bg1"/>
                  </a:solidFill>
                  <a:latin typeface="Times New Roman" pitchFamily="18" charset="0"/>
                  <a:ea typeface="Cambria Math" panose="02040503050406030204" pitchFamily="18" charset="0"/>
                </a:endParaRPr>
              </a:p>
            </p:txBody>
          </p:sp>
        </mc:Choice>
        <mc:Fallback xmlns="">
          <p:sp>
            <p:nvSpPr>
              <p:cNvPr id="10" name="TextBox 9"/>
              <p:cNvSpPr txBox="1">
                <a:spLocks noRot="1" noChangeAspect="1" noMove="1" noResize="1" noEditPoints="1" noAdjustHandles="1" noChangeArrowheads="1" noChangeShapeType="1" noTextEdit="1"/>
              </p:cNvSpPr>
              <p:nvPr/>
            </p:nvSpPr>
            <p:spPr>
              <a:xfrm>
                <a:off x="1710325" y="4183425"/>
                <a:ext cx="3563779" cy="748042"/>
              </a:xfrm>
              <a:prstGeom prst="rect">
                <a:avLst/>
              </a:prstGeom>
              <a:blipFill>
                <a:blip r:embed="rId3"/>
                <a:stretch>
                  <a:fillRect l="-2911" b="-7317"/>
                </a:stretch>
              </a:blipFill>
            </p:spPr>
            <p:txBody>
              <a:bodyPr/>
              <a:lstStyle/>
              <a:p>
                <a:r>
                  <a:rPr lang="en-IN">
                    <a:noFill/>
                  </a:rPr>
                  <a:t> </a:t>
                </a:r>
              </a:p>
            </p:txBody>
          </p:sp>
        </mc:Fallback>
      </mc:AlternateContent>
    </p:spTree>
    <p:extLst>
      <p:ext uri="{BB962C8B-B14F-4D97-AF65-F5344CB8AC3E}">
        <p14:creationId xmlns:p14="http://schemas.microsoft.com/office/powerpoint/2010/main" val="393878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20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left)">
                                      <p:cBhvr>
                                        <p:cTn id="12" dur="20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20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20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left)">
                                      <p:cBhvr>
                                        <p:cTn id="27" dur="20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left)">
                                      <p:cBhvr>
                                        <p:cTn id="32"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2" grpId="0"/>
      <p:bldP spid="14" grpId="0"/>
      <p:bldP spid="8" grpId="0"/>
      <p:bldP spid="9" grpId="0"/>
      <p:bldP spid="10" grpId="0"/>
    </p:bldLst>
  </p:timing>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TextBox 10"/>
          <p:cNvSpPr txBox="1"/>
          <p:nvPr/>
        </p:nvSpPr>
        <p:spPr>
          <a:xfrm>
            <a:off x="1139031" y="753269"/>
            <a:ext cx="3266797" cy="502014"/>
          </a:xfrm>
          <a:prstGeom prst="rect">
            <a:avLst/>
          </a:prstGeom>
          <a:noFill/>
        </p:spPr>
        <p:txBody>
          <a:bodyPr wrap="square" lIns="101235" tIns="50618" rIns="101235" bIns="50618" rtlCol="0">
            <a:spAutoFit/>
          </a:bodyPr>
          <a:lstStyle/>
          <a:p>
            <a:pPr marL="506080" indent="-506080">
              <a:buFont typeface="Wingdings" pitchFamily="2" charset="2"/>
              <a:buChar char="Ø"/>
            </a:pPr>
            <a:r>
              <a:rPr lang="en-US" sz="2598" b="1" dirty="0">
                <a:solidFill>
                  <a:schemeClr val="bg1"/>
                </a:solidFill>
                <a:latin typeface="Times New Roman" pitchFamily="18" charset="0"/>
                <a:ea typeface="Cambria Math" panose="02040503050406030204" pitchFamily="18" charset="0"/>
              </a:rPr>
              <a:t>Thus,   </a:t>
            </a:r>
            <a:r>
              <a:rPr lang="en-US" sz="2598" b="1" dirty="0" err="1">
                <a:solidFill>
                  <a:schemeClr val="bg1"/>
                </a:solidFill>
                <a:latin typeface="Times New Roman" pitchFamily="18" charset="0"/>
                <a:ea typeface="Cambria Math" pitchFamily="18" charset="0"/>
              </a:rPr>
              <a:t>F</a:t>
            </a:r>
            <a:r>
              <a:rPr lang="en-US" sz="2598" b="1" baseline="-25000" dirty="0" err="1">
                <a:solidFill>
                  <a:schemeClr val="bg1"/>
                </a:solidFill>
                <a:latin typeface="Times New Roman" pitchFamily="18" charset="0"/>
                <a:ea typeface="Cambria Math" pitchFamily="18" charset="0"/>
              </a:rPr>
              <a:t>ba</a:t>
            </a:r>
            <a:r>
              <a:rPr lang="en-US" sz="2598" b="1" dirty="0">
                <a:solidFill>
                  <a:schemeClr val="bg1"/>
                </a:solidFill>
                <a:latin typeface="Times New Roman" pitchFamily="18" charset="0"/>
                <a:ea typeface="Cambria Math" pitchFamily="18" charset="0"/>
              </a:rPr>
              <a:t> = - F</a:t>
            </a:r>
            <a:r>
              <a:rPr lang="en-US" sz="2598" b="1" baseline="-25000" dirty="0">
                <a:solidFill>
                  <a:schemeClr val="bg1"/>
                </a:solidFill>
                <a:latin typeface="Times New Roman" pitchFamily="18" charset="0"/>
                <a:ea typeface="Cambria Math" pitchFamily="18" charset="0"/>
              </a:rPr>
              <a:t>ab</a:t>
            </a:r>
            <a:r>
              <a:rPr lang="en-US" sz="2598" b="1" dirty="0">
                <a:solidFill>
                  <a:schemeClr val="bg1"/>
                </a:solidFill>
                <a:latin typeface="Times New Roman" pitchFamily="18" charset="0"/>
                <a:ea typeface="Cambria Math" pitchFamily="18" charset="0"/>
              </a:rPr>
              <a:t>                           </a:t>
            </a:r>
          </a:p>
        </p:txBody>
      </p:sp>
      <p:sp>
        <p:nvSpPr>
          <p:cNvPr id="15" name="TextBox 14"/>
          <p:cNvSpPr txBox="1"/>
          <p:nvPr/>
        </p:nvSpPr>
        <p:spPr>
          <a:xfrm>
            <a:off x="1367631" y="1711826"/>
            <a:ext cx="9067800" cy="1301592"/>
          </a:xfrm>
          <a:prstGeom prst="rect">
            <a:avLst/>
          </a:prstGeom>
          <a:ln/>
        </p:spPr>
        <p:style>
          <a:lnRef idx="1">
            <a:schemeClr val="accent2"/>
          </a:lnRef>
          <a:fillRef idx="2">
            <a:schemeClr val="accent2"/>
          </a:fillRef>
          <a:effectRef idx="1">
            <a:schemeClr val="accent2"/>
          </a:effectRef>
          <a:fontRef idx="minor">
            <a:schemeClr val="dk1"/>
          </a:fontRef>
        </p:style>
        <p:txBody>
          <a:bodyPr wrap="square" lIns="101235" tIns="50618" rIns="101235" bIns="50618" rtlCol="0">
            <a:spAutoFit/>
          </a:bodyPr>
          <a:lstStyle/>
          <a:p>
            <a:pPr algn="just"/>
            <a:r>
              <a:rPr lang="en-US" sz="2598" b="1" dirty="0">
                <a:solidFill>
                  <a:schemeClr val="tx1"/>
                </a:solidFill>
                <a:latin typeface="Times New Roman" pitchFamily="18" charset="0"/>
                <a:ea typeface="Cambria Math" panose="02040503050406030204" pitchFamily="18" charset="0"/>
              </a:rPr>
              <a:t>Therefore, </a:t>
            </a:r>
            <a:r>
              <a:rPr lang="en-US" sz="2598" b="1" cap="small" dirty="0">
                <a:solidFill>
                  <a:schemeClr val="tx1"/>
                </a:solidFill>
                <a:latin typeface="Times New Roman" pitchFamily="18" charset="0"/>
                <a:ea typeface="Cambria Math" panose="02040503050406030204" pitchFamily="18" charset="0"/>
              </a:rPr>
              <a:t>PARALLEL CURRENTS ATTRACT AND ANTIPARALLEL CURRENTS REPEL(opposite to what we find in Electrostatics).</a:t>
            </a:r>
          </a:p>
        </p:txBody>
      </p:sp>
      <p:sp>
        <p:nvSpPr>
          <p:cNvPr id="6" name="TextBox 5"/>
          <p:cNvSpPr txBox="1"/>
          <p:nvPr/>
        </p:nvSpPr>
        <p:spPr>
          <a:xfrm>
            <a:off x="1194554" y="3594636"/>
            <a:ext cx="1781889" cy="502014"/>
          </a:xfrm>
          <a:prstGeom prst="rect">
            <a:avLst/>
          </a:prstGeom>
          <a:noFill/>
        </p:spPr>
        <p:txBody>
          <a:bodyPr wrap="square" lIns="101235" tIns="50618" rIns="101235" bIns="50618" rtlCol="0">
            <a:spAutoFit/>
          </a:bodyPr>
          <a:lstStyle/>
          <a:p>
            <a:r>
              <a:rPr lang="en-US" sz="2598" b="1" dirty="0">
                <a:solidFill>
                  <a:schemeClr val="bg1"/>
                </a:solidFill>
                <a:latin typeface="Times New Roman" pitchFamily="18" charset="0"/>
                <a:ea typeface="Cambria Math" pitchFamily="18" charset="0"/>
              </a:rPr>
              <a:t> </a:t>
            </a:r>
            <a:r>
              <a:rPr lang="en-US" sz="2598" b="1" dirty="0" err="1">
                <a:solidFill>
                  <a:schemeClr val="bg1"/>
                </a:solidFill>
                <a:latin typeface="Times New Roman" pitchFamily="18" charset="0"/>
                <a:ea typeface="Cambria Math" pitchFamily="18" charset="0"/>
              </a:rPr>
              <a:t>F</a:t>
            </a:r>
            <a:r>
              <a:rPr lang="en-US" sz="2598" b="1" baseline="-25000" dirty="0" err="1">
                <a:solidFill>
                  <a:schemeClr val="bg1"/>
                </a:solidFill>
                <a:latin typeface="Times New Roman" pitchFamily="18" charset="0"/>
                <a:ea typeface="Cambria Math" pitchFamily="18" charset="0"/>
              </a:rPr>
              <a:t>ba</a:t>
            </a:r>
            <a:r>
              <a:rPr lang="en-US" sz="2598" b="1" dirty="0">
                <a:solidFill>
                  <a:schemeClr val="bg1"/>
                </a:solidFill>
                <a:latin typeface="Times New Roman" pitchFamily="18" charset="0"/>
                <a:ea typeface="Cambria Math" pitchFamily="18" charset="0"/>
              </a:rPr>
              <a:t> = F</a:t>
            </a:r>
            <a:r>
              <a:rPr lang="en-US" sz="2598" b="1" baseline="-25000" dirty="0">
                <a:solidFill>
                  <a:schemeClr val="bg1"/>
                </a:solidFill>
                <a:latin typeface="Times New Roman" pitchFamily="18" charset="0"/>
                <a:ea typeface="Cambria Math" pitchFamily="18" charset="0"/>
              </a:rPr>
              <a:t>ab</a:t>
            </a:r>
            <a:r>
              <a:rPr lang="en-US" sz="2598" b="1" dirty="0">
                <a:solidFill>
                  <a:schemeClr val="bg1"/>
                </a:solidFill>
                <a:latin typeface="Times New Roman" pitchFamily="18" charset="0"/>
                <a:ea typeface="Cambria Math" pitchFamily="18" charset="0"/>
              </a:rPr>
              <a:t>                           </a:t>
            </a:r>
          </a:p>
        </p:txBody>
      </p:sp>
      <mc:AlternateContent xmlns:mc="http://schemas.openxmlformats.org/markup-compatibility/2006" xmlns:a14="http://schemas.microsoft.com/office/drawing/2010/main">
        <mc:Choice Requires="a14">
          <p:sp>
            <p:nvSpPr>
              <p:cNvPr id="7" name="TextBox 6"/>
              <p:cNvSpPr txBox="1"/>
              <p:nvPr/>
            </p:nvSpPr>
            <p:spPr>
              <a:xfrm>
                <a:off x="2610445" y="3572669"/>
                <a:ext cx="1781889" cy="685526"/>
              </a:xfrm>
              <a:prstGeom prst="rect">
                <a:avLst/>
              </a:prstGeom>
              <a:noFill/>
            </p:spPr>
            <p:txBody>
              <a:bodyPr wrap="square" lIns="101235" tIns="50618" rIns="101235" bIns="50618" rtlCol="0">
                <a:spAutoFit/>
              </a:bodyPr>
              <a:lstStyle/>
              <a:p>
                <a:r>
                  <a:rPr lang="en-US" sz="2598" b="1" dirty="0">
                    <a:solidFill>
                      <a:schemeClr val="bg1"/>
                    </a:solidFill>
                    <a:latin typeface="Times New Roman" pitchFamily="18" charset="0"/>
                    <a:ea typeface="Cambria Math" pitchFamily="18" charset="0"/>
                  </a:rPr>
                  <a:t> = </a:t>
                </a:r>
                <a14:m>
                  <m:oMath xmlns:m="http://schemas.openxmlformats.org/officeDocument/2006/math">
                    <m:f>
                      <m:fPr>
                        <m:ctrlPr>
                          <a:rPr lang="en-US" sz="2598" b="1" i="1">
                            <a:solidFill>
                              <a:schemeClr val="bg1"/>
                            </a:solidFill>
                            <a:latin typeface="Cambria Math" panose="02040503050406030204" pitchFamily="18" charset="0"/>
                            <a:ea typeface="Cambria Math" pitchFamily="18" charset="0"/>
                          </a:rPr>
                        </m:ctrlPr>
                      </m:fPr>
                      <m:num>
                        <m:sSub>
                          <m:sSubPr>
                            <m:ctrlPr>
                              <a:rPr lang="en-US" sz="2598" b="1" i="1">
                                <a:solidFill>
                                  <a:schemeClr val="bg1"/>
                                </a:solidFill>
                                <a:latin typeface="Cambria Math" panose="02040503050406030204" pitchFamily="18" charset="0"/>
                                <a:ea typeface="Cambria Math" pitchFamily="18" charset="0"/>
                              </a:rPr>
                            </m:ctrlPr>
                          </m:sSubPr>
                          <m:e>
                            <m:r>
                              <a:rPr lang="en-US" sz="2598" b="1" i="1">
                                <a:solidFill>
                                  <a:schemeClr val="bg1"/>
                                </a:solidFill>
                                <a:latin typeface="Cambria Math"/>
                                <a:ea typeface="Cambria Math" pitchFamily="18" charset="0"/>
                                <a:sym typeface="Symbol"/>
                              </a:rPr>
                              <m:t></m:t>
                            </m:r>
                          </m:e>
                          <m:sub>
                            <m:r>
                              <a:rPr lang="en-US" sz="2598" b="1" i="1">
                                <a:solidFill>
                                  <a:schemeClr val="bg1"/>
                                </a:solidFill>
                                <a:latin typeface="Cambria Math"/>
                                <a:ea typeface="Cambria Math" pitchFamily="18" charset="0"/>
                              </a:rPr>
                              <m:t>𝟎</m:t>
                            </m:r>
                          </m:sub>
                        </m:sSub>
                        <m:sSub>
                          <m:sSubPr>
                            <m:ctrlPr>
                              <a:rPr lang="en-US" sz="2598" b="1" i="1">
                                <a:solidFill>
                                  <a:schemeClr val="bg1"/>
                                </a:solidFill>
                                <a:latin typeface="Cambria Math" panose="02040503050406030204" pitchFamily="18" charset="0"/>
                                <a:ea typeface="Cambria Math" pitchFamily="18" charset="0"/>
                              </a:rPr>
                            </m:ctrlPr>
                          </m:sSubPr>
                          <m:e>
                            <m:r>
                              <a:rPr lang="en-US" sz="2598" b="1">
                                <a:solidFill>
                                  <a:schemeClr val="bg1"/>
                                </a:solidFill>
                                <a:latin typeface="Cambria Math"/>
                                <a:ea typeface="Cambria Math" pitchFamily="18" charset="0"/>
                              </a:rPr>
                              <m:t>𝐈</m:t>
                            </m:r>
                          </m:e>
                          <m:sub>
                            <m:r>
                              <a:rPr lang="en-US" sz="2598" b="1" i="1">
                                <a:solidFill>
                                  <a:schemeClr val="bg1"/>
                                </a:solidFill>
                                <a:latin typeface="Cambria Math"/>
                                <a:ea typeface="Cambria Math" pitchFamily="18" charset="0"/>
                              </a:rPr>
                              <m:t>𝒂</m:t>
                            </m:r>
                          </m:sub>
                        </m:sSub>
                        <m:sSub>
                          <m:sSubPr>
                            <m:ctrlPr>
                              <a:rPr lang="en-US" sz="2598" b="1" i="1">
                                <a:solidFill>
                                  <a:schemeClr val="bg1"/>
                                </a:solidFill>
                                <a:latin typeface="Cambria Math" panose="02040503050406030204" pitchFamily="18" charset="0"/>
                                <a:ea typeface="Cambria Math" pitchFamily="18" charset="0"/>
                              </a:rPr>
                            </m:ctrlPr>
                          </m:sSubPr>
                          <m:e>
                            <m:r>
                              <a:rPr lang="en-US" sz="2598" b="1">
                                <a:solidFill>
                                  <a:schemeClr val="bg1"/>
                                </a:solidFill>
                                <a:latin typeface="Cambria Math"/>
                                <a:ea typeface="Cambria Math" pitchFamily="18" charset="0"/>
                              </a:rPr>
                              <m:t>𝐈</m:t>
                            </m:r>
                          </m:e>
                          <m:sub>
                            <m:r>
                              <a:rPr lang="en-US" sz="2598" b="1" i="1">
                                <a:solidFill>
                                  <a:schemeClr val="bg1"/>
                                </a:solidFill>
                                <a:latin typeface="Cambria Math"/>
                                <a:ea typeface="Cambria Math" pitchFamily="18" charset="0"/>
                              </a:rPr>
                              <m:t>𝒃</m:t>
                            </m:r>
                          </m:sub>
                        </m:sSub>
                        <m:r>
                          <a:rPr lang="en-US" sz="2598" b="1">
                            <a:solidFill>
                              <a:schemeClr val="bg1"/>
                            </a:solidFill>
                            <a:latin typeface="Cambria Math"/>
                            <a:ea typeface="Cambria Math" pitchFamily="18" charset="0"/>
                          </a:rPr>
                          <m:t>𝐋</m:t>
                        </m:r>
                      </m:num>
                      <m:den>
                        <m:r>
                          <a:rPr lang="en-US" sz="2598" b="1" i="1">
                            <a:solidFill>
                              <a:schemeClr val="bg1"/>
                            </a:solidFill>
                            <a:latin typeface="Cambria Math"/>
                            <a:ea typeface="Cambria Math" pitchFamily="18" charset="0"/>
                          </a:rPr>
                          <m:t>𝟐</m:t>
                        </m:r>
                        <m:r>
                          <a:rPr lang="en-US" sz="2598" b="1" i="1">
                            <a:solidFill>
                              <a:schemeClr val="bg1"/>
                            </a:solidFill>
                            <a:latin typeface="Cambria Math"/>
                            <a:ea typeface="Cambria Math" pitchFamily="18" charset="0"/>
                            <a:sym typeface="Symbol"/>
                          </a:rPr>
                          <m:t></m:t>
                        </m:r>
                        <m:r>
                          <a:rPr lang="en-US" sz="2598" b="1" i="1">
                            <a:solidFill>
                              <a:schemeClr val="bg1"/>
                            </a:solidFill>
                            <a:latin typeface="Cambria Math"/>
                            <a:ea typeface="Cambria Math" pitchFamily="18" charset="0"/>
                            <a:sym typeface="Symbol"/>
                          </a:rPr>
                          <m:t>𝒅</m:t>
                        </m:r>
                      </m:den>
                    </m:f>
                  </m:oMath>
                </a14:m>
                <a:endParaRPr lang="en-US" sz="2598" b="1" dirty="0">
                  <a:solidFill>
                    <a:schemeClr val="bg1"/>
                  </a:solidFill>
                  <a:latin typeface="Times New Roman" pitchFamily="18" charset="0"/>
                  <a:ea typeface="Cambria Math" pitchFamily="18" charset="0"/>
                </a:endParaRPr>
              </a:p>
            </p:txBody>
          </p:sp>
        </mc:Choice>
        <mc:Fallback xmlns="">
          <p:sp>
            <p:nvSpPr>
              <p:cNvPr id="7" name="TextBox 6"/>
              <p:cNvSpPr txBox="1">
                <a:spLocks noRot="1" noChangeAspect="1" noMove="1" noResize="1" noEditPoints="1" noAdjustHandles="1" noChangeArrowheads="1" noChangeShapeType="1" noTextEdit="1"/>
              </p:cNvSpPr>
              <p:nvPr/>
            </p:nvSpPr>
            <p:spPr>
              <a:xfrm>
                <a:off x="2610445" y="3572669"/>
                <a:ext cx="1781889" cy="685526"/>
              </a:xfrm>
              <a:prstGeom prst="rect">
                <a:avLst/>
              </a:prstGeom>
              <a:blipFill>
                <a:blip r:embed="rId2"/>
                <a:stretch>
                  <a:fillRect l="-683" b="-7080"/>
                </a:stretch>
              </a:blipFill>
            </p:spPr>
            <p:txBody>
              <a:bodyPr/>
              <a:lstStyle/>
              <a:p>
                <a:r>
                  <a:rPr lang="en-IN">
                    <a:noFill/>
                  </a:rPr>
                  <a:t> </a:t>
                </a:r>
              </a:p>
            </p:txBody>
          </p:sp>
        </mc:Fallback>
      </mc:AlternateContent>
    </p:spTree>
    <p:extLst>
      <p:ext uri="{BB962C8B-B14F-4D97-AF65-F5344CB8AC3E}">
        <p14:creationId xmlns:p14="http://schemas.microsoft.com/office/powerpoint/2010/main" val="3905170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2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iterate type="lt">
                                    <p:tmPct val="10000"/>
                                  </p:iterate>
                                  <p:childTnLst>
                                    <p:set>
                                      <p:cBhvr>
                                        <p:cTn id="11" dur="1" fill="hold">
                                          <p:stCondLst>
                                            <p:cond delay="0"/>
                                          </p:stCondLst>
                                        </p:cTn>
                                        <p:tgtEl>
                                          <p:spTgt spid="15"/>
                                        </p:tgtEl>
                                        <p:attrNameLst>
                                          <p:attrName>style.visibility</p:attrName>
                                        </p:attrNameLst>
                                      </p:cBhvr>
                                      <p:to>
                                        <p:strVal val="visible"/>
                                      </p:to>
                                    </p:set>
                                    <p:animEffect transition="in" filter="wipe(left)">
                                      <p:cBhvr>
                                        <p:cTn id="12" dur="20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20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5" grpId="0" animBg="1"/>
      <p:bldP spid="6" grpId="0"/>
      <p:bldP spid="7" grpId="0"/>
    </p:bldLst>
  </p:timing>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extBox 5"/>
          <p:cNvSpPr txBox="1"/>
          <p:nvPr/>
        </p:nvSpPr>
        <p:spPr>
          <a:xfrm>
            <a:off x="1005019" y="692434"/>
            <a:ext cx="6731578" cy="582036"/>
          </a:xfrm>
          <a:prstGeom prst="rect">
            <a:avLst/>
          </a:prstGeom>
        </p:spPr>
        <p:style>
          <a:lnRef idx="0">
            <a:schemeClr val="accent1"/>
          </a:lnRef>
          <a:fillRef idx="3">
            <a:schemeClr val="accent1"/>
          </a:fillRef>
          <a:effectRef idx="3">
            <a:schemeClr val="accent1"/>
          </a:effectRef>
          <a:fontRef idx="minor">
            <a:schemeClr val="lt1"/>
          </a:fontRef>
        </p:style>
        <p:txBody>
          <a:bodyPr wrap="square" lIns="101235" tIns="50618" rIns="101235" bIns="50618" rtlCol="0">
            <a:spAutoFit/>
          </a:bodyPr>
          <a:lstStyle/>
          <a:p>
            <a:pPr marL="576368" indent="-576368"/>
            <a:r>
              <a:rPr lang="en-US" sz="3118" b="1" dirty="0">
                <a:solidFill>
                  <a:schemeClr val="bg1"/>
                </a:solidFill>
                <a:latin typeface="Times New Roman" pitchFamily="18" charset="0"/>
                <a:ea typeface="Cambria Math" panose="02040503050406030204" pitchFamily="18" charset="0"/>
              </a:rPr>
              <a:t>AMPERE ( The SI unit of current ):</a:t>
            </a:r>
          </a:p>
        </p:txBody>
      </p:sp>
      <mc:AlternateContent xmlns:mc="http://schemas.openxmlformats.org/markup-compatibility/2006" xmlns:a14="http://schemas.microsoft.com/office/drawing/2010/main">
        <mc:Choice Requires="a14">
          <p:sp>
            <p:nvSpPr>
              <p:cNvPr id="7" name="TextBox 6"/>
              <p:cNvSpPr txBox="1"/>
              <p:nvPr/>
            </p:nvSpPr>
            <p:spPr>
              <a:xfrm>
                <a:off x="910431" y="1515246"/>
                <a:ext cx="4553717" cy="748042"/>
              </a:xfrm>
              <a:prstGeom prst="rect">
                <a:avLst/>
              </a:prstGeom>
              <a:noFill/>
            </p:spPr>
            <p:txBody>
              <a:bodyPr wrap="square" lIns="101235" tIns="50618" rIns="101235" bIns="50618" rtlCol="0">
                <a:spAutoFit/>
              </a:bodyPr>
              <a:lstStyle/>
              <a:p>
                <a:pPr marL="576368" indent="-576368">
                  <a:buFont typeface="Wingdings" pitchFamily="2" charset="2"/>
                  <a:buChar char="Ø"/>
                </a:pPr>
                <a:r>
                  <a:rPr lang="en-US" sz="2598" b="1" dirty="0">
                    <a:solidFill>
                      <a:schemeClr val="bg1"/>
                    </a:solidFill>
                    <a:latin typeface="Times New Roman" pitchFamily="18" charset="0"/>
                    <a:ea typeface="Cambria Math" panose="02040503050406030204" pitchFamily="18" charset="0"/>
                  </a:rPr>
                  <a:t>Let </a:t>
                </a:r>
                <a:r>
                  <a:rPr lang="en-US" sz="2598" b="1" dirty="0" err="1">
                    <a:solidFill>
                      <a:schemeClr val="bg1"/>
                    </a:solidFill>
                    <a:latin typeface="Times New Roman" pitchFamily="18" charset="0"/>
                    <a:ea typeface="Cambria Math" panose="02040503050406030204" pitchFamily="18" charset="0"/>
                  </a:rPr>
                  <a:t>f</a:t>
                </a:r>
                <a:r>
                  <a:rPr lang="en-US" sz="2598" b="1" baseline="-25000" dirty="0" err="1">
                    <a:solidFill>
                      <a:schemeClr val="bg1"/>
                    </a:solidFill>
                    <a:latin typeface="Times New Roman" pitchFamily="18" charset="0"/>
                    <a:ea typeface="Cambria Math" panose="02040503050406030204" pitchFamily="18" charset="0"/>
                  </a:rPr>
                  <a:t>ba</a:t>
                </a:r>
                <a:r>
                  <a:rPr lang="en-US" sz="2598" b="1" dirty="0">
                    <a:solidFill>
                      <a:schemeClr val="bg1"/>
                    </a:solidFill>
                    <a:latin typeface="Times New Roman" pitchFamily="18" charset="0"/>
                    <a:ea typeface="Cambria Math" panose="02040503050406030204" pitchFamily="18" charset="0"/>
                  </a:rPr>
                  <a:t>= </a:t>
                </a:r>
                <a14:m>
                  <m:oMath xmlns:m="http://schemas.openxmlformats.org/officeDocument/2006/math">
                    <m:f>
                      <m:fPr>
                        <m:ctrlPr>
                          <a:rPr lang="en-US" sz="2598" b="1" i="1">
                            <a:solidFill>
                              <a:schemeClr val="bg1"/>
                            </a:solidFill>
                            <a:latin typeface="Cambria Math" panose="02040503050406030204" pitchFamily="18" charset="0"/>
                            <a:ea typeface="Cambria Math" panose="02040503050406030204" pitchFamily="18" charset="0"/>
                          </a:rPr>
                        </m:ctrlPr>
                      </m:fPr>
                      <m:num>
                        <m:r>
                          <m:rPr>
                            <m:nor/>
                          </m:rPr>
                          <a:rPr lang="en-US" sz="2598" b="1">
                            <a:solidFill>
                              <a:schemeClr val="bg1"/>
                            </a:solidFill>
                            <a:latin typeface="Cambria Math"/>
                            <a:ea typeface="Cambria Math" panose="02040503050406030204" pitchFamily="18" charset="0"/>
                          </a:rPr>
                          <m:t>F</m:t>
                        </m:r>
                        <m:r>
                          <m:rPr>
                            <m:nor/>
                          </m:rPr>
                          <a:rPr lang="en-US" sz="2598" b="1" baseline="-25000">
                            <a:solidFill>
                              <a:schemeClr val="bg1"/>
                            </a:solidFill>
                            <a:latin typeface="Cambria Math"/>
                            <a:ea typeface="Cambria Math" panose="02040503050406030204" pitchFamily="18" charset="0"/>
                          </a:rPr>
                          <m:t>ba</m:t>
                        </m:r>
                      </m:num>
                      <m:den>
                        <m:r>
                          <m:rPr>
                            <m:nor/>
                          </m:rPr>
                          <a:rPr lang="en-US" sz="2598" b="1">
                            <a:solidFill>
                              <a:schemeClr val="bg1"/>
                            </a:solidFill>
                            <a:latin typeface="Cambria Math"/>
                            <a:ea typeface="Cambria Math" panose="02040503050406030204" pitchFamily="18" charset="0"/>
                          </a:rPr>
                          <m:t>L</m:t>
                        </m:r>
                      </m:den>
                    </m:f>
                  </m:oMath>
                </a14:m>
                <a:r>
                  <a:rPr lang="en-US" sz="2598" b="1" dirty="0">
                    <a:solidFill>
                      <a:schemeClr val="bg1"/>
                    </a:solidFill>
                    <a:latin typeface="Times New Roman" pitchFamily="18" charset="0"/>
                    <a:ea typeface="Cambria Math" panose="02040503050406030204" pitchFamily="18" charset="0"/>
                  </a:rPr>
                  <a:t>= </a:t>
                </a:r>
                <a14:m>
                  <m:oMath xmlns:m="http://schemas.openxmlformats.org/officeDocument/2006/math">
                    <m:f>
                      <m:fPr>
                        <m:ctrlPr>
                          <a:rPr lang="en-US" sz="2598" b="1" i="1">
                            <a:solidFill>
                              <a:schemeClr val="bg1"/>
                            </a:solidFill>
                            <a:latin typeface="Cambria Math" panose="02040503050406030204" pitchFamily="18" charset="0"/>
                            <a:ea typeface="Cambria Math" panose="02040503050406030204" pitchFamily="18" charset="0"/>
                          </a:rPr>
                        </m:ctrlPr>
                      </m:fPr>
                      <m:num>
                        <m:r>
                          <m:rPr>
                            <m:nor/>
                          </m:rPr>
                          <a:rPr lang="en-US" sz="2598" b="1">
                            <a:solidFill>
                              <a:schemeClr val="bg1"/>
                            </a:solidFill>
                            <a:latin typeface="Cambria Math"/>
                            <a:ea typeface="Cambria Math" panose="02040503050406030204" pitchFamily="18" charset="0"/>
                            <a:sym typeface="Symbol"/>
                          </a:rPr>
                          <m:t></m:t>
                        </m:r>
                        <m:r>
                          <m:rPr>
                            <m:nor/>
                          </m:rPr>
                          <a:rPr lang="en-US" sz="2598" b="1" baseline="-25000">
                            <a:solidFill>
                              <a:schemeClr val="bg1"/>
                            </a:solidFill>
                            <a:latin typeface="Cambria Math"/>
                            <a:ea typeface="Cambria Math" panose="02040503050406030204" pitchFamily="18" charset="0"/>
                            <a:sym typeface="Symbol"/>
                          </a:rPr>
                          <m:t>0</m:t>
                        </m:r>
                        <m:r>
                          <m:rPr>
                            <m:nor/>
                          </m:rPr>
                          <a:rPr lang="en-US" sz="2598" b="1">
                            <a:solidFill>
                              <a:schemeClr val="bg1"/>
                            </a:solidFill>
                            <a:latin typeface="Cambria Math"/>
                            <a:ea typeface="Cambria Math" panose="02040503050406030204" pitchFamily="18" charset="0"/>
                            <a:sym typeface="Symbol"/>
                          </a:rPr>
                          <m:t>I</m:t>
                        </m:r>
                        <m:r>
                          <m:rPr>
                            <m:nor/>
                          </m:rPr>
                          <a:rPr lang="en-US" sz="2598" b="1" baseline="-25000">
                            <a:solidFill>
                              <a:schemeClr val="bg1"/>
                            </a:solidFill>
                            <a:latin typeface="Cambria Math"/>
                            <a:ea typeface="Cambria Math" panose="02040503050406030204" pitchFamily="18" charset="0"/>
                            <a:sym typeface="Symbol"/>
                          </a:rPr>
                          <m:t>a</m:t>
                        </m:r>
                        <m:r>
                          <m:rPr>
                            <m:nor/>
                          </m:rPr>
                          <a:rPr lang="en-US" sz="2598" b="1">
                            <a:solidFill>
                              <a:schemeClr val="bg1"/>
                            </a:solidFill>
                            <a:latin typeface="Cambria Math"/>
                            <a:ea typeface="Cambria Math" panose="02040503050406030204" pitchFamily="18" charset="0"/>
                            <a:sym typeface="Symbol"/>
                          </a:rPr>
                          <m:t>I</m:t>
                        </m:r>
                        <m:r>
                          <m:rPr>
                            <m:nor/>
                          </m:rPr>
                          <a:rPr lang="en-US" sz="2598" b="1" baseline="-25000">
                            <a:solidFill>
                              <a:schemeClr val="bg1"/>
                            </a:solidFill>
                            <a:latin typeface="Cambria Math"/>
                            <a:ea typeface="Cambria Math" panose="02040503050406030204" pitchFamily="18" charset="0"/>
                            <a:sym typeface="Symbol"/>
                          </a:rPr>
                          <m:t>b</m:t>
                        </m:r>
                      </m:num>
                      <m:den>
                        <m:r>
                          <m:rPr>
                            <m:nor/>
                          </m:rPr>
                          <a:rPr lang="en-US" sz="2598" b="1">
                            <a:solidFill>
                              <a:schemeClr val="bg1"/>
                            </a:solidFill>
                            <a:latin typeface="Cambria Math"/>
                            <a:ea typeface="Cambria Math" panose="02040503050406030204" pitchFamily="18" charset="0"/>
                          </a:rPr>
                          <m:t>2</m:t>
                        </m:r>
                        <m:r>
                          <m:rPr>
                            <m:nor/>
                          </m:rPr>
                          <a:rPr lang="el-GR" sz="2598" b="1">
                            <a:solidFill>
                              <a:schemeClr val="bg1"/>
                            </a:solidFill>
                            <a:latin typeface="Cambria Math"/>
                            <a:ea typeface="Cambria Math" panose="02040503050406030204" pitchFamily="18" charset="0"/>
                          </a:rPr>
                          <m:t>π</m:t>
                        </m:r>
                        <m:r>
                          <m:rPr>
                            <m:nor/>
                          </m:rPr>
                          <a:rPr lang="en-US" sz="2598" b="1">
                            <a:solidFill>
                              <a:schemeClr val="bg1"/>
                            </a:solidFill>
                            <a:latin typeface="Cambria Math"/>
                            <a:ea typeface="Cambria Math" panose="02040503050406030204" pitchFamily="18" charset="0"/>
                          </a:rPr>
                          <m:t>d</m:t>
                        </m:r>
                      </m:den>
                    </m:f>
                  </m:oMath>
                </a14:m>
                <a:r>
                  <a:rPr lang="en-US" sz="2598" b="1" dirty="0">
                    <a:solidFill>
                      <a:schemeClr val="bg1"/>
                    </a:solidFill>
                    <a:latin typeface="Times New Roman" pitchFamily="18" charset="0"/>
                    <a:ea typeface="Cambria Math" panose="02040503050406030204" pitchFamily="18" charset="0"/>
                  </a:rPr>
                  <a:t>, then    </a:t>
                </a:r>
              </a:p>
            </p:txBody>
          </p:sp>
        </mc:Choice>
        <mc:Fallback xmlns="">
          <p:sp>
            <p:nvSpPr>
              <p:cNvPr id="7" name="TextBox 6"/>
              <p:cNvSpPr txBox="1">
                <a:spLocks noRot="1" noChangeAspect="1" noMove="1" noResize="1" noEditPoints="1" noAdjustHandles="1" noChangeArrowheads="1" noChangeShapeType="1" noTextEdit="1"/>
              </p:cNvSpPr>
              <p:nvPr/>
            </p:nvSpPr>
            <p:spPr>
              <a:xfrm>
                <a:off x="910431" y="1515246"/>
                <a:ext cx="4553717" cy="748042"/>
              </a:xfrm>
              <a:prstGeom prst="rect">
                <a:avLst/>
              </a:prstGeom>
              <a:blipFill>
                <a:blip r:embed="rId2"/>
                <a:stretch>
                  <a:fillRect l="-1874" r="-669" b="-7377"/>
                </a:stretch>
              </a:blipFill>
            </p:spPr>
            <p:txBody>
              <a:bodyPr/>
              <a:lstStyle/>
              <a:p>
                <a:r>
                  <a:rPr lang="en-IN">
                    <a:noFill/>
                  </a:rPr>
                  <a:t> </a:t>
                </a:r>
              </a:p>
            </p:txBody>
          </p:sp>
        </mc:Fallback>
      </mc:AlternateContent>
      <p:sp>
        <p:nvSpPr>
          <p:cNvPr id="13" name="TextBox 12"/>
          <p:cNvSpPr txBox="1"/>
          <p:nvPr/>
        </p:nvSpPr>
        <p:spPr>
          <a:xfrm>
            <a:off x="1520031" y="3186816"/>
            <a:ext cx="9753600" cy="2101170"/>
          </a:xfrm>
          <a:prstGeom prst="rect">
            <a:avLst/>
          </a:prstGeom>
        </p:spPr>
        <p:style>
          <a:lnRef idx="1">
            <a:schemeClr val="accent2"/>
          </a:lnRef>
          <a:fillRef idx="2">
            <a:schemeClr val="accent2"/>
          </a:fillRef>
          <a:effectRef idx="1">
            <a:schemeClr val="accent2"/>
          </a:effectRef>
          <a:fontRef idx="minor">
            <a:schemeClr val="dk1"/>
          </a:fontRef>
        </p:style>
        <p:txBody>
          <a:bodyPr wrap="square" lIns="101235" tIns="50618" rIns="101235" bIns="50618" rtlCol="0">
            <a:spAutoFit/>
          </a:bodyPr>
          <a:lstStyle/>
          <a:p>
            <a:pPr marL="576368" indent="-576368" algn="just">
              <a:buFont typeface="Wingdings" pitchFamily="2" charset="2"/>
              <a:buChar char="Ø"/>
            </a:pPr>
            <a:r>
              <a:rPr lang="en-US" sz="2598" b="1" dirty="0">
                <a:solidFill>
                  <a:schemeClr val="tx1"/>
                </a:solidFill>
                <a:latin typeface="Times New Roman" pitchFamily="18" charset="0"/>
                <a:ea typeface="Cambria Math" panose="02040503050406030204" pitchFamily="18" charset="0"/>
              </a:rPr>
              <a:t>The ampere is the value of that steady current which, when maintained in each of the two very long, straight, parallel conductors of negligible cross–section, and placed one meter apart in vacuum, would produce on each of these conductors a force = </a:t>
            </a:r>
            <a:r>
              <a:rPr lang="en-US" sz="2598" b="1" dirty="0" err="1">
                <a:solidFill>
                  <a:schemeClr val="tx1"/>
                </a:solidFill>
                <a:latin typeface="Times New Roman" pitchFamily="18" charset="0"/>
                <a:ea typeface="Cambria Math" panose="02040503050406030204" pitchFamily="18" charset="0"/>
              </a:rPr>
              <a:t>F</a:t>
            </a:r>
            <a:r>
              <a:rPr lang="en-US" sz="2598" b="1" baseline="-25000" dirty="0" err="1">
                <a:solidFill>
                  <a:schemeClr val="tx1"/>
                </a:solidFill>
                <a:latin typeface="Times New Roman" pitchFamily="18" charset="0"/>
                <a:ea typeface="Cambria Math" panose="02040503050406030204" pitchFamily="18" charset="0"/>
              </a:rPr>
              <a:t>ba</a:t>
            </a:r>
            <a:endParaRPr lang="en-US" sz="2598" b="1" dirty="0">
              <a:solidFill>
                <a:schemeClr val="tx1"/>
              </a:solidFill>
              <a:latin typeface="Times New Roman" pitchFamily="18" charset="0"/>
              <a:ea typeface="Cambria Math" pitchFamily="18" charset="0"/>
            </a:endParaRPr>
          </a:p>
        </p:txBody>
      </p:sp>
      <p:sp>
        <p:nvSpPr>
          <p:cNvPr id="8" name="TextBox 7"/>
          <p:cNvSpPr txBox="1"/>
          <p:nvPr/>
        </p:nvSpPr>
        <p:spPr>
          <a:xfrm>
            <a:off x="1520031" y="2442280"/>
            <a:ext cx="4751705" cy="502014"/>
          </a:xfrm>
          <a:prstGeom prst="rect">
            <a:avLst/>
          </a:prstGeom>
          <a:noFill/>
        </p:spPr>
        <p:txBody>
          <a:bodyPr wrap="square" lIns="101235" tIns="50618" rIns="101235" bIns="50618" rtlCol="0">
            <a:spAutoFit/>
          </a:bodyPr>
          <a:lstStyle/>
          <a:p>
            <a:r>
              <a:rPr lang="en-US" sz="2598" b="1" dirty="0" err="1">
                <a:solidFill>
                  <a:schemeClr val="bg1"/>
                </a:solidFill>
                <a:latin typeface="Times New Roman" pitchFamily="18" charset="0"/>
                <a:ea typeface="Cambria Math" panose="02040503050406030204" pitchFamily="18" charset="0"/>
              </a:rPr>
              <a:t>I</a:t>
            </a:r>
            <a:r>
              <a:rPr lang="en-US" sz="2598" b="1" baseline="-25000" dirty="0" err="1">
                <a:solidFill>
                  <a:schemeClr val="bg1"/>
                </a:solidFill>
                <a:latin typeface="Times New Roman" pitchFamily="18" charset="0"/>
                <a:ea typeface="Cambria Math" panose="02040503050406030204" pitchFamily="18" charset="0"/>
              </a:rPr>
              <a:t>a</a:t>
            </a:r>
            <a:r>
              <a:rPr lang="en-US" sz="2598" b="1" dirty="0">
                <a:solidFill>
                  <a:schemeClr val="bg1"/>
                </a:solidFill>
                <a:latin typeface="Times New Roman" pitchFamily="18" charset="0"/>
                <a:ea typeface="Cambria Math" panose="02040503050406030204" pitchFamily="18" charset="0"/>
              </a:rPr>
              <a:t>=</a:t>
            </a:r>
            <a:r>
              <a:rPr lang="en-US" sz="2598" b="1" dirty="0" err="1">
                <a:solidFill>
                  <a:schemeClr val="bg1"/>
                </a:solidFill>
                <a:latin typeface="Times New Roman" pitchFamily="18" charset="0"/>
                <a:ea typeface="Cambria Math" panose="02040503050406030204" pitchFamily="18" charset="0"/>
              </a:rPr>
              <a:t>I</a:t>
            </a:r>
            <a:r>
              <a:rPr lang="en-US" sz="2598" b="1" baseline="-25000" dirty="0" err="1">
                <a:solidFill>
                  <a:schemeClr val="bg1"/>
                </a:solidFill>
                <a:latin typeface="Times New Roman" pitchFamily="18" charset="0"/>
                <a:ea typeface="Cambria Math" panose="02040503050406030204" pitchFamily="18" charset="0"/>
              </a:rPr>
              <a:t>b</a:t>
            </a:r>
            <a:r>
              <a:rPr lang="en-US" sz="2598" b="1" dirty="0">
                <a:solidFill>
                  <a:schemeClr val="bg1"/>
                </a:solidFill>
                <a:latin typeface="Times New Roman" pitchFamily="18" charset="0"/>
                <a:ea typeface="Cambria Math" panose="02040503050406030204" pitchFamily="18" charset="0"/>
              </a:rPr>
              <a:t> (is said to be) = 1 Ampere</a:t>
            </a:r>
          </a:p>
        </p:txBody>
      </p:sp>
      <p:sp>
        <p:nvSpPr>
          <p:cNvPr id="9" name="TextBox 8"/>
          <p:cNvSpPr txBox="1"/>
          <p:nvPr/>
        </p:nvSpPr>
        <p:spPr>
          <a:xfrm>
            <a:off x="1568977" y="5656409"/>
            <a:ext cx="4827854" cy="502014"/>
          </a:xfrm>
          <a:prstGeom prst="rect">
            <a:avLst/>
          </a:prstGeom>
          <a:noFill/>
        </p:spPr>
        <p:txBody>
          <a:bodyPr wrap="square" lIns="101235" tIns="50618" rIns="101235" bIns="50618" rtlCol="0">
            <a:spAutoFit/>
          </a:bodyPr>
          <a:lstStyle/>
          <a:p>
            <a:pPr marL="576368" indent="-576368"/>
            <a:r>
              <a:rPr lang="en-US" sz="2598" b="1" dirty="0" err="1">
                <a:solidFill>
                  <a:schemeClr val="bg1"/>
                </a:solidFill>
                <a:latin typeface="Times New Roman" pitchFamily="18" charset="0"/>
                <a:ea typeface="Cambria Math" panose="02040503050406030204" pitchFamily="18" charset="0"/>
              </a:rPr>
              <a:t>f</a:t>
            </a:r>
            <a:r>
              <a:rPr lang="en-US" sz="2598" b="1" baseline="-25000" dirty="0" err="1">
                <a:solidFill>
                  <a:schemeClr val="bg1"/>
                </a:solidFill>
                <a:latin typeface="Times New Roman" pitchFamily="18" charset="0"/>
                <a:ea typeface="Cambria Math" panose="02040503050406030204" pitchFamily="18" charset="0"/>
              </a:rPr>
              <a:t>ba</a:t>
            </a:r>
            <a:r>
              <a:rPr lang="en-US" sz="2598" b="1" baseline="-25000" dirty="0">
                <a:solidFill>
                  <a:schemeClr val="bg1"/>
                </a:solidFill>
                <a:latin typeface="Times New Roman" pitchFamily="18" charset="0"/>
                <a:ea typeface="Cambria Math" panose="02040503050406030204" pitchFamily="18" charset="0"/>
              </a:rPr>
              <a:t> </a:t>
            </a:r>
            <a:r>
              <a:rPr lang="en-US" sz="2598" b="1" dirty="0">
                <a:solidFill>
                  <a:schemeClr val="bg1"/>
                </a:solidFill>
                <a:latin typeface="Times New Roman" pitchFamily="18" charset="0"/>
                <a:ea typeface="Cambria Math" panose="02040503050406030204" pitchFamily="18" charset="0"/>
              </a:rPr>
              <a:t>= 2x10</a:t>
            </a:r>
            <a:r>
              <a:rPr lang="en-US" sz="2598" b="1" baseline="30000" dirty="0">
                <a:solidFill>
                  <a:schemeClr val="bg1"/>
                </a:solidFill>
                <a:latin typeface="Times New Roman" pitchFamily="18" charset="0"/>
                <a:ea typeface="Cambria Math" panose="02040503050406030204" pitchFamily="18" charset="0"/>
              </a:rPr>
              <a:t>-7</a:t>
            </a:r>
            <a:r>
              <a:rPr lang="en-US" sz="2598" b="1" dirty="0">
                <a:solidFill>
                  <a:schemeClr val="bg1"/>
                </a:solidFill>
                <a:latin typeface="Times New Roman" pitchFamily="18" charset="0"/>
                <a:ea typeface="Cambria Math" panose="02040503050406030204" pitchFamily="18" charset="0"/>
              </a:rPr>
              <a:t> N per  </a:t>
            </a:r>
            <a:r>
              <a:rPr lang="en-US" sz="2598" b="1" dirty="0" err="1">
                <a:solidFill>
                  <a:schemeClr val="bg1"/>
                </a:solidFill>
                <a:latin typeface="Times New Roman" pitchFamily="18" charset="0"/>
                <a:ea typeface="Cambria Math" panose="02040503050406030204" pitchFamily="18" charset="0"/>
              </a:rPr>
              <a:t>metre</a:t>
            </a:r>
            <a:r>
              <a:rPr lang="en-US" sz="2598" b="1" dirty="0">
                <a:solidFill>
                  <a:schemeClr val="bg1"/>
                </a:solidFill>
                <a:latin typeface="Times New Roman" pitchFamily="18" charset="0"/>
                <a:ea typeface="Cambria Math" panose="02040503050406030204" pitchFamily="18" charset="0"/>
              </a:rPr>
              <a:t>  length.</a:t>
            </a:r>
          </a:p>
        </p:txBody>
      </p:sp>
    </p:spTree>
    <p:extLst>
      <p:ext uri="{BB962C8B-B14F-4D97-AF65-F5344CB8AC3E}">
        <p14:creationId xmlns:p14="http://schemas.microsoft.com/office/powerpoint/2010/main" val="3274147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iterate type="lt">
                                    <p:tmPct val="10000"/>
                                  </p:iterate>
                                  <p:childTnLst>
                                    <p:set>
                                      <p:cBhvr>
                                        <p:cTn id="11" dur="1" fill="hold">
                                          <p:stCondLst>
                                            <p:cond delay="0"/>
                                          </p:stCondLst>
                                        </p:cTn>
                                        <p:tgtEl>
                                          <p:spTgt spid="7"/>
                                        </p:tgtEl>
                                        <p:attrNameLst>
                                          <p:attrName>style.visibility</p:attrName>
                                        </p:attrNameLst>
                                      </p:cBhvr>
                                      <p:to>
                                        <p:strVal val="visible"/>
                                      </p:to>
                                    </p:set>
                                    <p:animEffect transition="in" filter="wipe(left)">
                                      <p:cBhvr>
                                        <p:cTn id="12" dur="2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iterate type="lt">
                                    <p:tmPct val="10000"/>
                                  </p:iterate>
                                  <p:childTnLst>
                                    <p:set>
                                      <p:cBhvr>
                                        <p:cTn id="16" dur="1" fill="hold">
                                          <p:stCondLst>
                                            <p:cond delay="0"/>
                                          </p:stCondLst>
                                        </p:cTn>
                                        <p:tgtEl>
                                          <p:spTgt spid="8"/>
                                        </p:tgtEl>
                                        <p:attrNameLst>
                                          <p:attrName>style.visibility</p:attrName>
                                        </p:attrNameLst>
                                      </p:cBhvr>
                                      <p:to>
                                        <p:strVal val="visible"/>
                                      </p:to>
                                    </p:set>
                                    <p:animEffect transition="in" filter="wipe(left)">
                                      <p:cBhvr>
                                        <p:cTn id="17" dur="20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iterate type="lt">
                                    <p:tmPct val="10000"/>
                                  </p:iterate>
                                  <p:childTnLst>
                                    <p:set>
                                      <p:cBhvr>
                                        <p:cTn id="21" dur="1" fill="hold">
                                          <p:stCondLst>
                                            <p:cond delay="0"/>
                                          </p:stCondLst>
                                        </p:cTn>
                                        <p:tgtEl>
                                          <p:spTgt spid="13"/>
                                        </p:tgtEl>
                                        <p:attrNameLst>
                                          <p:attrName>style.visibility</p:attrName>
                                        </p:attrNameLst>
                                      </p:cBhvr>
                                      <p:to>
                                        <p:strVal val="visible"/>
                                      </p:to>
                                    </p:set>
                                    <p:animEffect transition="in" filter="wipe(left)">
                                      <p:cBhvr>
                                        <p:cTn id="22" dur="20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iterate type="lt">
                                    <p:tmPct val="10000"/>
                                  </p:iterate>
                                  <p:childTnLst>
                                    <p:set>
                                      <p:cBhvr>
                                        <p:cTn id="26" dur="1" fill="hold">
                                          <p:stCondLst>
                                            <p:cond delay="0"/>
                                          </p:stCondLst>
                                        </p:cTn>
                                        <p:tgtEl>
                                          <p:spTgt spid="9"/>
                                        </p:tgtEl>
                                        <p:attrNameLst>
                                          <p:attrName>style.visibility</p:attrName>
                                        </p:attrNameLst>
                                      </p:cBhvr>
                                      <p:to>
                                        <p:strVal val="visible"/>
                                      </p:to>
                                    </p:set>
                                    <p:animEffect transition="in" filter="wipe(left)">
                                      <p:cBhvr>
                                        <p:cTn id="2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13" grpId="0" animBg="1"/>
      <p:bldP spid="8" grpId="0"/>
      <p:bldP spid="9" grpId="0"/>
    </p:bldLst>
  </p:timing>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7E3571D-74C7-9E44-9DB9-7682D5626E91}"/>
              </a:ext>
            </a:extLst>
          </p:cNvPr>
          <p:cNvSpPr txBox="1"/>
          <p:nvPr/>
        </p:nvSpPr>
        <p:spPr>
          <a:xfrm>
            <a:off x="401637" y="905669"/>
            <a:ext cx="10169062" cy="2029723"/>
          </a:xfrm>
          <a:prstGeom prst="rect">
            <a:avLst/>
          </a:prstGeom>
          <a:noFill/>
        </p:spPr>
        <p:txBody>
          <a:bodyPr wrap="square">
            <a:spAutoFit/>
          </a:bodyPr>
          <a:lstStyle/>
          <a:p>
            <a:pPr algn="just">
              <a:lnSpc>
                <a:spcPct val="107000"/>
              </a:lnSpc>
              <a:spcAft>
                <a:spcPts val="1039"/>
              </a:spcAft>
            </a:pPr>
            <a:r>
              <a:rPr lang="en-GB" sz="2079" b="1" dirty="0">
                <a:solidFill>
                  <a:srgbClr val="FFFF00"/>
                </a:solidFill>
                <a:latin typeface="Tahoma" panose="020B0604030504040204" pitchFamily="34" charset="0"/>
                <a:ea typeface="Calibri" panose="020F0502020204030204" pitchFamily="34" charset="0"/>
                <a:cs typeface="Tahoma" panose="020B0604030504040204" pitchFamily="34" charset="0"/>
              </a:rPr>
              <a:t>Qn 27.</a:t>
            </a: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	Two long and parallel wires are at a distance of 0.1 m and a current of 5 A is 	flowing in each of these wires.  The force per unit length due to these wires 	will be </a:t>
            </a:r>
            <a:endParaRPr lang="en-IN" sz="2079" dirty="0">
              <a:solidFill>
                <a:schemeClr val="bg1"/>
              </a:solidFill>
              <a:latin typeface="Tahoma" panose="020B0604030504040204" pitchFamily="34" charset="0"/>
              <a:ea typeface="Calibri" panose="020F0502020204030204" pitchFamily="34" charset="0"/>
              <a:cs typeface="Arial" panose="020B0604020202020204" pitchFamily="34" charset="0"/>
            </a:endParaRPr>
          </a:p>
          <a:p>
            <a:pPr marL="320019" algn="just">
              <a:lnSpc>
                <a:spcPct val="107000"/>
              </a:lnSpc>
              <a:spcAft>
                <a:spcPts val="1039"/>
              </a:spcAft>
            </a:pP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	1. 5 x 10</a:t>
            </a:r>
            <a:r>
              <a:rPr lang="en-GB" sz="2079" baseline="30000" dirty="0">
                <a:solidFill>
                  <a:schemeClr val="bg1"/>
                </a:solidFill>
                <a:latin typeface="Tahoma" panose="020B0604030504040204" pitchFamily="34" charset="0"/>
                <a:ea typeface="Calibri" panose="020F0502020204030204" pitchFamily="34" charset="0"/>
                <a:cs typeface="Tahoma" panose="020B0604030504040204" pitchFamily="34" charset="0"/>
              </a:rPr>
              <a:t>-5</a:t>
            </a: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 N/m	  		2. 5 x 10</a:t>
            </a:r>
            <a:r>
              <a:rPr lang="en-GB" sz="2079" baseline="30000" dirty="0">
                <a:solidFill>
                  <a:schemeClr val="bg1"/>
                </a:solidFill>
                <a:latin typeface="Tahoma" panose="020B0604030504040204" pitchFamily="34" charset="0"/>
                <a:ea typeface="Calibri" panose="020F0502020204030204" pitchFamily="34" charset="0"/>
                <a:cs typeface="Tahoma" panose="020B0604030504040204" pitchFamily="34" charset="0"/>
              </a:rPr>
              <a:t>-3</a:t>
            </a: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 N/m        </a:t>
            </a:r>
          </a:p>
          <a:p>
            <a:pPr marL="320019" algn="just">
              <a:lnSpc>
                <a:spcPct val="107000"/>
              </a:lnSpc>
              <a:spcAft>
                <a:spcPts val="1039"/>
              </a:spcAft>
            </a:pP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	3. 2.5 x 10</a:t>
            </a:r>
            <a:r>
              <a:rPr lang="en-GB" sz="2079" baseline="30000" dirty="0">
                <a:solidFill>
                  <a:schemeClr val="bg1"/>
                </a:solidFill>
                <a:latin typeface="Tahoma" panose="020B0604030504040204" pitchFamily="34" charset="0"/>
                <a:ea typeface="Calibri" panose="020F0502020204030204" pitchFamily="34" charset="0"/>
                <a:cs typeface="Tahoma" panose="020B0604030504040204" pitchFamily="34" charset="0"/>
              </a:rPr>
              <a:t>-5</a:t>
            </a: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 N/m	 		4. 2.5 x 10</a:t>
            </a:r>
            <a:r>
              <a:rPr lang="en-GB" sz="2079" baseline="30000" dirty="0">
                <a:solidFill>
                  <a:schemeClr val="bg1"/>
                </a:solidFill>
                <a:latin typeface="Tahoma" panose="020B0604030504040204" pitchFamily="34" charset="0"/>
                <a:ea typeface="Calibri" panose="020F0502020204030204" pitchFamily="34" charset="0"/>
                <a:cs typeface="Tahoma" panose="020B0604030504040204" pitchFamily="34" charset="0"/>
              </a:rPr>
              <a:t>-4</a:t>
            </a: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 N/m</a:t>
            </a:r>
            <a:endParaRPr lang="en-IN" sz="2079" dirty="0">
              <a:solidFill>
                <a:schemeClr val="bg1"/>
              </a:solidFill>
              <a:latin typeface="Tahoma" panose="020B0604030504040204" pitchFamily="34" charset="0"/>
              <a:ea typeface="Calibri" panose="020F0502020204030204" pitchFamily="34" charset="0"/>
              <a:cs typeface="Arial" panose="020B0604020202020204" pitchFamily="34" charset="0"/>
            </a:endParaRPr>
          </a:p>
        </p:txBody>
      </p:sp>
      <p:sp>
        <p:nvSpPr>
          <p:cNvPr id="4" name="TextBox 3">
            <a:extLst>
              <a:ext uri="{FF2B5EF4-FFF2-40B4-BE49-F238E27FC236}">
                <a16:creationId xmlns:a16="http://schemas.microsoft.com/office/drawing/2014/main" id="{C643805C-5660-F66F-4A49-C948A2632921}"/>
              </a:ext>
            </a:extLst>
          </p:cNvPr>
          <p:cNvSpPr txBox="1"/>
          <p:nvPr/>
        </p:nvSpPr>
        <p:spPr>
          <a:xfrm>
            <a:off x="377031" y="3116381"/>
            <a:ext cx="10790330" cy="1876411"/>
          </a:xfrm>
          <a:prstGeom prst="rect">
            <a:avLst/>
          </a:prstGeom>
          <a:noFill/>
        </p:spPr>
        <p:txBody>
          <a:bodyPr wrap="square">
            <a:spAutoFit/>
          </a:bodyPr>
          <a:lstStyle/>
          <a:p>
            <a:pPr lvl="0" algn="just" rtl="0">
              <a:lnSpc>
                <a:spcPct val="107000"/>
              </a:lnSpc>
            </a:pPr>
            <a:r>
              <a:rPr lang="en-GB" sz="2079" b="1" dirty="0">
                <a:solidFill>
                  <a:srgbClr val="FFFF00"/>
                </a:solidFill>
                <a:latin typeface="Tahoma" panose="020B0604030504040204" pitchFamily="34" charset="0"/>
                <a:ea typeface="Calibri" panose="020F0502020204030204" pitchFamily="34" charset="0"/>
                <a:cs typeface="Tahoma" panose="020B0604030504040204" pitchFamily="34" charset="0"/>
              </a:rPr>
              <a:t>Qn 28.</a:t>
            </a: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	Two parallel wires in free space are 10cm apart and each carries a current of 10 A 	in the same direction.  The force one wire exerts on the other per metre of length 	is</a:t>
            </a:r>
          </a:p>
          <a:p>
            <a:pPr marL="320019">
              <a:lnSpc>
                <a:spcPct val="107000"/>
              </a:lnSpc>
            </a:pP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	1. 2 x 10</a:t>
            </a:r>
            <a:r>
              <a:rPr lang="en-GB" sz="2079" baseline="30000" dirty="0">
                <a:solidFill>
                  <a:schemeClr val="bg1"/>
                </a:solidFill>
                <a:latin typeface="Tahoma" panose="020B0604030504040204" pitchFamily="34" charset="0"/>
                <a:ea typeface="Calibri" panose="020F0502020204030204" pitchFamily="34" charset="0"/>
                <a:cs typeface="Tahoma" panose="020B0604030504040204" pitchFamily="34" charset="0"/>
              </a:rPr>
              <a:t>-4</a:t>
            </a: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 N, attractive		2. 2 x 10</a:t>
            </a:r>
            <a:r>
              <a:rPr lang="en-GB" sz="2079" baseline="30000" dirty="0">
                <a:solidFill>
                  <a:schemeClr val="bg1"/>
                </a:solidFill>
                <a:latin typeface="Tahoma" panose="020B0604030504040204" pitchFamily="34" charset="0"/>
                <a:ea typeface="Calibri" panose="020F0502020204030204" pitchFamily="34" charset="0"/>
                <a:cs typeface="Tahoma" panose="020B0604030504040204" pitchFamily="34" charset="0"/>
              </a:rPr>
              <a:t>-4</a:t>
            </a: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 N, repulsive</a:t>
            </a:r>
            <a:endParaRPr lang="en-IN" sz="2079" dirty="0">
              <a:solidFill>
                <a:schemeClr val="bg1"/>
              </a:solidFill>
              <a:latin typeface="Tahoma" panose="020B0604030504040204" pitchFamily="34" charset="0"/>
              <a:ea typeface="Calibri" panose="020F0502020204030204" pitchFamily="34" charset="0"/>
              <a:cs typeface="Arial" panose="020B0604020202020204" pitchFamily="34" charset="0"/>
            </a:endParaRPr>
          </a:p>
          <a:p>
            <a:pPr marL="320019">
              <a:lnSpc>
                <a:spcPct val="150000"/>
              </a:lnSpc>
              <a:spcAft>
                <a:spcPts val="1039"/>
              </a:spcAft>
            </a:pP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	3. 2 x 10</a:t>
            </a:r>
            <a:r>
              <a:rPr lang="en-GB" sz="2079" baseline="30000" dirty="0">
                <a:solidFill>
                  <a:schemeClr val="bg1"/>
                </a:solidFill>
                <a:latin typeface="Tahoma" panose="020B0604030504040204" pitchFamily="34" charset="0"/>
                <a:ea typeface="Calibri" panose="020F0502020204030204" pitchFamily="34" charset="0"/>
                <a:cs typeface="Tahoma" panose="020B0604030504040204" pitchFamily="34" charset="0"/>
              </a:rPr>
              <a:t>-7</a:t>
            </a: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 N, attractive	            4. 2 x 10</a:t>
            </a:r>
            <a:r>
              <a:rPr lang="en-GB" sz="2079" baseline="30000" dirty="0">
                <a:solidFill>
                  <a:schemeClr val="bg1"/>
                </a:solidFill>
                <a:latin typeface="Tahoma" panose="020B0604030504040204" pitchFamily="34" charset="0"/>
                <a:ea typeface="Calibri" panose="020F0502020204030204" pitchFamily="34" charset="0"/>
                <a:cs typeface="Tahoma" panose="020B0604030504040204" pitchFamily="34" charset="0"/>
              </a:rPr>
              <a:t>-7</a:t>
            </a: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 N, repulsive</a:t>
            </a:r>
            <a:endParaRPr lang="en-IN" sz="2079" dirty="0">
              <a:solidFill>
                <a:schemeClr val="bg1"/>
              </a:solidFill>
              <a:latin typeface="Tahoma" panose="020B060403050404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07027217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98ABA6A-E8ED-EFB1-9B96-078889EDB9DE}"/>
              </a:ext>
            </a:extLst>
          </p:cNvPr>
          <p:cNvSpPr txBox="1"/>
          <p:nvPr/>
        </p:nvSpPr>
        <p:spPr>
          <a:xfrm>
            <a:off x="364701" y="981869"/>
            <a:ext cx="10310065" cy="1430905"/>
          </a:xfrm>
          <a:prstGeom prst="rect">
            <a:avLst/>
          </a:prstGeom>
          <a:noFill/>
        </p:spPr>
        <p:txBody>
          <a:bodyPr wrap="square">
            <a:spAutoFit/>
          </a:bodyPr>
          <a:lstStyle/>
          <a:p>
            <a:pPr algn="just">
              <a:lnSpc>
                <a:spcPct val="107000"/>
              </a:lnSpc>
              <a:spcAft>
                <a:spcPts val="1039"/>
              </a:spcAft>
              <a:tabLst>
                <a:tab pos="714375" algn="l"/>
              </a:tabLst>
            </a:pPr>
            <a:r>
              <a:rPr lang="en-GB" sz="2079" b="1" dirty="0">
                <a:solidFill>
                  <a:srgbClr val="FFFF00"/>
                </a:solidFill>
                <a:latin typeface="Tahoma" panose="020B0604030504040204" pitchFamily="34" charset="0"/>
                <a:ea typeface="Calibri" panose="020F0502020204030204" pitchFamily="34" charset="0"/>
                <a:cs typeface="Tahoma" panose="020B0604030504040204" pitchFamily="34" charset="0"/>
              </a:rPr>
              <a:t>Qn 29.</a:t>
            </a: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	In given figure, X and Y are two long straight parallel conductors each 	    carrying a current of 2 A.  The force on each conductor is F newtons.  When 	    the current in each is changed to 1A and reversed in direction, the force on 	    each is now</a:t>
            </a:r>
            <a:endParaRPr lang="en-IN" sz="2079" dirty="0">
              <a:solidFill>
                <a:schemeClr val="bg1"/>
              </a:solidFill>
              <a:latin typeface="Tahoma" panose="020B0604030504040204" pitchFamily="34" charset="0"/>
              <a:ea typeface="Calibri" panose="020F050202020403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033B6EEB-973D-B997-ECD0-3E58C1CF614C}"/>
              </a:ext>
            </a:extLst>
          </p:cNvPr>
          <p:cNvPicPr>
            <a:picLocks noChangeAspect="1"/>
          </p:cNvPicPr>
          <p:nvPr/>
        </p:nvPicPr>
        <p:blipFill>
          <a:blip r:embed="rId2">
            <a:biLevel thresh="75000"/>
          </a:blip>
          <a:stretch>
            <a:fillRect/>
          </a:stretch>
        </p:blipFill>
        <p:spPr>
          <a:xfrm>
            <a:off x="4568031" y="2210085"/>
            <a:ext cx="2514600" cy="1751239"/>
          </a:xfrm>
          <a:prstGeom prst="rect">
            <a:avLst/>
          </a:prstGeom>
        </p:spPr>
      </p:pic>
      <p:sp>
        <p:nvSpPr>
          <p:cNvPr id="6" name="TextBox 5">
            <a:extLst>
              <a:ext uri="{FF2B5EF4-FFF2-40B4-BE49-F238E27FC236}">
                <a16:creationId xmlns:a16="http://schemas.microsoft.com/office/drawing/2014/main" id="{10605286-6755-94DD-EB29-2E98A307927B}"/>
              </a:ext>
            </a:extLst>
          </p:cNvPr>
          <p:cNvSpPr txBox="1"/>
          <p:nvPr/>
        </p:nvSpPr>
        <p:spPr>
          <a:xfrm>
            <a:off x="784598" y="3961324"/>
            <a:ext cx="10310065" cy="746230"/>
          </a:xfrm>
          <a:prstGeom prst="rect">
            <a:avLst/>
          </a:prstGeom>
          <a:noFill/>
        </p:spPr>
        <p:txBody>
          <a:bodyPr wrap="square">
            <a:spAutoFit/>
          </a:bodyPr>
          <a:lstStyle/>
          <a:p>
            <a:pPr marL="320019">
              <a:lnSpc>
                <a:spcPct val="107000"/>
              </a:lnSpc>
            </a:pP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  1.  F/4 and unchanged in direction</a:t>
            </a:r>
            <a:r>
              <a:rPr lang="en-IN" sz="2079" dirty="0">
                <a:solidFill>
                  <a:schemeClr val="bg1"/>
                </a:solidFill>
                <a:latin typeface="Tahoma" panose="020B0604030504040204" pitchFamily="34" charset="0"/>
                <a:ea typeface="Calibri" panose="020F0502020204030204" pitchFamily="34" charset="0"/>
                <a:cs typeface="Arial" panose="020B0604020202020204" pitchFamily="34" charset="0"/>
              </a:rPr>
              <a:t>		</a:t>
            </a: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2. F/2 and reversed in direction</a:t>
            </a:r>
            <a:endParaRPr lang="en-IN" sz="2079" dirty="0">
              <a:solidFill>
                <a:schemeClr val="bg1"/>
              </a:solidFill>
              <a:latin typeface="Tahoma" panose="020B0604030504040204" pitchFamily="34" charset="0"/>
              <a:ea typeface="Calibri" panose="020F0502020204030204" pitchFamily="34" charset="0"/>
              <a:cs typeface="Arial" panose="020B0604020202020204" pitchFamily="34" charset="0"/>
            </a:endParaRPr>
          </a:p>
          <a:p>
            <a:pPr marL="320019">
              <a:lnSpc>
                <a:spcPct val="107000"/>
              </a:lnSpc>
            </a:pP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  3.  F/2 and unchanged in direction		4. F/4 and reversed in direction</a:t>
            </a:r>
            <a:endParaRPr lang="en-IN" sz="2079" dirty="0">
              <a:solidFill>
                <a:schemeClr val="bg1"/>
              </a:solidFill>
              <a:latin typeface="Tahoma" panose="020B060403050404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62114629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F615DB-389A-5880-34B9-52EF3B886CE8}"/>
              </a:ext>
            </a:extLst>
          </p:cNvPr>
          <p:cNvSpPr txBox="1"/>
          <p:nvPr/>
        </p:nvSpPr>
        <p:spPr>
          <a:xfrm>
            <a:off x="377031" y="650332"/>
            <a:ext cx="10294759" cy="1430905"/>
          </a:xfrm>
          <a:prstGeom prst="rect">
            <a:avLst/>
          </a:prstGeom>
          <a:noFill/>
        </p:spPr>
        <p:txBody>
          <a:bodyPr wrap="square">
            <a:spAutoFit/>
          </a:bodyPr>
          <a:lstStyle/>
          <a:p>
            <a:pPr algn="just">
              <a:lnSpc>
                <a:spcPct val="107000"/>
              </a:lnSpc>
              <a:spcAft>
                <a:spcPts val="1039"/>
              </a:spcAft>
              <a:tabLst>
                <a:tab pos="714375" algn="l"/>
              </a:tabLst>
            </a:pPr>
            <a:r>
              <a:rPr lang="en-GB" sz="2079" b="1" dirty="0">
                <a:solidFill>
                  <a:srgbClr val="FFFF00"/>
                </a:solidFill>
                <a:latin typeface="Tahoma" panose="020B0604030504040204" pitchFamily="34" charset="0"/>
                <a:ea typeface="Calibri" panose="020F0502020204030204" pitchFamily="34" charset="0"/>
                <a:cs typeface="Tahoma" panose="020B0604030504040204" pitchFamily="34" charset="0"/>
              </a:rPr>
              <a:t>Qn 30. </a:t>
            </a: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A rectangular loop carrying a current I is situated near a long straight wire 	   such that the wire is parallel to one of the sides of the loop and the plane of 	   the loop is same of the left wire.  If a steady current is established in the wire 	   as shown in the (fig) the loop will</a:t>
            </a:r>
            <a:endParaRPr lang="en-IN" sz="2079" dirty="0">
              <a:solidFill>
                <a:schemeClr val="bg1"/>
              </a:solidFill>
              <a:latin typeface="Tahoma" panose="020B0604030504040204" pitchFamily="34" charset="0"/>
              <a:ea typeface="Calibri" panose="020F050202020403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62B99746-EF48-B228-5D16-A0B3618BB849}"/>
              </a:ext>
            </a:extLst>
          </p:cNvPr>
          <p:cNvPicPr>
            <a:picLocks noChangeAspect="1"/>
          </p:cNvPicPr>
          <p:nvPr/>
        </p:nvPicPr>
        <p:blipFill>
          <a:blip r:embed="rId2">
            <a:biLevel thresh="75000"/>
          </a:blip>
          <a:stretch>
            <a:fillRect/>
          </a:stretch>
        </p:blipFill>
        <p:spPr>
          <a:xfrm>
            <a:off x="4504219" y="2124868"/>
            <a:ext cx="3264211" cy="1674315"/>
          </a:xfrm>
          <a:prstGeom prst="rect">
            <a:avLst/>
          </a:prstGeom>
        </p:spPr>
      </p:pic>
      <p:sp>
        <p:nvSpPr>
          <p:cNvPr id="6" name="TextBox 5">
            <a:extLst>
              <a:ext uri="{FF2B5EF4-FFF2-40B4-BE49-F238E27FC236}">
                <a16:creationId xmlns:a16="http://schemas.microsoft.com/office/drawing/2014/main" id="{79AAB93C-0804-E0A3-24AD-171757D0DEF4}"/>
              </a:ext>
            </a:extLst>
          </p:cNvPr>
          <p:cNvSpPr txBox="1"/>
          <p:nvPr/>
        </p:nvSpPr>
        <p:spPr>
          <a:xfrm>
            <a:off x="1215231" y="3810363"/>
            <a:ext cx="5939631" cy="1534074"/>
          </a:xfrm>
          <a:prstGeom prst="rect">
            <a:avLst/>
          </a:prstGeom>
          <a:noFill/>
        </p:spPr>
        <p:txBody>
          <a:bodyPr wrap="square">
            <a:spAutoFit/>
          </a:bodyPr>
          <a:lstStyle/>
          <a:p>
            <a:pPr marL="320019">
              <a:lnSpc>
                <a:spcPct val="107000"/>
              </a:lnSpc>
            </a:pP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1. Rotate about an axis parallel to the wire</a:t>
            </a:r>
            <a:endParaRPr lang="en-IN" sz="2079" dirty="0">
              <a:solidFill>
                <a:schemeClr val="bg1"/>
              </a:solidFill>
              <a:latin typeface="Tahoma" panose="020B0604030504040204" pitchFamily="34" charset="0"/>
              <a:ea typeface="Calibri" panose="020F0502020204030204" pitchFamily="34" charset="0"/>
              <a:cs typeface="Arial" panose="020B0604020202020204" pitchFamily="34" charset="0"/>
            </a:endParaRPr>
          </a:p>
          <a:p>
            <a:pPr marL="320019">
              <a:lnSpc>
                <a:spcPct val="107000"/>
              </a:lnSpc>
            </a:pP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2. Move away from the wire</a:t>
            </a:r>
            <a:endParaRPr lang="en-IN" sz="2079" dirty="0">
              <a:solidFill>
                <a:schemeClr val="bg1"/>
              </a:solidFill>
              <a:latin typeface="Tahoma" panose="020B0604030504040204" pitchFamily="34" charset="0"/>
              <a:ea typeface="Calibri" panose="020F0502020204030204" pitchFamily="34" charset="0"/>
              <a:cs typeface="Arial" panose="020B0604020202020204" pitchFamily="34" charset="0"/>
            </a:endParaRPr>
          </a:p>
          <a:p>
            <a:pPr marL="320019">
              <a:lnSpc>
                <a:spcPct val="107000"/>
              </a:lnSpc>
            </a:pP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3. Move towards the wire</a:t>
            </a:r>
            <a:endParaRPr lang="en-IN" sz="2079" dirty="0">
              <a:solidFill>
                <a:schemeClr val="bg1"/>
              </a:solidFill>
              <a:latin typeface="Tahoma" panose="020B0604030504040204" pitchFamily="34" charset="0"/>
              <a:ea typeface="Calibri" panose="020F0502020204030204" pitchFamily="34" charset="0"/>
              <a:cs typeface="Arial" panose="020B0604020202020204" pitchFamily="34" charset="0"/>
            </a:endParaRPr>
          </a:p>
          <a:p>
            <a:pPr marL="320019">
              <a:lnSpc>
                <a:spcPct val="150000"/>
              </a:lnSpc>
              <a:spcAft>
                <a:spcPts val="1039"/>
              </a:spcAft>
            </a:pP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4. Remain stationary</a:t>
            </a:r>
            <a:endParaRPr lang="en-IN" sz="2079" dirty="0">
              <a:solidFill>
                <a:schemeClr val="bg1"/>
              </a:solidFill>
              <a:latin typeface="Tahoma" panose="020B060403050404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88058637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67D3786-BDCB-DAEB-5C2B-20998669D341}"/>
              </a:ext>
            </a:extLst>
          </p:cNvPr>
          <p:cNvSpPr txBox="1"/>
          <p:nvPr/>
        </p:nvSpPr>
        <p:spPr>
          <a:xfrm>
            <a:off x="395975" y="1044416"/>
            <a:ext cx="10344256" cy="4854278"/>
          </a:xfrm>
          <a:prstGeom prst="rect">
            <a:avLst/>
          </a:prstGeom>
          <a:noFill/>
        </p:spPr>
        <p:txBody>
          <a:bodyPr wrap="square">
            <a:spAutoFit/>
          </a:bodyPr>
          <a:lstStyle/>
          <a:p>
            <a:pPr>
              <a:lnSpc>
                <a:spcPct val="107000"/>
              </a:lnSpc>
            </a:pPr>
            <a:r>
              <a:rPr lang="en-GB" sz="2079" b="1" dirty="0">
                <a:solidFill>
                  <a:srgbClr val="FFFF00"/>
                </a:solidFill>
                <a:latin typeface="Tahoma" panose="020B0604030504040204" pitchFamily="34" charset="0"/>
                <a:ea typeface="Calibri" panose="020F0502020204030204" pitchFamily="34" charset="0"/>
                <a:cs typeface="Tahoma" panose="020B0604030504040204" pitchFamily="34" charset="0"/>
              </a:rPr>
              <a:t>Qn 31.</a:t>
            </a:r>
            <a:r>
              <a:rPr lang="en-GB" sz="2079" b="1" dirty="0">
                <a:solidFill>
                  <a:schemeClr val="bg1"/>
                </a:solidFill>
                <a:latin typeface="Tahoma" panose="020B0604030504040204" pitchFamily="34" charset="0"/>
                <a:ea typeface="Calibri" panose="020F0502020204030204" pitchFamily="34" charset="0"/>
                <a:cs typeface="Tahoma" panose="020B0604030504040204" pitchFamily="34" charset="0"/>
              </a:rPr>
              <a:t>	Statement-I</a:t>
            </a: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 Parallel wires carrying currents in same direction attracts each 	other due to magnetic force.</a:t>
            </a:r>
            <a:endParaRPr lang="en-IN" sz="2079" dirty="0">
              <a:solidFill>
                <a:schemeClr val="bg1"/>
              </a:solidFill>
              <a:latin typeface="Tahoma" panose="020B0604030504040204" pitchFamily="34" charset="0"/>
              <a:ea typeface="Calibri" panose="020F0502020204030204" pitchFamily="34" charset="0"/>
              <a:cs typeface="Arial" panose="020B0604020202020204" pitchFamily="34" charset="0"/>
            </a:endParaRPr>
          </a:p>
          <a:p>
            <a:pPr marL="320019">
              <a:lnSpc>
                <a:spcPct val="107000"/>
              </a:lnSpc>
            </a:pPr>
            <a:r>
              <a:rPr lang="en-GB" sz="2079" b="1" dirty="0">
                <a:solidFill>
                  <a:schemeClr val="bg1"/>
                </a:solidFill>
                <a:latin typeface="Tahoma" panose="020B0604030504040204" pitchFamily="34" charset="0"/>
                <a:ea typeface="Calibri" panose="020F0502020204030204" pitchFamily="34" charset="0"/>
                <a:cs typeface="Tahoma" panose="020B0604030504040204" pitchFamily="34" charset="0"/>
              </a:rPr>
              <a:t>	Statement</a:t>
            </a: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-II: Two electron beams moving parallel to each other repel each 	other due to electric force.</a:t>
            </a:r>
            <a:endParaRPr lang="en-IN" sz="2079" dirty="0">
              <a:solidFill>
                <a:schemeClr val="bg1"/>
              </a:solidFill>
              <a:latin typeface="Tahoma" panose="020B0604030504040204" pitchFamily="34" charset="0"/>
              <a:ea typeface="Calibri" panose="020F0502020204030204" pitchFamily="34" charset="0"/>
              <a:cs typeface="Arial" panose="020B0604020202020204" pitchFamily="34" charset="0"/>
            </a:endParaRPr>
          </a:p>
          <a:p>
            <a:pPr marL="320019">
              <a:lnSpc>
                <a:spcPct val="107000"/>
              </a:lnSpc>
            </a:pP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 </a:t>
            </a:r>
            <a:endParaRPr lang="en-IN" sz="2079" dirty="0">
              <a:solidFill>
                <a:srgbClr val="FF0000"/>
              </a:solidFill>
              <a:latin typeface="Tahoma" panose="020B0604030504040204" pitchFamily="34" charset="0"/>
              <a:ea typeface="Calibri" panose="020F0502020204030204" pitchFamily="34" charset="0"/>
              <a:cs typeface="Arial" panose="020B0604020202020204" pitchFamily="34" charset="0"/>
            </a:endParaRPr>
          </a:p>
          <a:p>
            <a:pPr marL="320019">
              <a:lnSpc>
                <a:spcPct val="107000"/>
              </a:lnSpc>
            </a:pPr>
            <a:r>
              <a:rPr lang="en-GB" sz="2079" b="1" dirty="0">
                <a:solidFill>
                  <a:srgbClr val="FF0000"/>
                </a:solidFill>
                <a:latin typeface="Tahoma" panose="020B0604030504040204" pitchFamily="34" charset="0"/>
                <a:ea typeface="Calibri" panose="020F0502020204030204" pitchFamily="34" charset="0"/>
                <a:cs typeface="Tahoma" panose="020B0604030504040204" pitchFamily="34" charset="0"/>
              </a:rPr>
              <a:t>ASSERTION REASON TYPE QUESTION</a:t>
            </a:r>
            <a:r>
              <a:rPr lang="en-GB" sz="2079" dirty="0">
                <a:solidFill>
                  <a:srgbClr val="FF0000"/>
                </a:solidFill>
                <a:latin typeface="Tahoma" panose="020B0604030504040204" pitchFamily="34" charset="0"/>
                <a:ea typeface="Calibri" panose="020F0502020204030204" pitchFamily="34" charset="0"/>
                <a:cs typeface="Tahoma" panose="020B0604030504040204" pitchFamily="34" charset="0"/>
              </a:rPr>
              <a:t>:</a:t>
            </a:r>
            <a:endParaRPr lang="en-IN" sz="2079" dirty="0">
              <a:solidFill>
                <a:srgbClr val="FF0000"/>
              </a:solidFill>
              <a:latin typeface="Tahoma" panose="020B0604030504040204" pitchFamily="34" charset="0"/>
              <a:ea typeface="Calibri" panose="020F0502020204030204" pitchFamily="34" charset="0"/>
              <a:cs typeface="Arial" panose="020B0604020202020204" pitchFamily="34" charset="0"/>
            </a:endParaRPr>
          </a:p>
          <a:p>
            <a:pPr marL="320019">
              <a:lnSpc>
                <a:spcPct val="107000"/>
              </a:lnSpc>
            </a:pP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Read the assertion and reason carefully to mark the correct option out of the option cut of the options given below:</a:t>
            </a:r>
            <a:endParaRPr lang="en-IN" sz="2079" dirty="0">
              <a:solidFill>
                <a:schemeClr val="bg1"/>
              </a:solidFill>
              <a:latin typeface="Tahoma" panose="020B0604030504040204" pitchFamily="34" charset="0"/>
              <a:ea typeface="Calibri" panose="020F0502020204030204" pitchFamily="34" charset="0"/>
              <a:cs typeface="Arial" panose="020B0604020202020204" pitchFamily="34" charset="0"/>
            </a:endParaRPr>
          </a:p>
          <a:p>
            <a:pPr marL="592203" indent="-272181">
              <a:lnSpc>
                <a:spcPct val="107000"/>
              </a:lnSpc>
            </a:pP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1.		If both assertion and reason are true and the reason is the correct 	explanation of the assertion.</a:t>
            </a:r>
            <a:endParaRPr lang="en-IN" sz="2079" dirty="0">
              <a:solidFill>
                <a:schemeClr val="bg1"/>
              </a:solidFill>
              <a:latin typeface="Tahoma" panose="020B0604030504040204" pitchFamily="34" charset="0"/>
              <a:ea typeface="Calibri" panose="020F0502020204030204" pitchFamily="34" charset="0"/>
              <a:cs typeface="Arial" panose="020B0604020202020204" pitchFamily="34" charset="0"/>
            </a:endParaRPr>
          </a:p>
          <a:p>
            <a:pPr marL="592203" indent="-272181">
              <a:lnSpc>
                <a:spcPct val="107000"/>
              </a:lnSpc>
            </a:pP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2.		If both assertion and reason are true but reason is not the correct explanation 	of the assertion.</a:t>
            </a:r>
            <a:endParaRPr lang="en-IN" sz="2079" dirty="0">
              <a:solidFill>
                <a:schemeClr val="bg1"/>
              </a:solidFill>
              <a:latin typeface="Tahoma" panose="020B0604030504040204" pitchFamily="34" charset="0"/>
              <a:ea typeface="Calibri" panose="020F0502020204030204" pitchFamily="34" charset="0"/>
              <a:cs typeface="Arial" panose="020B0604020202020204" pitchFamily="34" charset="0"/>
            </a:endParaRPr>
          </a:p>
          <a:p>
            <a:pPr marL="320019">
              <a:lnSpc>
                <a:spcPct val="107000"/>
              </a:lnSpc>
            </a:pP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3.	If assertion is true but reason is false.</a:t>
            </a:r>
            <a:endParaRPr lang="en-IN" sz="2079" dirty="0">
              <a:solidFill>
                <a:schemeClr val="bg1"/>
              </a:solidFill>
              <a:latin typeface="Tahoma" panose="020B0604030504040204" pitchFamily="34" charset="0"/>
              <a:ea typeface="Calibri" panose="020F0502020204030204" pitchFamily="34" charset="0"/>
              <a:cs typeface="Arial" panose="020B0604020202020204" pitchFamily="34" charset="0"/>
            </a:endParaRPr>
          </a:p>
          <a:p>
            <a:pPr marL="320019">
              <a:lnSpc>
                <a:spcPct val="107000"/>
              </a:lnSpc>
              <a:spcAft>
                <a:spcPts val="1039"/>
              </a:spcAft>
            </a:pP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4.	If assertion is false but reason is true.</a:t>
            </a:r>
            <a:endParaRPr lang="en-IN" sz="2079" dirty="0">
              <a:solidFill>
                <a:schemeClr val="bg1"/>
              </a:solidFill>
              <a:latin typeface="Tahoma" panose="020B060403050404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1940716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TextBox 10"/>
          <p:cNvSpPr txBox="1"/>
          <p:nvPr/>
        </p:nvSpPr>
        <p:spPr>
          <a:xfrm>
            <a:off x="758031" y="555411"/>
            <a:ext cx="7721521" cy="582036"/>
          </a:xfrm>
          <a:prstGeom prst="rect">
            <a:avLst/>
          </a:prstGeom>
        </p:spPr>
        <p:style>
          <a:lnRef idx="0">
            <a:schemeClr val="accent4"/>
          </a:lnRef>
          <a:fillRef idx="3">
            <a:schemeClr val="accent4"/>
          </a:fillRef>
          <a:effectRef idx="3">
            <a:schemeClr val="accent4"/>
          </a:effectRef>
          <a:fontRef idx="minor">
            <a:schemeClr val="lt1"/>
          </a:fontRef>
        </p:style>
        <p:txBody>
          <a:bodyPr wrap="square" lIns="101235" tIns="50618" rIns="101235" bIns="50618" rtlCol="0">
            <a:spAutoFit/>
          </a:bodyPr>
          <a:lstStyle/>
          <a:p>
            <a:pPr marL="506080" indent="-506080"/>
            <a:r>
              <a:rPr lang="en-US" sz="3118" b="1" dirty="0">
                <a:solidFill>
                  <a:schemeClr val="bg1"/>
                </a:solidFill>
                <a:latin typeface="Times New Roman" pitchFamily="18" charset="0"/>
                <a:ea typeface="Cambria Math" panose="02040503050406030204" pitchFamily="18" charset="0"/>
              </a:rPr>
              <a:t>Torque on a current loop, Magnetic Dipole</a:t>
            </a:r>
          </a:p>
        </p:txBody>
      </p:sp>
      <p:sp>
        <p:nvSpPr>
          <p:cNvPr id="15" name="TextBox 14"/>
          <p:cNvSpPr txBox="1"/>
          <p:nvPr/>
        </p:nvSpPr>
        <p:spPr>
          <a:xfrm>
            <a:off x="681831" y="1433888"/>
            <a:ext cx="6731582" cy="1301592"/>
          </a:xfrm>
          <a:prstGeom prst="rect">
            <a:avLst/>
          </a:prstGeom>
          <a:noFill/>
        </p:spPr>
        <p:txBody>
          <a:bodyPr wrap="square" lIns="101235" tIns="50618" rIns="101235" bIns="50618" rtlCol="0">
            <a:spAutoFit/>
          </a:bodyPr>
          <a:lstStyle/>
          <a:p>
            <a:pPr marL="576368" indent="-576368" algn="just">
              <a:buFont typeface="Wingdings" pitchFamily="2" charset="2"/>
              <a:buChar char="Ø"/>
            </a:pPr>
            <a:r>
              <a:rPr lang="en-US" sz="2598" b="1" dirty="0">
                <a:solidFill>
                  <a:schemeClr val="bg1"/>
                </a:solidFill>
                <a:latin typeface="Times New Roman" pitchFamily="18" charset="0"/>
                <a:ea typeface="Cambria Math" panose="02040503050406030204" pitchFamily="18" charset="0"/>
              </a:rPr>
              <a:t>Consider a rectangular coil  ABCD placed in an uniform  magnetic field experiences a torque as shown in figure.</a:t>
            </a:r>
          </a:p>
        </p:txBody>
      </p:sp>
      <p:sp>
        <p:nvSpPr>
          <p:cNvPr id="5" name="TextBox 4"/>
          <p:cNvSpPr txBox="1"/>
          <p:nvPr/>
        </p:nvSpPr>
        <p:spPr>
          <a:xfrm>
            <a:off x="681831" y="2969368"/>
            <a:ext cx="6305147" cy="901802"/>
          </a:xfrm>
          <a:prstGeom prst="rect">
            <a:avLst/>
          </a:prstGeom>
          <a:noFill/>
        </p:spPr>
        <p:txBody>
          <a:bodyPr wrap="square" lIns="101235" tIns="50618" rIns="101235" bIns="50618" rtlCol="0">
            <a:spAutoFit/>
          </a:bodyPr>
          <a:lstStyle/>
          <a:p>
            <a:pPr marL="576368" indent="-576368">
              <a:buFont typeface="Wingdings" pitchFamily="2" charset="2"/>
              <a:buChar char="Ø"/>
            </a:pPr>
            <a:r>
              <a:rPr lang="en-US" sz="2598" b="1" dirty="0">
                <a:solidFill>
                  <a:schemeClr val="bg1"/>
                </a:solidFill>
                <a:latin typeface="Times New Roman" pitchFamily="18" charset="0"/>
                <a:ea typeface="Cambria Math" panose="02040503050406030204" pitchFamily="18" charset="0"/>
              </a:rPr>
              <a:t>Let ‘I’ be the current flowing through the coil.</a:t>
            </a:r>
          </a:p>
        </p:txBody>
      </p:sp>
      <p:sp>
        <p:nvSpPr>
          <p:cNvPr id="6" name="TextBox 5"/>
          <p:cNvSpPr txBox="1"/>
          <p:nvPr/>
        </p:nvSpPr>
        <p:spPr>
          <a:xfrm>
            <a:off x="658611" y="4176103"/>
            <a:ext cx="7820942" cy="502014"/>
          </a:xfrm>
          <a:prstGeom prst="rect">
            <a:avLst/>
          </a:prstGeom>
          <a:noFill/>
        </p:spPr>
        <p:txBody>
          <a:bodyPr wrap="square" lIns="101235" tIns="50618" rIns="101235" bIns="50618" rtlCol="0">
            <a:spAutoFit/>
          </a:bodyPr>
          <a:lstStyle/>
          <a:p>
            <a:pPr marL="576368" indent="-576368">
              <a:buFont typeface="Wingdings" pitchFamily="2" charset="2"/>
              <a:buChar char="Ø"/>
            </a:pPr>
            <a:r>
              <a:rPr lang="en-US" sz="2598" b="1" dirty="0">
                <a:solidFill>
                  <a:schemeClr val="bg1"/>
                </a:solidFill>
                <a:latin typeface="Times New Roman" pitchFamily="18" charset="0"/>
                <a:ea typeface="Cambria Math" panose="02040503050406030204" pitchFamily="18" charset="0"/>
              </a:rPr>
              <a:t>Each part of the coil experiences one Lorentz .                                       </a:t>
            </a:r>
          </a:p>
        </p:txBody>
      </p:sp>
      <p:pic>
        <p:nvPicPr>
          <p:cNvPr id="10" name="Picture 1463" descr="C:\Documents and Settings\Administrator\Desktop\PHYSICS\SENIOR INTER PHYSICS\MOVING CHARGES AND MAGNETISUM\3-6-09_LP_Sravana_Phy_1.12.4.4.1.6_vand_SS_html_m5e4f43b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75833" y="846429"/>
            <a:ext cx="3708462" cy="3329674"/>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8" name="TextBox 7"/>
              <p:cNvSpPr txBox="1"/>
              <p:nvPr/>
            </p:nvSpPr>
            <p:spPr>
              <a:xfrm>
                <a:off x="2589205" y="5132111"/>
                <a:ext cx="3959754" cy="549078"/>
              </a:xfrm>
              <a:prstGeom prst="rect">
                <a:avLst/>
              </a:prstGeom>
              <a:noFill/>
            </p:spPr>
            <p:txBody>
              <a:bodyPr wrap="square" lIns="101235" tIns="50618" rIns="101235" bIns="50618" rtlCol="0">
                <a:spAutoFit/>
              </a:bodyPr>
              <a:lstStyle/>
              <a:p>
                <a:r>
                  <a:rPr lang="en-US" sz="2598" b="1" dirty="0">
                    <a:solidFill>
                      <a:schemeClr val="bg1"/>
                    </a:solidFill>
                    <a:latin typeface="Times New Roman" pitchFamily="18" charset="0"/>
                    <a:ea typeface="Cambria Math" panose="02040503050406030204" pitchFamily="18" charset="0"/>
                    <a:cs typeface="Times New Roman" pitchFamily="18" charset="0"/>
                  </a:rPr>
                  <a:t>[</a:t>
                </a:r>
                <a14:m>
                  <m:oMath xmlns:m="http://schemas.openxmlformats.org/officeDocument/2006/math">
                    <m:acc>
                      <m:accPr>
                        <m:chr m:val="⃗"/>
                        <m:ctrlPr>
                          <a:rPr lang="en-US" sz="2598" b="1" i="1">
                            <a:solidFill>
                              <a:schemeClr val="bg1"/>
                            </a:solidFill>
                            <a:latin typeface="Cambria Math" panose="02040503050406030204" pitchFamily="18" charset="0"/>
                            <a:ea typeface="Cambria Math" panose="02040503050406030204" pitchFamily="18" charset="0"/>
                          </a:rPr>
                        </m:ctrlPr>
                      </m:accPr>
                      <m:e>
                        <m:r>
                          <m:rPr>
                            <m:nor/>
                          </m:rPr>
                          <a:rPr lang="en-US" sz="2598" b="1">
                            <a:solidFill>
                              <a:schemeClr val="bg1"/>
                            </a:solidFill>
                            <a:latin typeface="Times New Roman" pitchFamily="18" charset="0"/>
                            <a:ea typeface="Cambria Math" panose="02040503050406030204" pitchFamily="18" charset="0"/>
                            <a:cs typeface="Times New Roman" pitchFamily="18" charset="0"/>
                          </a:rPr>
                          <m:t>F</m:t>
                        </m:r>
                        <m:r>
                          <m:rPr>
                            <m:nor/>
                          </m:rPr>
                          <a:rPr lang="en-US" sz="2598" b="1" baseline="-25000">
                            <a:solidFill>
                              <a:schemeClr val="bg1"/>
                            </a:solidFill>
                            <a:latin typeface="Times New Roman" pitchFamily="18" charset="0"/>
                            <a:ea typeface="Cambria Math" panose="02040503050406030204" pitchFamily="18" charset="0"/>
                            <a:cs typeface="Times New Roman" pitchFamily="18" charset="0"/>
                          </a:rPr>
                          <m:t>1</m:t>
                        </m:r>
                      </m:e>
                    </m:acc>
                  </m:oMath>
                </a14:m>
                <a:r>
                  <a:rPr lang="en-US" sz="2598" b="1" dirty="0">
                    <a:solidFill>
                      <a:schemeClr val="bg1"/>
                    </a:solidFill>
                    <a:latin typeface="Times New Roman" pitchFamily="18" charset="0"/>
                    <a:ea typeface="Cambria Math" panose="02040503050406030204" pitchFamily="18" charset="0"/>
                    <a:cs typeface="Times New Roman" pitchFamily="18" charset="0"/>
                  </a:rPr>
                  <a:t>,</a:t>
                </a:r>
                <a14:m>
                  <m:oMath xmlns:m="http://schemas.openxmlformats.org/officeDocument/2006/math">
                    <m:acc>
                      <m:accPr>
                        <m:chr m:val="⃗"/>
                        <m:ctrlPr>
                          <a:rPr lang="en-US" sz="2598" b="1" i="1">
                            <a:solidFill>
                              <a:schemeClr val="bg1"/>
                            </a:solidFill>
                            <a:latin typeface="Cambria Math" panose="02040503050406030204" pitchFamily="18" charset="0"/>
                            <a:ea typeface="Cambria Math" panose="02040503050406030204" pitchFamily="18" charset="0"/>
                          </a:rPr>
                        </m:ctrlPr>
                      </m:accPr>
                      <m:e>
                        <m:r>
                          <m:rPr>
                            <m:nor/>
                          </m:rPr>
                          <a:rPr lang="en-US" sz="2598" b="1">
                            <a:solidFill>
                              <a:schemeClr val="bg1"/>
                            </a:solidFill>
                            <a:latin typeface="Times New Roman" pitchFamily="18" charset="0"/>
                            <a:ea typeface="Cambria Math" panose="02040503050406030204" pitchFamily="18" charset="0"/>
                            <a:cs typeface="Times New Roman" pitchFamily="18" charset="0"/>
                          </a:rPr>
                          <m:t>F</m:t>
                        </m:r>
                        <m:r>
                          <m:rPr>
                            <m:nor/>
                          </m:rPr>
                          <a:rPr lang="en-US" sz="2598" b="1" baseline="-25000">
                            <a:solidFill>
                              <a:schemeClr val="bg1"/>
                            </a:solidFill>
                            <a:latin typeface="Times New Roman" pitchFamily="18" charset="0"/>
                            <a:ea typeface="Cambria Math" panose="02040503050406030204" pitchFamily="18" charset="0"/>
                            <a:cs typeface="Times New Roman" pitchFamily="18" charset="0"/>
                          </a:rPr>
                          <m:t>2</m:t>
                        </m:r>
                      </m:e>
                    </m:acc>
                  </m:oMath>
                </a14:m>
                <a:r>
                  <a:rPr lang="en-US" sz="2598" b="1" dirty="0">
                    <a:solidFill>
                      <a:schemeClr val="bg1"/>
                    </a:solidFill>
                    <a:latin typeface="Times New Roman" pitchFamily="18" charset="0"/>
                    <a:ea typeface="Cambria Math" panose="02040503050406030204" pitchFamily="18" charset="0"/>
                    <a:cs typeface="Times New Roman" pitchFamily="18" charset="0"/>
                  </a:rPr>
                  <a:t>, </a:t>
                </a:r>
                <a14:m>
                  <m:oMath xmlns:m="http://schemas.openxmlformats.org/officeDocument/2006/math">
                    <m:acc>
                      <m:accPr>
                        <m:chr m:val="⃗"/>
                        <m:ctrlPr>
                          <a:rPr lang="en-US" sz="2598" b="1" i="1">
                            <a:solidFill>
                              <a:schemeClr val="bg1"/>
                            </a:solidFill>
                            <a:latin typeface="Cambria Math" panose="02040503050406030204" pitchFamily="18" charset="0"/>
                            <a:ea typeface="Cambria Math" panose="02040503050406030204" pitchFamily="18" charset="0"/>
                          </a:rPr>
                        </m:ctrlPr>
                      </m:accPr>
                      <m:e>
                        <m:r>
                          <m:rPr>
                            <m:nor/>
                          </m:rPr>
                          <a:rPr lang="en-US" sz="2598" b="1">
                            <a:solidFill>
                              <a:schemeClr val="bg1"/>
                            </a:solidFill>
                            <a:latin typeface="Times New Roman" pitchFamily="18" charset="0"/>
                            <a:ea typeface="Cambria Math" panose="02040503050406030204" pitchFamily="18" charset="0"/>
                            <a:cs typeface="Times New Roman" pitchFamily="18" charset="0"/>
                          </a:rPr>
                          <m:t>F</m:t>
                        </m:r>
                        <m:r>
                          <m:rPr>
                            <m:nor/>
                          </m:rPr>
                          <a:rPr lang="en-US" sz="2598" b="1" baseline="-25000">
                            <a:solidFill>
                              <a:schemeClr val="bg1"/>
                            </a:solidFill>
                            <a:latin typeface="Times New Roman" pitchFamily="18" charset="0"/>
                            <a:ea typeface="Cambria Math" panose="02040503050406030204" pitchFamily="18" charset="0"/>
                            <a:cs typeface="Times New Roman" pitchFamily="18" charset="0"/>
                          </a:rPr>
                          <m:t>3</m:t>
                        </m:r>
                      </m:e>
                    </m:acc>
                  </m:oMath>
                </a14:m>
                <a:r>
                  <a:rPr lang="en-US" sz="2598" b="1" dirty="0">
                    <a:solidFill>
                      <a:schemeClr val="bg1"/>
                    </a:solidFill>
                    <a:latin typeface="Times New Roman" pitchFamily="18" charset="0"/>
                    <a:ea typeface="Cambria Math" panose="02040503050406030204" pitchFamily="18" charset="0"/>
                    <a:cs typeface="Times New Roman" pitchFamily="18" charset="0"/>
                  </a:rPr>
                  <a:t> and </a:t>
                </a:r>
                <a14:m>
                  <m:oMath xmlns:m="http://schemas.openxmlformats.org/officeDocument/2006/math">
                    <m:acc>
                      <m:accPr>
                        <m:chr m:val="⃗"/>
                        <m:ctrlPr>
                          <a:rPr lang="en-US" sz="2598" b="1" i="1">
                            <a:solidFill>
                              <a:schemeClr val="bg1"/>
                            </a:solidFill>
                            <a:latin typeface="Cambria Math" panose="02040503050406030204" pitchFamily="18" charset="0"/>
                            <a:ea typeface="Cambria Math" panose="02040503050406030204" pitchFamily="18" charset="0"/>
                          </a:rPr>
                        </m:ctrlPr>
                      </m:accPr>
                      <m:e>
                        <m:r>
                          <m:rPr>
                            <m:nor/>
                          </m:rPr>
                          <a:rPr lang="en-US" sz="2598" b="1">
                            <a:solidFill>
                              <a:schemeClr val="bg1"/>
                            </a:solidFill>
                            <a:latin typeface="Times New Roman" pitchFamily="18" charset="0"/>
                            <a:ea typeface="Cambria Math" panose="02040503050406030204" pitchFamily="18" charset="0"/>
                            <a:cs typeface="Times New Roman" pitchFamily="18" charset="0"/>
                          </a:rPr>
                          <m:t>F</m:t>
                        </m:r>
                        <m:r>
                          <m:rPr>
                            <m:nor/>
                          </m:rPr>
                          <a:rPr lang="en-US" sz="2598" b="1" baseline="-25000">
                            <a:solidFill>
                              <a:schemeClr val="bg1"/>
                            </a:solidFill>
                            <a:latin typeface="Times New Roman" pitchFamily="18" charset="0"/>
                            <a:ea typeface="Cambria Math" panose="02040503050406030204" pitchFamily="18" charset="0"/>
                            <a:cs typeface="Times New Roman" pitchFamily="18" charset="0"/>
                          </a:rPr>
                          <m:t>4</m:t>
                        </m:r>
                      </m:e>
                    </m:acc>
                  </m:oMath>
                </a14:m>
                <a:r>
                  <a:rPr lang="en-US" sz="2598" b="1" dirty="0">
                    <a:solidFill>
                      <a:schemeClr val="bg1"/>
                    </a:solidFill>
                    <a:latin typeface="Times New Roman" pitchFamily="18" charset="0"/>
                    <a:ea typeface="Cambria Math" panose="02040503050406030204" pitchFamily="18" charset="0"/>
                    <a:cs typeface="Times New Roman" pitchFamily="18" charset="0"/>
                  </a:rPr>
                  <a:t> resp.] </a:t>
                </a:r>
              </a:p>
            </p:txBody>
          </p:sp>
        </mc:Choice>
        <mc:Fallback xmlns="">
          <p:sp>
            <p:nvSpPr>
              <p:cNvPr id="8" name="TextBox 7"/>
              <p:cNvSpPr txBox="1">
                <a:spLocks noRot="1" noChangeAspect="1" noMove="1" noResize="1" noEditPoints="1" noAdjustHandles="1" noChangeArrowheads="1" noChangeShapeType="1" noTextEdit="1"/>
              </p:cNvSpPr>
              <p:nvPr/>
            </p:nvSpPr>
            <p:spPr>
              <a:xfrm>
                <a:off x="2589205" y="5132111"/>
                <a:ext cx="3959754" cy="549078"/>
              </a:xfrm>
              <a:prstGeom prst="rect">
                <a:avLst/>
              </a:prstGeom>
              <a:blipFill>
                <a:blip r:embed="rId4"/>
                <a:stretch>
                  <a:fillRect l="-2619" t="-1111" b="-26667"/>
                </a:stretch>
              </a:blipFill>
            </p:spPr>
            <p:txBody>
              <a:bodyPr/>
              <a:lstStyle/>
              <a:p>
                <a:r>
                  <a:rPr lang="en-IN">
                    <a:noFill/>
                  </a:rPr>
                  <a:t> </a:t>
                </a:r>
              </a:p>
            </p:txBody>
          </p:sp>
        </mc:Fallback>
      </mc:AlternateContent>
    </p:spTree>
    <p:extLst>
      <p:ext uri="{BB962C8B-B14F-4D97-AF65-F5344CB8AC3E}">
        <p14:creationId xmlns:p14="http://schemas.microsoft.com/office/powerpoint/2010/main" val="3195872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2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2000"/>
                                        <p:tgtEl>
                                          <p:spTgt spid="10"/>
                                        </p:tgtEl>
                                      </p:cBhvr>
                                    </p:animEffect>
                                    <p:anim calcmode="lin" valueType="num">
                                      <p:cBhvr>
                                        <p:cTn id="13" dur="2000" fill="hold"/>
                                        <p:tgtEl>
                                          <p:spTgt spid="10"/>
                                        </p:tgtEl>
                                        <p:attrNameLst>
                                          <p:attrName>ppt_x</p:attrName>
                                        </p:attrNameLst>
                                      </p:cBhvr>
                                      <p:tavLst>
                                        <p:tav tm="0">
                                          <p:val>
                                            <p:strVal val="#ppt_x"/>
                                          </p:val>
                                        </p:tav>
                                        <p:tav tm="100000">
                                          <p:val>
                                            <p:strVal val="#ppt_x"/>
                                          </p:val>
                                        </p:tav>
                                      </p:tavLst>
                                    </p:anim>
                                    <p:anim calcmode="lin" valueType="num">
                                      <p:cBhvr>
                                        <p:cTn id="14" dur="2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iterate type="lt">
                                    <p:tmPct val="10000"/>
                                  </p:iterate>
                                  <p:childTnLst>
                                    <p:set>
                                      <p:cBhvr>
                                        <p:cTn id="18" dur="1" fill="hold">
                                          <p:stCondLst>
                                            <p:cond delay="0"/>
                                          </p:stCondLst>
                                        </p:cTn>
                                        <p:tgtEl>
                                          <p:spTgt spid="15"/>
                                        </p:tgtEl>
                                        <p:attrNameLst>
                                          <p:attrName>style.visibility</p:attrName>
                                        </p:attrNameLst>
                                      </p:cBhvr>
                                      <p:to>
                                        <p:strVal val="visible"/>
                                      </p:to>
                                    </p:set>
                                    <p:animEffect transition="in" filter="wipe(left)">
                                      <p:cBhvr>
                                        <p:cTn id="19" dur="1000"/>
                                        <p:tgtEl>
                                          <p:spTgt spid="15"/>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iterate type="lt">
                                    <p:tmPct val="10000"/>
                                  </p:iterate>
                                  <p:childTnLst>
                                    <p:set>
                                      <p:cBhvr>
                                        <p:cTn id="23" dur="1" fill="hold">
                                          <p:stCondLst>
                                            <p:cond delay="0"/>
                                          </p:stCondLst>
                                        </p:cTn>
                                        <p:tgtEl>
                                          <p:spTgt spid="5"/>
                                        </p:tgtEl>
                                        <p:attrNameLst>
                                          <p:attrName>style.visibility</p:attrName>
                                        </p:attrNameLst>
                                      </p:cBhvr>
                                      <p:to>
                                        <p:strVal val="visible"/>
                                      </p:to>
                                    </p:set>
                                    <p:animEffect transition="in" filter="wipe(left)">
                                      <p:cBhvr>
                                        <p:cTn id="24" dur="1000"/>
                                        <p:tgtEl>
                                          <p:spTgt spid="5"/>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iterate type="lt">
                                    <p:tmPct val="10000"/>
                                  </p:iterate>
                                  <p:childTnLst>
                                    <p:set>
                                      <p:cBhvr>
                                        <p:cTn id="28" dur="1" fill="hold">
                                          <p:stCondLst>
                                            <p:cond delay="0"/>
                                          </p:stCondLst>
                                        </p:cTn>
                                        <p:tgtEl>
                                          <p:spTgt spid="6"/>
                                        </p:tgtEl>
                                        <p:attrNameLst>
                                          <p:attrName>style.visibility</p:attrName>
                                        </p:attrNameLst>
                                      </p:cBhvr>
                                      <p:to>
                                        <p:strVal val="visible"/>
                                      </p:to>
                                    </p:set>
                                    <p:animEffect transition="in" filter="wipe(left)">
                                      <p:cBhvr>
                                        <p:cTn id="29" dur="10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iterate type="lt">
                                    <p:tmPct val="10000"/>
                                  </p:iterate>
                                  <p:childTnLst>
                                    <p:set>
                                      <p:cBhvr>
                                        <p:cTn id="33" dur="1" fill="hold">
                                          <p:stCondLst>
                                            <p:cond delay="0"/>
                                          </p:stCondLst>
                                        </p:cTn>
                                        <p:tgtEl>
                                          <p:spTgt spid="8"/>
                                        </p:tgtEl>
                                        <p:attrNameLst>
                                          <p:attrName>style.visibility</p:attrName>
                                        </p:attrNameLst>
                                      </p:cBhvr>
                                      <p:to>
                                        <p:strVal val="visible"/>
                                      </p:to>
                                    </p:set>
                                    <p:animEffect transition="in" filter="wipe(left)">
                                      <p:cBhvr>
                                        <p:cTn id="34"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5" grpId="0"/>
      <p:bldP spid="5" grpId="0"/>
      <p:bldP spid="6" grpId="0"/>
      <p:bldP spid="8" grpId="0"/>
    </p:bldLst>
  </p:timing>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 name="TextBox 14"/>
          <p:cNvSpPr txBox="1"/>
          <p:nvPr/>
        </p:nvSpPr>
        <p:spPr>
          <a:xfrm>
            <a:off x="1139032" y="771165"/>
            <a:ext cx="9601200" cy="1301592"/>
          </a:xfrm>
          <a:prstGeom prst="rect">
            <a:avLst/>
          </a:prstGeom>
          <a:noFill/>
        </p:spPr>
        <p:txBody>
          <a:bodyPr wrap="square" lIns="101235" tIns="50618" rIns="101235" bIns="50618" rtlCol="0">
            <a:spAutoFit/>
          </a:bodyPr>
          <a:lstStyle/>
          <a:p>
            <a:pPr marL="576368" indent="-576368" algn="just">
              <a:buFont typeface="Wingdings" pitchFamily="2" charset="2"/>
              <a:buChar char="Ø"/>
            </a:pPr>
            <a:r>
              <a:rPr lang="en-US" sz="2598" b="1" dirty="0">
                <a:solidFill>
                  <a:schemeClr val="bg1"/>
                </a:solidFill>
                <a:latin typeface="Times New Roman" pitchFamily="18" charset="0"/>
                <a:ea typeface="Cambria Math" panose="02040503050406030204" pitchFamily="18" charset="0"/>
              </a:rPr>
              <a:t>We first consider the simple case then the rectangular loop is placed such that uniform magnetic field B is in the plane of the loop. </a:t>
            </a:r>
          </a:p>
        </p:txBody>
      </p:sp>
      <p:sp>
        <p:nvSpPr>
          <p:cNvPr id="16" name="TextBox 15"/>
          <p:cNvSpPr txBox="1"/>
          <p:nvPr/>
        </p:nvSpPr>
        <p:spPr>
          <a:xfrm>
            <a:off x="1062831" y="2277269"/>
            <a:ext cx="9753600" cy="1301592"/>
          </a:xfrm>
          <a:prstGeom prst="rect">
            <a:avLst/>
          </a:prstGeom>
          <a:noFill/>
        </p:spPr>
        <p:txBody>
          <a:bodyPr wrap="square" lIns="101235" tIns="50618" rIns="101235" bIns="50618" rtlCol="0">
            <a:spAutoFit/>
          </a:bodyPr>
          <a:lstStyle/>
          <a:p>
            <a:pPr marL="576368" indent="-576368" algn="just">
              <a:buFont typeface="Wingdings" pitchFamily="2" charset="2"/>
              <a:buChar char="Ø"/>
            </a:pPr>
            <a:r>
              <a:rPr lang="en-US" sz="2598" b="1" dirty="0">
                <a:solidFill>
                  <a:schemeClr val="bg1"/>
                </a:solidFill>
                <a:latin typeface="Times New Roman" pitchFamily="18" charset="0"/>
                <a:ea typeface="Cambria Math" panose="02040503050406030204" pitchFamily="18" charset="0"/>
              </a:rPr>
              <a:t>The field exerts no force on the two arms  AD and BC  of the loop. It is perpendicular to the arm AB  of the loop and exists a force F</a:t>
            </a:r>
            <a:r>
              <a:rPr lang="en-US" sz="2598" b="1" baseline="-25000" dirty="0">
                <a:solidFill>
                  <a:schemeClr val="bg1"/>
                </a:solidFill>
                <a:latin typeface="Times New Roman" pitchFamily="18" charset="0"/>
                <a:ea typeface="Cambria Math" panose="02040503050406030204" pitchFamily="18" charset="0"/>
              </a:rPr>
              <a:t>1</a:t>
            </a:r>
            <a:r>
              <a:rPr lang="en-US" sz="2598" b="1" dirty="0">
                <a:solidFill>
                  <a:schemeClr val="bg1"/>
                </a:solidFill>
                <a:latin typeface="Times New Roman" pitchFamily="18" charset="0"/>
                <a:ea typeface="Cambria Math" panose="02040503050406030204" pitchFamily="18" charset="0"/>
              </a:rPr>
              <a:t>  on it which directed  into the plane of the loop.</a:t>
            </a:r>
          </a:p>
        </p:txBody>
      </p:sp>
      <p:pic>
        <p:nvPicPr>
          <p:cNvPr id="3" name="Picture 2">
            <a:extLst>
              <a:ext uri="{FF2B5EF4-FFF2-40B4-BE49-F238E27FC236}">
                <a16:creationId xmlns:a16="http://schemas.microsoft.com/office/drawing/2014/main" id="{177B1449-A1F7-8475-5BB8-B6365F074AD9}"/>
              </a:ext>
            </a:extLst>
          </p:cNvPr>
          <p:cNvPicPr>
            <a:picLocks noChangeAspect="1"/>
          </p:cNvPicPr>
          <p:nvPr/>
        </p:nvPicPr>
        <p:blipFill>
          <a:blip r:embed="rId2"/>
          <a:stretch>
            <a:fillRect/>
          </a:stretch>
        </p:blipFill>
        <p:spPr>
          <a:xfrm>
            <a:off x="3501231" y="3715286"/>
            <a:ext cx="4114800" cy="2829942"/>
          </a:xfrm>
          <a:prstGeom prst="rect">
            <a:avLst/>
          </a:prstGeom>
        </p:spPr>
      </p:pic>
    </p:spTree>
    <p:extLst>
      <p:ext uri="{BB962C8B-B14F-4D97-AF65-F5344CB8AC3E}">
        <p14:creationId xmlns:p14="http://schemas.microsoft.com/office/powerpoint/2010/main" val="3405561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15"/>
                                        </p:tgtEl>
                                        <p:attrNameLst>
                                          <p:attrName>style.visibility</p:attrName>
                                        </p:attrNameLst>
                                      </p:cBhvr>
                                      <p:to>
                                        <p:strVal val="visible"/>
                                      </p:to>
                                    </p:set>
                                    <p:animEffect transition="in" filter="wipe(left)">
                                      <p:cBhvr>
                                        <p:cTn id="7" dur="20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iterate type="lt">
                                    <p:tmPct val="10000"/>
                                  </p:iterate>
                                  <p:childTnLst>
                                    <p:set>
                                      <p:cBhvr>
                                        <p:cTn id="11" dur="1" fill="hold">
                                          <p:stCondLst>
                                            <p:cond delay="0"/>
                                          </p:stCondLst>
                                        </p:cTn>
                                        <p:tgtEl>
                                          <p:spTgt spid="16"/>
                                        </p:tgtEl>
                                        <p:attrNameLst>
                                          <p:attrName>style.visibility</p:attrName>
                                        </p:attrNameLst>
                                      </p:cBhvr>
                                      <p:to>
                                        <p:strVal val="visible"/>
                                      </p:to>
                                    </p:set>
                                    <p:animEffect transition="in" filter="wipe(left)">
                                      <p:cBhvr>
                                        <p:cTn id="12"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1139031" y="705276"/>
            <a:ext cx="4496405" cy="502014"/>
          </a:xfrm>
          <a:prstGeom prst="rect">
            <a:avLst/>
          </a:prstGeom>
          <a:noFill/>
        </p:spPr>
        <p:txBody>
          <a:bodyPr wrap="square" lIns="101235" tIns="50618" rIns="101235" bIns="50618" rtlCol="0">
            <a:spAutoFit/>
          </a:bodyPr>
          <a:lstStyle/>
          <a:p>
            <a:pPr marL="576368" indent="-576368">
              <a:buFont typeface="Wingdings" pitchFamily="2" charset="2"/>
              <a:buChar char="Ø"/>
            </a:pPr>
            <a:r>
              <a:rPr lang="en-US" sz="2598" b="1" dirty="0">
                <a:solidFill>
                  <a:schemeClr val="bg1"/>
                </a:solidFill>
                <a:latin typeface="Times New Roman" pitchFamily="18" charset="0"/>
                <a:ea typeface="Cambria Math" panose="02040503050406030204" pitchFamily="18" charset="0"/>
              </a:rPr>
              <a:t>Its magnitude is F</a:t>
            </a:r>
            <a:r>
              <a:rPr lang="en-US" sz="2598" b="1" baseline="-25000" dirty="0">
                <a:solidFill>
                  <a:schemeClr val="bg1"/>
                </a:solidFill>
                <a:latin typeface="Times New Roman" pitchFamily="18" charset="0"/>
                <a:ea typeface="Cambria Math" panose="02040503050406030204" pitchFamily="18" charset="0"/>
              </a:rPr>
              <a:t>1</a:t>
            </a:r>
            <a:r>
              <a:rPr lang="en-US" sz="2598" b="1" dirty="0">
                <a:solidFill>
                  <a:schemeClr val="bg1"/>
                </a:solidFill>
                <a:latin typeface="Times New Roman" pitchFamily="18" charset="0"/>
                <a:ea typeface="Cambria Math" panose="02040503050406030204" pitchFamily="18" charset="0"/>
              </a:rPr>
              <a:t> = IbB.</a:t>
            </a:r>
          </a:p>
        </p:txBody>
      </p:sp>
      <p:sp>
        <p:nvSpPr>
          <p:cNvPr id="3" name="TextBox 2"/>
          <p:cNvSpPr txBox="1"/>
          <p:nvPr/>
        </p:nvSpPr>
        <p:spPr>
          <a:xfrm>
            <a:off x="1139031" y="1364361"/>
            <a:ext cx="9906000" cy="901802"/>
          </a:xfrm>
          <a:prstGeom prst="rect">
            <a:avLst/>
          </a:prstGeom>
          <a:noFill/>
        </p:spPr>
        <p:txBody>
          <a:bodyPr wrap="square" lIns="101235" tIns="50618" rIns="101235" bIns="50618" rtlCol="0">
            <a:spAutoFit/>
          </a:bodyPr>
          <a:lstStyle/>
          <a:p>
            <a:pPr marL="576368" indent="-576368" algn="just">
              <a:buFont typeface="Wingdings" pitchFamily="2" charset="2"/>
              <a:buChar char="Ø"/>
            </a:pPr>
            <a:r>
              <a:rPr lang="en-US" sz="2598" b="1" dirty="0">
                <a:solidFill>
                  <a:schemeClr val="bg1"/>
                </a:solidFill>
                <a:latin typeface="Times New Roman" pitchFamily="18" charset="0"/>
                <a:ea typeface="Cambria Math" panose="02040503050406030204" pitchFamily="18" charset="0"/>
              </a:rPr>
              <a:t>Similarly,  its exists a force F</a:t>
            </a:r>
            <a:r>
              <a:rPr lang="en-US" sz="2598" b="1" baseline="-25000" dirty="0">
                <a:solidFill>
                  <a:schemeClr val="bg1"/>
                </a:solidFill>
                <a:latin typeface="Times New Roman" pitchFamily="18" charset="0"/>
                <a:ea typeface="Cambria Math" panose="02040503050406030204" pitchFamily="18" charset="0"/>
              </a:rPr>
              <a:t>2</a:t>
            </a:r>
            <a:r>
              <a:rPr lang="en-US" sz="2598" b="1" dirty="0">
                <a:solidFill>
                  <a:schemeClr val="bg1"/>
                </a:solidFill>
                <a:latin typeface="Times New Roman" pitchFamily="18" charset="0"/>
                <a:ea typeface="Cambria Math" panose="02040503050406030204" pitchFamily="18" charset="0"/>
              </a:rPr>
              <a:t> on the arm CD. And F</a:t>
            </a:r>
            <a:r>
              <a:rPr lang="en-US" sz="2598" b="1" baseline="-25000" dirty="0">
                <a:solidFill>
                  <a:schemeClr val="bg1"/>
                </a:solidFill>
                <a:latin typeface="Times New Roman" pitchFamily="18" charset="0"/>
                <a:ea typeface="Cambria Math" panose="02040503050406030204" pitchFamily="18" charset="0"/>
              </a:rPr>
              <a:t>2</a:t>
            </a:r>
            <a:r>
              <a:rPr lang="en-US" sz="2598" b="1" dirty="0">
                <a:solidFill>
                  <a:schemeClr val="bg1"/>
                </a:solidFill>
                <a:latin typeface="Times New Roman" pitchFamily="18" charset="0"/>
                <a:ea typeface="Cambria Math" panose="02040503050406030204" pitchFamily="18" charset="0"/>
              </a:rPr>
              <a:t> is directed out of the plane of the paper. </a:t>
            </a:r>
          </a:p>
        </p:txBody>
      </p:sp>
      <p:sp>
        <p:nvSpPr>
          <p:cNvPr id="4" name="TextBox 3"/>
          <p:cNvSpPr txBox="1"/>
          <p:nvPr/>
        </p:nvSpPr>
        <p:spPr>
          <a:xfrm>
            <a:off x="2510631" y="2283776"/>
            <a:ext cx="2162635" cy="502014"/>
          </a:xfrm>
          <a:prstGeom prst="rect">
            <a:avLst/>
          </a:prstGeom>
          <a:noFill/>
        </p:spPr>
        <p:txBody>
          <a:bodyPr wrap="square" lIns="101235" tIns="50618" rIns="101235" bIns="50618" rtlCol="0">
            <a:spAutoFit/>
          </a:bodyPr>
          <a:lstStyle/>
          <a:p>
            <a:pPr algn="just"/>
            <a:r>
              <a:rPr lang="en-US" sz="2598" b="1" dirty="0">
                <a:solidFill>
                  <a:schemeClr val="bg1"/>
                </a:solidFill>
                <a:latin typeface="Times New Roman" pitchFamily="18" charset="0"/>
                <a:ea typeface="Cambria Math" panose="02040503050406030204" pitchFamily="18" charset="0"/>
              </a:rPr>
              <a:t>F</a:t>
            </a:r>
            <a:r>
              <a:rPr lang="en-US" sz="2598" b="1" baseline="-25000" dirty="0">
                <a:solidFill>
                  <a:schemeClr val="bg1"/>
                </a:solidFill>
                <a:latin typeface="Times New Roman" pitchFamily="18" charset="0"/>
                <a:ea typeface="Cambria Math" panose="02040503050406030204" pitchFamily="18" charset="0"/>
              </a:rPr>
              <a:t>2</a:t>
            </a:r>
            <a:r>
              <a:rPr lang="en-US" sz="2598" b="1" dirty="0">
                <a:solidFill>
                  <a:schemeClr val="bg1"/>
                </a:solidFill>
                <a:latin typeface="Times New Roman" pitchFamily="18" charset="0"/>
                <a:ea typeface="Cambria Math" panose="02040503050406030204" pitchFamily="18" charset="0"/>
              </a:rPr>
              <a:t> = IbB = F</a:t>
            </a:r>
            <a:r>
              <a:rPr lang="en-US" sz="2598" b="1" baseline="-25000" dirty="0">
                <a:solidFill>
                  <a:schemeClr val="bg1"/>
                </a:solidFill>
                <a:latin typeface="Times New Roman" pitchFamily="18" charset="0"/>
                <a:ea typeface="Cambria Math" panose="02040503050406030204" pitchFamily="18" charset="0"/>
              </a:rPr>
              <a:t>1</a:t>
            </a:r>
            <a:endParaRPr lang="en-US" sz="2598" b="1" dirty="0">
              <a:solidFill>
                <a:schemeClr val="bg1"/>
              </a:solidFill>
              <a:latin typeface="Times New Roman" pitchFamily="18" charset="0"/>
              <a:ea typeface="Cambria Math" panose="02040503050406030204" pitchFamily="18" charset="0"/>
            </a:endParaRPr>
          </a:p>
        </p:txBody>
      </p:sp>
      <p:sp>
        <p:nvSpPr>
          <p:cNvPr id="5" name="TextBox 4"/>
          <p:cNvSpPr txBox="1"/>
          <p:nvPr/>
        </p:nvSpPr>
        <p:spPr>
          <a:xfrm>
            <a:off x="1139031" y="2926373"/>
            <a:ext cx="6579284" cy="502014"/>
          </a:xfrm>
          <a:prstGeom prst="rect">
            <a:avLst/>
          </a:prstGeom>
          <a:noFill/>
        </p:spPr>
        <p:txBody>
          <a:bodyPr wrap="square" lIns="101235" tIns="50618" rIns="101235" bIns="50618" rtlCol="0">
            <a:spAutoFit/>
          </a:bodyPr>
          <a:lstStyle/>
          <a:p>
            <a:pPr marL="576368" indent="-576368" algn="just">
              <a:buFont typeface="Wingdings" pitchFamily="2" charset="2"/>
              <a:buChar char="Ø"/>
            </a:pPr>
            <a:r>
              <a:rPr lang="en-US" sz="2598" b="1" dirty="0">
                <a:solidFill>
                  <a:schemeClr val="bg1"/>
                </a:solidFill>
                <a:latin typeface="Times New Roman" pitchFamily="18" charset="0"/>
                <a:ea typeface="Cambria Math" panose="02040503050406030204" pitchFamily="18" charset="0"/>
              </a:rPr>
              <a:t>Thus, the net force on the loop is zero.</a:t>
            </a:r>
          </a:p>
        </p:txBody>
      </p:sp>
      <p:pic>
        <p:nvPicPr>
          <p:cNvPr id="8" name="Picture 7">
            <a:extLst>
              <a:ext uri="{FF2B5EF4-FFF2-40B4-BE49-F238E27FC236}">
                <a16:creationId xmlns:a16="http://schemas.microsoft.com/office/drawing/2014/main" id="{2DD94721-774F-5A0A-E3F2-2BF80E67C67C}"/>
              </a:ext>
            </a:extLst>
          </p:cNvPr>
          <p:cNvPicPr>
            <a:picLocks noChangeAspect="1"/>
          </p:cNvPicPr>
          <p:nvPr/>
        </p:nvPicPr>
        <p:blipFill>
          <a:blip r:embed="rId2"/>
          <a:stretch>
            <a:fillRect/>
          </a:stretch>
        </p:blipFill>
        <p:spPr>
          <a:xfrm>
            <a:off x="3653631" y="3568970"/>
            <a:ext cx="4457110" cy="2997780"/>
          </a:xfrm>
          <a:prstGeom prst="rect">
            <a:avLst/>
          </a:prstGeom>
        </p:spPr>
      </p:pic>
    </p:spTree>
    <p:extLst>
      <p:ext uri="{BB962C8B-B14F-4D97-AF65-F5344CB8AC3E}">
        <p14:creationId xmlns:p14="http://schemas.microsoft.com/office/powerpoint/2010/main" val="1210016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iterate type="lt">
                                    <p:tmPct val="10000"/>
                                  </p:iterate>
                                  <p:childTnLst>
                                    <p:set>
                                      <p:cBhvr>
                                        <p:cTn id="11" dur="1" fill="hold">
                                          <p:stCondLst>
                                            <p:cond delay="0"/>
                                          </p:stCondLst>
                                        </p:cTn>
                                        <p:tgtEl>
                                          <p:spTgt spid="3"/>
                                        </p:tgtEl>
                                        <p:attrNameLst>
                                          <p:attrName>style.visibility</p:attrName>
                                        </p:attrNameLst>
                                      </p:cBhvr>
                                      <p:to>
                                        <p:strVal val="visible"/>
                                      </p:to>
                                    </p:set>
                                    <p:animEffect transition="in" filter="wipe(left)">
                                      <p:cBhvr>
                                        <p:cTn id="12" dur="2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iterate type="lt">
                                    <p:tmPct val="10000"/>
                                  </p:iterate>
                                  <p:childTnLst>
                                    <p:set>
                                      <p:cBhvr>
                                        <p:cTn id="16" dur="1" fill="hold">
                                          <p:stCondLst>
                                            <p:cond delay="0"/>
                                          </p:stCondLst>
                                        </p:cTn>
                                        <p:tgtEl>
                                          <p:spTgt spid="4"/>
                                        </p:tgtEl>
                                        <p:attrNameLst>
                                          <p:attrName>style.visibility</p:attrName>
                                        </p:attrNameLst>
                                      </p:cBhvr>
                                      <p:to>
                                        <p:strVal val="visible"/>
                                      </p:to>
                                    </p:set>
                                    <p:animEffect transition="in" filter="wipe(left)">
                                      <p:cBhvr>
                                        <p:cTn id="17" dur="20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iterate type="lt">
                                    <p:tmPct val="10000"/>
                                  </p:iterate>
                                  <p:childTnLst>
                                    <p:set>
                                      <p:cBhvr>
                                        <p:cTn id="21" dur="1" fill="hold">
                                          <p:stCondLst>
                                            <p:cond delay="0"/>
                                          </p:stCondLst>
                                        </p:cTn>
                                        <p:tgtEl>
                                          <p:spTgt spid="5"/>
                                        </p:tgtEl>
                                        <p:attrNameLst>
                                          <p:attrName>style.visibility</p:attrName>
                                        </p:attrNameLst>
                                      </p:cBhvr>
                                      <p:to>
                                        <p:strVal val="visible"/>
                                      </p:to>
                                    </p:set>
                                    <p:animEffect transition="in" filter="wipe(left)">
                                      <p:cBhvr>
                                        <p:cTn id="2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Lst>
  </p:timing>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383282F-6E64-07E0-C18F-64ADBCE4C4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1926854" cy="6840538"/>
          </a:xfrm>
          <a:prstGeom prst="rect">
            <a:avLst/>
          </a:prstGeom>
          <a:ln>
            <a:solidFill>
              <a:srgbClr val="FF0000"/>
            </a:solidFill>
          </a:ln>
        </p:spPr>
      </p:pic>
      <p:sp>
        <p:nvSpPr>
          <p:cNvPr id="18" name="TextBox 17"/>
          <p:cNvSpPr txBox="1"/>
          <p:nvPr/>
        </p:nvSpPr>
        <p:spPr>
          <a:xfrm>
            <a:off x="365516" y="938327"/>
            <a:ext cx="9960304" cy="502014"/>
          </a:xfrm>
          <a:prstGeom prst="rect">
            <a:avLst/>
          </a:prstGeom>
          <a:noFill/>
          <a:ln>
            <a:noFill/>
          </a:ln>
        </p:spPr>
        <p:txBody>
          <a:bodyPr wrap="square" lIns="101235" tIns="50618" rIns="101235" bIns="50618" rtlCol="0">
            <a:spAutoFit/>
          </a:bodyPr>
          <a:lstStyle/>
          <a:p>
            <a:pPr marL="576368" indent="-576368">
              <a:buFont typeface="Wingdings" pitchFamily="2" charset="2"/>
              <a:buChar char="Ø"/>
            </a:pPr>
            <a:r>
              <a:rPr lang="en-US" sz="2598" b="1" dirty="0">
                <a:solidFill>
                  <a:schemeClr val="bg1"/>
                </a:solidFill>
                <a:latin typeface="Times New Roman" pitchFamily="18" charset="0"/>
                <a:ea typeface="Cambria Math" panose="02040503050406030204" pitchFamily="18" charset="0"/>
              </a:rPr>
              <a:t>There is a torque on the loop due to the pair of forces F</a:t>
            </a:r>
            <a:r>
              <a:rPr lang="en-US" sz="2598" b="1" baseline="-25000" dirty="0">
                <a:solidFill>
                  <a:schemeClr val="bg1"/>
                </a:solidFill>
                <a:latin typeface="Times New Roman" pitchFamily="18" charset="0"/>
                <a:ea typeface="Cambria Math" panose="02040503050406030204" pitchFamily="18" charset="0"/>
              </a:rPr>
              <a:t>1</a:t>
            </a:r>
            <a:r>
              <a:rPr lang="en-US" sz="2598" b="1" dirty="0">
                <a:solidFill>
                  <a:schemeClr val="bg1"/>
                </a:solidFill>
                <a:latin typeface="Times New Roman" pitchFamily="18" charset="0"/>
                <a:ea typeface="Cambria Math" panose="02040503050406030204" pitchFamily="18" charset="0"/>
              </a:rPr>
              <a:t> and F</a:t>
            </a:r>
            <a:r>
              <a:rPr lang="en-US" sz="2598" b="1" baseline="-25000" dirty="0">
                <a:solidFill>
                  <a:schemeClr val="bg1"/>
                </a:solidFill>
                <a:latin typeface="Times New Roman" pitchFamily="18" charset="0"/>
                <a:ea typeface="Cambria Math" panose="02040503050406030204" pitchFamily="18" charset="0"/>
              </a:rPr>
              <a:t>2</a:t>
            </a:r>
            <a:r>
              <a:rPr lang="en-US" sz="2598" b="1" dirty="0">
                <a:solidFill>
                  <a:schemeClr val="bg1"/>
                </a:solidFill>
                <a:latin typeface="Times New Roman" pitchFamily="18" charset="0"/>
                <a:ea typeface="Cambria Math" panose="02040503050406030204" pitchFamily="18" charset="0"/>
              </a:rPr>
              <a:t>. </a:t>
            </a:r>
          </a:p>
        </p:txBody>
      </p:sp>
      <p:sp>
        <p:nvSpPr>
          <p:cNvPr id="20" name="TextBox 19"/>
          <p:cNvSpPr txBox="1"/>
          <p:nvPr/>
        </p:nvSpPr>
        <p:spPr>
          <a:xfrm>
            <a:off x="381662" y="1440395"/>
            <a:ext cx="11186306" cy="901802"/>
          </a:xfrm>
          <a:prstGeom prst="rect">
            <a:avLst/>
          </a:prstGeom>
          <a:noFill/>
          <a:ln>
            <a:noFill/>
          </a:ln>
        </p:spPr>
        <p:txBody>
          <a:bodyPr wrap="square" lIns="101235" tIns="50618" rIns="101235" bIns="50618" rtlCol="0">
            <a:spAutoFit/>
          </a:bodyPr>
          <a:lstStyle/>
          <a:p>
            <a:pPr marL="576368" indent="-576368">
              <a:buFont typeface="Wingdings" pitchFamily="2" charset="2"/>
              <a:buChar char="Ø"/>
            </a:pPr>
            <a:r>
              <a:rPr lang="en-US" sz="2598" b="1" dirty="0">
                <a:solidFill>
                  <a:schemeClr val="bg1"/>
                </a:solidFill>
                <a:latin typeface="Times New Roman" pitchFamily="18" charset="0"/>
                <a:ea typeface="Cambria Math" panose="02040503050406030204" pitchFamily="18" charset="0"/>
              </a:rPr>
              <a:t>The figure shows that  the torque on the loop tends to rotate it in anti clock wise direction.</a:t>
            </a:r>
          </a:p>
        </p:txBody>
      </p:sp>
      <p:sp>
        <p:nvSpPr>
          <p:cNvPr id="21" name="TextBox 20"/>
          <p:cNvSpPr txBox="1"/>
          <p:nvPr/>
        </p:nvSpPr>
        <p:spPr>
          <a:xfrm>
            <a:off x="388360" y="2621223"/>
            <a:ext cx="3472400" cy="502014"/>
          </a:xfrm>
          <a:prstGeom prst="rect">
            <a:avLst/>
          </a:prstGeom>
          <a:noFill/>
          <a:ln>
            <a:noFill/>
          </a:ln>
        </p:spPr>
        <p:txBody>
          <a:bodyPr wrap="square" lIns="101235" tIns="50618" rIns="101235" bIns="50618" rtlCol="0">
            <a:spAutoFit/>
          </a:bodyPr>
          <a:lstStyle/>
          <a:p>
            <a:pPr marL="576368" indent="-576368">
              <a:buFont typeface="Wingdings" pitchFamily="2" charset="2"/>
              <a:buChar char="Ø"/>
            </a:pPr>
            <a:r>
              <a:rPr lang="en-US" sz="2598" b="1" dirty="0">
                <a:solidFill>
                  <a:schemeClr val="bg1"/>
                </a:solidFill>
                <a:latin typeface="Times New Roman" pitchFamily="18" charset="0"/>
                <a:ea typeface="Cambria Math" panose="02040503050406030204" pitchFamily="18" charset="0"/>
              </a:rPr>
              <a:t>This torque is, </a:t>
            </a:r>
          </a:p>
        </p:txBody>
      </p:sp>
      <p:sp>
        <p:nvSpPr>
          <p:cNvPr id="23" name="TextBox 22"/>
          <p:cNvSpPr txBox="1"/>
          <p:nvPr/>
        </p:nvSpPr>
        <p:spPr>
          <a:xfrm>
            <a:off x="593966" y="4608199"/>
            <a:ext cx="6071261" cy="502014"/>
          </a:xfrm>
          <a:prstGeom prst="rect">
            <a:avLst/>
          </a:prstGeom>
          <a:noFill/>
          <a:ln>
            <a:noFill/>
          </a:ln>
        </p:spPr>
        <p:txBody>
          <a:bodyPr wrap="square" lIns="101235" tIns="50618" rIns="101235" bIns="50618" rtlCol="0">
            <a:spAutoFit/>
          </a:bodyPr>
          <a:lstStyle/>
          <a:p>
            <a:r>
              <a:rPr lang="en-US" sz="2598" b="1" dirty="0">
                <a:solidFill>
                  <a:schemeClr val="bg1"/>
                </a:solidFill>
                <a:latin typeface="Times New Roman" pitchFamily="18" charset="0"/>
                <a:ea typeface="Cambria Math" panose="02040503050406030204" pitchFamily="18" charset="0"/>
              </a:rPr>
              <a:t>Where A = ab is the area of the rectangle.</a:t>
            </a:r>
          </a:p>
        </p:txBody>
      </p:sp>
      <p:cxnSp>
        <p:nvCxnSpPr>
          <p:cNvPr id="8" name="Straight Connector 7"/>
          <p:cNvCxnSpPr/>
          <p:nvPr/>
        </p:nvCxnSpPr>
        <p:spPr>
          <a:xfrm>
            <a:off x="7211326" y="3844373"/>
            <a:ext cx="2924126"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10135447" y="2804938"/>
            <a:ext cx="0" cy="1039435"/>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7211320" y="3844373"/>
            <a:ext cx="0" cy="816699"/>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H="1">
            <a:off x="7211326" y="3695882"/>
            <a:ext cx="639652"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a:off x="8216494" y="3695882"/>
            <a:ext cx="548274"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flipH="1">
            <a:off x="8764768" y="3695882"/>
            <a:ext cx="548274"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a:off x="9495800" y="3695882"/>
            <a:ext cx="639652"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8069" name="TextBox 88068"/>
          <p:cNvSpPr txBox="1"/>
          <p:nvPr/>
        </p:nvSpPr>
        <p:spPr>
          <a:xfrm>
            <a:off x="7759594" y="3261780"/>
            <a:ext cx="731032" cy="441869"/>
          </a:xfrm>
          <a:prstGeom prst="rect">
            <a:avLst/>
          </a:prstGeom>
          <a:noFill/>
          <a:ln>
            <a:solidFill>
              <a:srgbClr val="FF0000"/>
            </a:solidFill>
          </a:ln>
        </p:spPr>
        <p:txBody>
          <a:bodyPr wrap="square" lIns="101235" tIns="50618" rIns="101235" bIns="50618" rtlCol="0">
            <a:spAutoFit/>
          </a:bodyPr>
          <a:lstStyle/>
          <a:p>
            <a:r>
              <a:rPr lang="en-US" sz="2207" b="1" dirty="0">
                <a:solidFill>
                  <a:schemeClr val="bg1"/>
                </a:solidFill>
                <a:latin typeface="Times New Roman" pitchFamily="18" charset="0"/>
                <a:ea typeface="Cambria Math" panose="02040503050406030204" pitchFamily="18" charset="0"/>
              </a:rPr>
              <a:t>a/2</a:t>
            </a:r>
          </a:p>
        </p:txBody>
      </p:sp>
      <p:sp>
        <p:nvSpPr>
          <p:cNvPr id="52" name="TextBox 51"/>
          <p:cNvSpPr txBox="1"/>
          <p:nvPr/>
        </p:nvSpPr>
        <p:spPr>
          <a:xfrm>
            <a:off x="9130278" y="3261780"/>
            <a:ext cx="731032" cy="441869"/>
          </a:xfrm>
          <a:prstGeom prst="rect">
            <a:avLst/>
          </a:prstGeom>
          <a:noFill/>
          <a:ln>
            <a:solidFill>
              <a:srgbClr val="FF0000"/>
            </a:solidFill>
          </a:ln>
        </p:spPr>
        <p:txBody>
          <a:bodyPr wrap="square" lIns="101235" tIns="50618" rIns="101235" bIns="50618" rtlCol="0">
            <a:spAutoFit/>
          </a:bodyPr>
          <a:lstStyle/>
          <a:p>
            <a:r>
              <a:rPr lang="en-US" sz="2207" b="1" dirty="0">
                <a:solidFill>
                  <a:schemeClr val="bg1"/>
                </a:solidFill>
                <a:latin typeface="Times New Roman" pitchFamily="18" charset="0"/>
                <a:ea typeface="Cambria Math" panose="02040503050406030204" pitchFamily="18" charset="0"/>
              </a:rPr>
              <a:t>a/2</a:t>
            </a:r>
          </a:p>
        </p:txBody>
      </p:sp>
      <p:sp>
        <p:nvSpPr>
          <p:cNvPr id="63" name="TextBox 62"/>
          <p:cNvSpPr txBox="1"/>
          <p:nvPr/>
        </p:nvSpPr>
        <p:spPr>
          <a:xfrm>
            <a:off x="9861310" y="2433712"/>
            <a:ext cx="731032" cy="441869"/>
          </a:xfrm>
          <a:prstGeom prst="rect">
            <a:avLst/>
          </a:prstGeom>
          <a:noFill/>
          <a:ln>
            <a:solidFill>
              <a:srgbClr val="FF0000"/>
            </a:solidFill>
          </a:ln>
        </p:spPr>
        <p:txBody>
          <a:bodyPr wrap="square" lIns="101235" tIns="50618" rIns="101235" bIns="50618" rtlCol="0">
            <a:spAutoFit/>
          </a:bodyPr>
          <a:lstStyle/>
          <a:p>
            <a:r>
              <a:rPr lang="en-US" sz="2207" b="1" dirty="0">
                <a:solidFill>
                  <a:schemeClr val="bg1"/>
                </a:solidFill>
                <a:latin typeface="Times New Roman" pitchFamily="18" charset="0"/>
                <a:ea typeface="Cambria Math" panose="02040503050406030204" pitchFamily="18" charset="0"/>
              </a:rPr>
              <a:t>F</a:t>
            </a:r>
            <a:r>
              <a:rPr lang="en-US" sz="2207" b="1" baseline="-25000" dirty="0">
                <a:solidFill>
                  <a:schemeClr val="bg1"/>
                </a:solidFill>
                <a:latin typeface="Times New Roman" pitchFamily="18" charset="0"/>
                <a:ea typeface="Cambria Math" panose="02040503050406030204" pitchFamily="18" charset="0"/>
              </a:rPr>
              <a:t>2</a:t>
            </a:r>
            <a:endParaRPr lang="en-US" sz="2207" b="1" dirty="0">
              <a:solidFill>
                <a:schemeClr val="bg1"/>
              </a:solidFill>
              <a:latin typeface="Times New Roman" pitchFamily="18" charset="0"/>
              <a:ea typeface="Cambria Math" panose="02040503050406030204" pitchFamily="18" charset="0"/>
            </a:endParaRPr>
          </a:p>
        </p:txBody>
      </p:sp>
      <p:sp>
        <p:nvSpPr>
          <p:cNvPr id="64" name="TextBox 63"/>
          <p:cNvSpPr txBox="1"/>
          <p:nvPr/>
        </p:nvSpPr>
        <p:spPr>
          <a:xfrm>
            <a:off x="7013332" y="4661074"/>
            <a:ext cx="731032" cy="441869"/>
          </a:xfrm>
          <a:prstGeom prst="rect">
            <a:avLst/>
          </a:prstGeom>
          <a:noFill/>
          <a:ln>
            <a:solidFill>
              <a:srgbClr val="FF0000"/>
            </a:solidFill>
          </a:ln>
        </p:spPr>
        <p:txBody>
          <a:bodyPr wrap="square" lIns="101235" tIns="50618" rIns="101235" bIns="50618" rtlCol="0">
            <a:spAutoFit/>
          </a:bodyPr>
          <a:lstStyle/>
          <a:p>
            <a:r>
              <a:rPr lang="en-US" sz="2207" b="1" dirty="0">
                <a:solidFill>
                  <a:schemeClr val="bg1"/>
                </a:solidFill>
                <a:latin typeface="Times New Roman" pitchFamily="18" charset="0"/>
                <a:ea typeface="Cambria Math" panose="02040503050406030204" pitchFamily="18" charset="0"/>
              </a:rPr>
              <a:t>F</a:t>
            </a:r>
            <a:r>
              <a:rPr lang="en-US" sz="2207" b="1" baseline="-25000" dirty="0">
                <a:solidFill>
                  <a:schemeClr val="bg1"/>
                </a:solidFill>
                <a:latin typeface="Times New Roman" pitchFamily="18" charset="0"/>
                <a:ea typeface="Cambria Math" panose="02040503050406030204" pitchFamily="18" charset="0"/>
              </a:rPr>
              <a:t>1</a:t>
            </a:r>
            <a:endParaRPr lang="en-US" sz="2207" b="1" dirty="0">
              <a:solidFill>
                <a:schemeClr val="bg1"/>
              </a:solidFill>
              <a:latin typeface="Times New Roman" pitchFamily="18" charset="0"/>
              <a:ea typeface="Cambria Math" panose="02040503050406030204" pitchFamily="18" charset="0"/>
            </a:endParaRPr>
          </a:p>
        </p:txBody>
      </p:sp>
      <p:cxnSp>
        <p:nvCxnSpPr>
          <p:cNvPr id="88090" name="Straight Arrow Connector 88089"/>
          <p:cNvCxnSpPr/>
          <p:nvPr/>
        </p:nvCxnSpPr>
        <p:spPr>
          <a:xfrm>
            <a:off x="8764762" y="3844376"/>
            <a:ext cx="0" cy="426853"/>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67" name="TextBox 66"/>
          <p:cNvSpPr txBox="1"/>
          <p:nvPr/>
        </p:nvSpPr>
        <p:spPr>
          <a:xfrm>
            <a:off x="8582004" y="4289847"/>
            <a:ext cx="731032" cy="441869"/>
          </a:xfrm>
          <a:prstGeom prst="rect">
            <a:avLst/>
          </a:prstGeom>
          <a:noFill/>
          <a:ln>
            <a:solidFill>
              <a:srgbClr val="FF0000"/>
            </a:solidFill>
          </a:ln>
        </p:spPr>
        <p:txBody>
          <a:bodyPr wrap="square" lIns="101235" tIns="50618" rIns="101235" bIns="50618" rtlCol="0">
            <a:spAutoFit/>
          </a:bodyPr>
          <a:lstStyle/>
          <a:p>
            <a:r>
              <a:rPr lang="en-US" sz="2207" b="1" dirty="0">
                <a:solidFill>
                  <a:schemeClr val="bg1"/>
                </a:solidFill>
                <a:latin typeface="Times New Roman" pitchFamily="18" charset="0"/>
                <a:ea typeface="Cambria Math" panose="02040503050406030204" pitchFamily="18" charset="0"/>
              </a:rPr>
              <a:t>m</a:t>
            </a:r>
          </a:p>
        </p:txBody>
      </p:sp>
      <mc:AlternateContent xmlns:mc="http://schemas.openxmlformats.org/markup-compatibility/2006" xmlns:a14="http://schemas.microsoft.com/office/drawing/2010/main">
        <mc:Choice Requires="a14">
          <p:sp>
            <p:nvSpPr>
              <p:cNvPr id="22" name="TextBox 21"/>
              <p:cNvSpPr txBox="1"/>
              <p:nvPr/>
            </p:nvSpPr>
            <p:spPr>
              <a:xfrm>
                <a:off x="989938" y="3189873"/>
                <a:ext cx="3472400" cy="675843"/>
              </a:xfrm>
              <a:prstGeom prst="rect">
                <a:avLst/>
              </a:prstGeom>
              <a:noFill/>
              <a:ln>
                <a:noFill/>
              </a:ln>
            </p:spPr>
            <p:txBody>
              <a:bodyPr wrap="square" lIns="101235" tIns="50618" rIns="101235" bIns="50618" rtlCol="0">
                <a:spAutoFit/>
              </a:bodyPr>
              <a:lstStyle/>
              <a:p>
                <a:r>
                  <a:rPr lang="en-US" sz="2598" b="1" dirty="0">
                    <a:solidFill>
                      <a:schemeClr val="bg1"/>
                    </a:solidFill>
                    <a:latin typeface="Times New Roman" pitchFamily="18" charset="0"/>
                    <a:ea typeface="Cambria Math" panose="02040503050406030204" pitchFamily="18" charset="0"/>
                    <a:sym typeface="Symbol"/>
                  </a:rPr>
                  <a:t> = </a:t>
                </a:r>
                <a:r>
                  <a:rPr lang="en-US" sz="2598" b="1" dirty="0" err="1">
                    <a:solidFill>
                      <a:schemeClr val="bg1"/>
                    </a:solidFill>
                    <a:latin typeface="Times New Roman" pitchFamily="18" charset="0"/>
                    <a:ea typeface="Cambria Math" panose="02040503050406030204" pitchFamily="18" charset="0"/>
                    <a:sym typeface="Symbol"/>
                  </a:rPr>
                  <a:t>F</a:t>
                </a:r>
                <a:r>
                  <a:rPr lang="en-US" sz="2598" b="1" baseline="-25000" dirty="0" err="1">
                    <a:solidFill>
                      <a:schemeClr val="bg1"/>
                    </a:solidFill>
                    <a:latin typeface="Times New Roman" pitchFamily="18" charset="0"/>
                    <a:ea typeface="Cambria Math" panose="02040503050406030204" pitchFamily="18" charset="0"/>
                    <a:sym typeface="Symbol"/>
                  </a:rPr>
                  <a:t>1</a:t>
                </a:r>
                <a14:m>
                  <m:oMath xmlns:m="http://schemas.openxmlformats.org/officeDocument/2006/math">
                    <m:f>
                      <m:fPr>
                        <m:ctrlPr>
                          <a:rPr lang="en-US" sz="2598" b="1" i="1">
                            <a:solidFill>
                              <a:schemeClr val="bg1"/>
                            </a:solidFill>
                            <a:latin typeface="Cambria Math" panose="02040503050406030204" pitchFamily="18" charset="0"/>
                            <a:ea typeface="Cambria Math" panose="02040503050406030204" pitchFamily="18" charset="0"/>
                            <a:sym typeface="Symbol"/>
                          </a:rPr>
                        </m:ctrlPr>
                      </m:fPr>
                      <m:num>
                        <m:r>
                          <m:rPr>
                            <m:nor/>
                          </m:rPr>
                          <a:rPr lang="en-US" sz="2598" b="1">
                            <a:solidFill>
                              <a:schemeClr val="bg1"/>
                            </a:solidFill>
                            <a:latin typeface="Cambria Math"/>
                            <a:ea typeface="Cambria Math" panose="02040503050406030204" pitchFamily="18" charset="0"/>
                            <a:sym typeface="Symbol"/>
                          </a:rPr>
                          <m:t>a</m:t>
                        </m:r>
                      </m:num>
                      <m:den>
                        <m:r>
                          <m:rPr>
                            <m:nor/>
                          </m:rPr>
                          <a:rPr lang="en-US" sz="2598" b="1">
                            <a:solidFill>
                              <a:schemeClr val="bg1"/>
                            </a:solidFill>
                            <a:latin typeface="Cambria Math"/>
                            <a:ea typeface="Cambria Math" panose="02040503050406030204" pitchFamily="18" charset="0"/>
                            <a:sym typeface="Symbol"/>
                          </a:rPr>
                          <m:t>2</m:t>
                        </m:r>
                      </m:den>
                    </m:f>
                    <m:r>
                      <m:rPr>
                        <m:nor/>
                      </m:rPr>
                      <a:rPr lang="en-US" sz="2598" b="1">
                        <a:solidFill>
                          <a:schemeClr val="bg1"/>
                        </a:solidFill>
                        <a:latin typeface="Cambria Math"/>
                        <a:ea typeface="Cambria Math" panose="02040503050406030204" pitchFamily="18" charset="0"/>
                        <a:sym typeface="Symbol"/>
                      </a:rPr>
                      <m:t>+</m:t>
                    </m:r>
                    <m:r>
                      <m:rPr>
                        <m:nor/>
                      </m:rPr>
                      <a:rPr lang="en-US" sz="2598" b="1" dirty="0">
                        <a:solidFill>
                          <a:schemeClr val="bg1"/>
                        </a:solidFill>
                        <a:latin typeface="Times New Roman" pitchFamily="18" charset="0"/>
                        <a:ea typeface="Cambria Math" panose="02040503050406030204" pitchFamily="18" charset="0"/>
                        <a:sym typeface="Symbol"/>
                      </a:rPr>
                      <m:t>F</m:t>
                    </m:r>
                    <m:r>
                      <m:rPr>
                        <m:nor/>
                      </m:rPr>
                      <a:rPr lang="en-US" sz="2598" b="1" baseline="-25000" dirty="0">
                        <a:solidFill>
                          <a:schemeClr val="bg1"/>
                        </a:solidFill>
                        <a:latin typeface="Times New Roman" pitchFamily="18" charset="0"/>
                        <a:ea typeface="Cambria Math" panose="02040503050406030204" pitchFamily="18" charset="0"/>
                        <a:sym typeface="Symbol"/>
                      </a:rPr>
                      <m:t>2</m:t>
                    </m:r>
                    <m:f>
                      <m:fPr>
                        <m:ctrlPr>
                          <a:rPr lang="en-US" sz="2598" b="1" i="1">
                            <a:solidFill>
                              <a:schemeClr val="bg1"/>
                            </a:solidFill>
                            <a:latin typeface="Cambria Math" panose="02040503050406030204" pitchFamily="18" charset="0"/>
                            <a:ea typeface="Cambria Math" panose="02040503050406030204" pitchFamily="18" charset="0"/>
                            <a:sym typeface="Symbol"/>
                          </a:rPr>
                        </m:ctrlPr>
                      </m:fPr>
                      <m:num>
                        <m:r>
                          <m:rPr>
                            <m:nor/>
                          </m:rPr>
                          <a:rPr lang="en-US" sz="2598" b="1">
                            <a:solidFill>
                              <a:schemeClr val="bg1"/>
                            </a:solidFill>
                            <a:latin typeface="Cambria Math"/>
                            <a:ea typeface="Cambria Math" panose="02040503050406030204" pitchFamily="18" charset="0"/>
                            <a:sym typeface="Symbol"/>
                          </a:rPr>
                          <m:t>a</m:t>
                        </m:r>
                      </m:num>
                      <m:den>
                        <m:r>
                          <m:rPr>
                            <m:nor/>
                          </m:rPr>
                          <a:rPr lang="en-US" sz="2598" b="1">
                            <a:solidFill>
                              <a:schemeClr val="bg1"/>
                            </a:solidFill>
                            <a:latin typeface="Cambria Math"/>
                            <a:ea typeface="Cambria Math" panose="02040503050406030204" pitchFamily="18" charset="0"/>
                            <a:sym typeface="Symbol"/>
                          </a:rPr>
                          <m:t>2</m:t>
                        </m:r>
                      </m:den>
                    </m:f>
                  </m:oMath>
                </a14:m>
                <a:endParaRPr lang="en-US" sz="2598" b="1" dirty="0">
                  <a:solidFill>
                    <a:schemeClr val="bg1"/>
                  </a:solidFill>
                  <a:latin typeface="Times New Roman" pitchFamily="18" charset="0"/>
                  <a:ea typeface="Cambria Math" panose="02040503050406030204" pitchFamily="18" charset="0"/>
                </a:endParaRPr>
              </a:p>
            </p:txBody>
          </p:sp>
        </mc:Choice>
        <mc:Fallback xmlns="">
          <p:sp>
            <p:nvSpPr>
              <p:cNvPr id="22" name="TextBox 21"/>
              <p:cNvSpPr txBox="1">
                <a:spLocks noRot="1" noChangeAspect="1" noMove="1" noResize="1" noEditPoints="1" noAdjustHandles="1" noChangeArrowheads="1" noChangeShapeType="1" noTextEdit="1"/>
              </p:cNvSpPr>
              <p:nvPr/>
            </p:nvSpPr>
            <p:spPr>
              <a:xfrm>
                <a:off x="989938" y="3189873"/>
                <a:ext cx="3472400" cy="675843"/>
              </a:xfrm>
              <a:prstGeom prst="rect">
                <a:avLst/>
              </a:prstGeom>
              <a:blipFill>
                <a:blip r:embed="rId3"/>
                <a:stretch>
                  <a:fillRect l="-2807" b="-9009"/>
                </a:stretch>
              </a:blipFill>
              <a:ln>
                <a:noFill/>
              </a:ln>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24" name="TextBox 23"/>
              <p:cNvSpPr txBox="1"/>
              <p:nvPr/>
            </p:nvSpPr>
            <p:spPr>
              <a:xfrm>
                <a:off x="692957" y="3816247"/>
                <a:ext cx="5000824" cy="670778"/>
              </a:xfrm>
              <a:prstGeom prst="rect">
                <a:avLst/>
              </a:prstGeom>
              <a:noFill/>
              <a:ln>
                <a:noFill/>
              </a:ln>
            </p:spPr>
            <p:txBody>
              <a:bodyPr wrap="square" lIns="101235" tIns="50618" rIns="101235" bIns="50618" rtlCol="0">
                <a:spAutoFit/>
              </a:bodyPr>
              <a:lstStyle/>
              <a:p>
                <a:r>
                  <a:rPr lang="en-US" sz="2598" b="1" dirty="0">
                    <a:solidFill>
                      <a:schemeClr val="bg1"/>
                    </a:solidFill>
                    <a:latin typeface="Times New Roman" pitchFamily="18" charset="0"/>
                    <a:ea typeface="Cambria Math" panose="02040503050406030204" pitchFamily="18" charset="0"/>
                    <a:cs typeface="Times New Roman" pitchFamily="18" charset="0"/>
                    <a:sym typeface="Symbol"/>
                  </a:rPr>
                  <a:t> =  </a:t>
                </a:r>
                <a14:m>
                  <m:oMath xmlns:m="http://schemas.openxmlformats.org/officeDocument/2006/math">
                    <m:r>
                      <m:rPr>
                        <m:nor/>
                      </m:rPr>
                      <a:rPr lang="en-US" sz="2598" b="1">
                        <a:solidFill>
                          <a:schemeClr val="bg1"/>
                        </a:solidFill>
                        <a:latin typeface="Times New Roman" pitchFamily="18" charset="0"/>
                        <a:ea typeface="Cambria Math" panose="02040503050406030204" pitchFamily="18" charset="0"/>
                        <a:cs typeface="Times New Roman" pitchFamily="18" charset="0"/>
                        <a:sym typeface="Symbol"/>
                      </a:rPr>
                      <m:t>IbB</m:t>
                    </m:r>
                    <m:f>
                      <m:fPr>
                        <m:ctrlPr>
                          <a:rPr lang="en-US" sz="2598" b="1" i="1">
                            <a:solidFill>
                              <a:schemeClr val="bg1"/>
                            </a:solidFill>
                            <a:latin typeface="Cambria Math" panose="02040503050406030204" pitchFamily="18" charset="0"/>
                            <a:ea typeface="Cambria Math" panose="02040503050406030204" pitchFamily="18" charset="0"/>
                            <a:sym typeface="Symbol"/>
                          </a:rPr>
                        </m:ctrlPr>
                      </m:fPr>
                      <m:num>
                        <m:r>
                          <m:rPr>
                            <m:nor/>
                          </m:rPr>
                          <a:rPr lang="en-US" sz="2598" b="1">
                            <a:solidFill>
                              <a:schemeClr val="bg1"/>
                            </a:solidFill>
                            <a:latin typeface="Times New Roman" pitchFamily="18" charset="0"/>
                            <a:ea typeface="Cambria Math" panose="02040503050406030204" pitchFamily="18" charset="0"/>
                            <a:cs typeface="Times New Roman" pitchFamily="18" charset="0"/>
                            <a:sym typeface="Symbol"/>
                          </a:rPr>
                          <m:t>a</m:t>
                        </m:r>
                      </m:num>
                      <m:den>
                        <m:r>
                          <m:rPr>
                            <m:nor/>
                          </m:rPr>
                          <a:rPr lang="en-US" sz="2598" b="1">
                            <a:solidFill>
                              <a:schemeClr val="bg1"/>
                            </a:solidFill>
                            <a:latin typeface="Times New Roman" pitchFamily="18" charset="0"/>
                            <a:ea typeface="Cambria Math" panose="02040503050406030204" pitchFamily="18" charset="0"/>
                            <a:cs typeface="Times New Roman" pitchFamily="18" charset="0"/>
                            <a:sym typeface="Symbol"/>
                          </a:rPr>
                          <m:t>2</m:t>
                        </m:r>
                      </m:den>
                    </m:f>
                    <m:r>
                      <m:rPr>
                        <m:nor/>
                      </m:rPr>
                      <a:rPr lang="en-US" sz="2598" b="1">
                        <a:solidFill>
                          <a:schemeClr val="bg1"/>
                        </a:solidFill>
                        <a:latin typeface="Times New Roman" pitchFamily="18" charset="0"/>
                        <a:ea typeface="Cambria Math" panose="02040503050406030204" pitchFamily="18" charset="0"/>
                        <a:cs typeface="Times New Roman" pitchFamily="18" charset="0"/>
                        <a:sym typeface="Symbol"/>
                      </a:rPr>
                      <m:t> + </m:t>
                    </m:r>
                    <m:r>
                      <m:rPr>
                        <m:nor/>
                      </m:rPr>
                      <a:rPr lang="en-US" sz="2598" b="1">
                        <a:solidFill>
                          <a:schemeClr val="bg1"/>
                        </a:solidFill>
                        <a:latin typeface="Times New Roman" pitchFamily="18" charset="0"/>
                        <a:ea typeface="Cambria Math" panose="02040503050406030204" pitchFamily="18" charset="0"/>
                        <a:cs typeface="Times New Roman" pitchFamily="18" charset="0"/>
                        <a:sym typeface="Symbol"/>
                      </a:rPr>
                      <m:t>IbB</m:t>
                    </m:r>
                    <m:r>
                      <m:rPr>
                        <m:nor/>
                      </m:rPr>
                      <a:rPr lang="en-US" sz="2598" b="1">
                        <a:solidFill>
                          <a:schemeClr val="bg1"/>
                        </a:solidFill>
                        <a:latin typeface="Times New Roman" pitchFamily="18" charset="0"/>
                        <a:ea typeface="Cambria Math" panose="02040503050406030204" pitchFamily="18" charset="0"/>
                        <a:cs typeface="Times New Roman" pitchFamily="18" charset="0"/>
                        <a:sym typeface="Symbol"/>
                      </a:rPr>
                      <m:t> </m:t>
                    </m:r>
                    <m:f>
                      <m:fPr>
                        <m:ctrlPr>
                          <a:rPr lang="en-US" sz="2598" b="1" i="1">
                            <a:solidFill>
                              <a:schemeClr val="bg1"/>
                            </a:solidFill>
                            <a:latin typeface="Cambria Math" panose="02040503050406030204" pitchFamily="18" charset="0"/>
                            <a:ea typeface="Cambria Math" panose="02040503050406030204" pitchFamily="18" charset="0"/>
                            <a:sym typeface="Symbol"/>
                          </a:rPr>
                        </m:ctrlPr>
                      </m:fPr>
                      <m:num>
                        <m:r>
                          <m:rPr>
                            <m:nor/>
                          </m:rPr>
                          <a:rPr lang="en-US" sz="2598" b="1">
                            <a:solidFill>
                              <a:schemeClr val="bg1"/>
                            </a:solidFill>
                            <a:latin typeface="Times New Roman" pitchFamily="18" charset="0"/>
                            <a:ea typeface="Cambria Math" panose="02040503050406030204" pitchFamily="18" charset="0"/>
                            <a:cs typeface="Times New Roman" pitchFamily="18" charset="0"/>
                            <a:sym typeface="Symbol"/>
                          </a:rPr>
                          <m:t>a</m:t>
                        </m:r>
                      </m:num>
                      <m:den>
                        <m:r>
                          <m:rPr>
                            <m:nor/>
                          </m:rPr>
                          <a:rPr lang="en-US" sz="2598" b="1">
                            <a:solidFill>
                              <a:schemeClr val="bg1"/>
                            </a:solidFill>
                            <a:latin typeface="Times New Roman" pitchFamily="18" charset="0"/>
                            <a:ea typeface="Cambria Math" panose="02040503050406030204" pitchFamily="18" charset="0"/>
                            <a:cs typeface="Times New Roman" pitchFamily="18" charset="0"/>
                            <a:sym typeface="Symbol"/>
                          </a:rPr>
                          <m:t>2</m:t>
                        </m:r>
                      </m:den>
                    </m:f>
                    <m:r>
                      <m:rPr>
                        <m:nor/>
                      </m:rPr>
                      <a:rPr lang="en-US" sz="2598" b="1">
                        <a:solidFill>
                          <a:schemeClr val="bg1"/>
                        </a:solidFill>
                        <a:latin typeface="Times New Roman" pitchFamily="18" charset="0"/>
                        <a:ea typeface="Cambria Math" panose="02040503050406030204" pitchFamily="18" charset="0"/>
                        <a:cs typeface="Times New Roman" pitchFamily="18" charset="0"/>
                        <a:sym typeface="Symbol"/>
                      </a:rPr>
                      <m:t>=</m:t>
                    </m:r>
                    <m:r>
                      <m:rPr>
                        <m:nor/>
                      </m:rPr>
                      <a:rPr lang="en-US" sz="2598" b="1">
                        <a:solidFill>
                          <a:schemeClr val="bg1"/>
                        </a:solidFill>
                        <a:latin typeface="Times New Roman" pitchFamily="18" charset="0"/>
                        <a:ea typeface="Cambria Math" panose="02040503050406030204" pitchFamily="18" charset="0"/>
                        <a:cs typeface="Times New Roman" pitchFamily="18" charset="0"/>
                        <a:sym typeface="Symbol"/>
                      </a:rPr>
                      <m:t>I</m:t>
                    </m:r>
                    <m:d>
                      <m:dPr>
                        <m:ctrlPr>
                          <a:rPr lang="en-US" sz="2598" b="1" i="1">
                            <a:solidFill>
                              <a:schemeClr val="bg1"/>
                            </a:solidFill>
                            <a:latin typeface="Cambria Math" panose="02040503050406030204" pitchFamily="18" charset="0"/>
                            <a:ea typeface="Cambria Math" panose="02040503050406030204" pitchFamily="18" charset="0"/>
                            <a:sym typeface="Symbol"/>
                          </a:rPr>
                        </m:ctrlPr>
                      </m:dPr>
                      <m:e>
                        <m:r>
                          <m:rPr>
                            <m:nor/>
                          </m:rPr>
                          <a:rPr lang="en-US" sz="2598" b="1">
                            <a:solidFill>
                              <a:schemeClr val="bg1"/>
                            </a:solidFill>
                            <a:latin typeface="Times New Roman" pitchFamily="18" charset="0"/>
                            <a:ea typeface="Cambria Math" panose="02040503050406030204" pitchFamily="18" charset="0"/>
                            <a:cs typeface="Times New Roman" pitchFamily="18" charset="0"/>
                            <a:sym typeface="Symbol"/>
                          </a:rPr>
                          <m:t>ab</m:t>
                        </m:r>
                      </m:e>
                    </m:d>
                    <m:r>
                      <m:rPr>
                        <m:nor/>
                      </m:rPr>
                      <a:rPr lang="en-US" sz="2598" b="1">
                        <a:solidFill>
                          <a:schemeClr val="bg1"/>
                        </a:solidFill>
                        <a:latin typeface="Times New Roman" pitchFamily="18" charset="0"/>
                        <a:ea typeface="Cambria Math" panose="02040503050406030204" pitchFamily="18" charset="0"/>
                        <a:cs typeface="Times New Roman" pitchFamily="18" charset="0"/>
                        <a:sym typeface="Symbol"/>
                      </a:rPr>
                      <m:t>B</m:t>
                    </m:r>
                    <m:r>
                      <m:rPr>
                        <m:nor/>
                      </m:rPr>
                      <a:rPr lang="en-US" sz="2598" b="1">
                        <a:solidFill>
                          <a:schemeClr val="bg1"/>
                        </a:solidFill>
                        <a:latin typeface="Times New Roman" pitchFamily="18" charset="0"/>
                        <a:ea typeface="Cambria Math" panose="02040503050406030204" pitchFamily="18" charset="0"/>
                        <a:cs typeface="Times New Roman" pitchFamily="18" charset="0"/>
                        <a:sym typeface="Symbol"/>
                      </a:rPr>
                      <m:t> = </m:t>
                    </m:r>
                    <m:r>
                      <m:rPr>
                        <m:nor/>
                      </m:rPr>
                      <a:rPr lang="en-US" sz="2598" b="1">
                        <a:solidFill>
                          <a:schemeClr val="bg1"/>
                        </a:solidFill>
                        <a:latin typeface="Times New Roman" pitchFamily="18" charset="0"/>
                        <a:ea typeface="Cambria Math" panose="02040503050406030204" pitchFamily="18" charset="0"/>
                        <a:cs typeface="Times New Roman" pitchFamily="18" charset="0"/>
                        <a:sym typeface="Symbol"/>
                      </a:rPr>
                      <m:t>IAB</m:t>
                    </m:r>
                  </m:oMath>
                </a14:m>
                <a:endParaRPr lang="en-US" sz="2598" b="1" dirty="0">
                  <a:solidFill>
                    <a:schemeClr val="bg1"/>
                  </a:solidFill>
                  <a:latin typeface="Times New Roman" pitchFamily="18" charset="0"/>
                  <a:ea typeface="Cambria Math" panose="02040503050406030204" pitchFamily="18" charset="0"/>
                  <a:cs typeface="Times New Roman" pitchFamily="18" charset="0"/>
                </a:endParaRPr>
              </a:p>
            </p:txBody>
          </p:sp>
        </mc:Choice>
        <mc:Fallback xmlns="">
          <p:sp>
            <p:nvSpPr>
              <p:cNvPr id="24" name="TextBox 23"/>
              <p:cNvSpPr txBox="1">
                <a:spLocks noRot="1" noChangeAspect="1" noMove="1" noResize="1" noEditPoints="1" noAdjustHandles="1" noChangeArrowheads="1" noChangeShapeType="1" noTextEdit="1"/>
              </p:cNvSpPr>
              <p:nvPr/>
            </p:nvSpPr>
            <p:spPr>
              <a:xfrm>
                <a:off x="692957" y="3816247"/>
                <a:ext cx="5000824" cy="670778"/>
              </a:xfrm>
              <a:prstGeom prst="rect">
                <a:avLst/>
              </a:prstGeom>
              <a:blipFill>
                <a:blip r:embed="rId4"/>
                <a:stretch>
                  <a:fillRect l="-2073" b="-8182"/>
                </a:stretch>
              </a:blipFill>
              <a:ln>
                <a:noFill/>
              </a:ln>
            </p:spPr>
            <p:txBody>
              <a:bodyPr/>
              <a:lstStyle/>
              <a:p>
                <a:r>
                  <a:rPr lang="en-IN">
                    <a:noFill/>
                  </a:rPr>
                  <a:t> </a:t>
                </a:r>
              </a:p>
            </p:txBody>
          </p:sp>
        </mc:Fallback>
      </mc:AlternateContent>
    </p:spTree>
    <p:extLst>
      <p:ext uri="{BB962C8B-B14F-4D97-AF65-F5344CB8AC3E}">
        <p14:creationId xmlns:p14="http://schemas.microsoft.com/office/powerpoint/2010/main" val="3074983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2000"/>
                                        <p:tgtEl>
                                          <p:spTgt spid="8"/>
                                        </p:tgtEl>
                                      </p:cBhvr>
                                    </p:animEffect>
                                  </p:childTnLst>
                                </p:cTn>
                              </p:par>
                              <p:par>
                                <p:cTn id="8" presetID="22" presetClass="entr" presetSubtype="8"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left)">
                                      <p:cBhvr>
                                        <p:cTn id="10" dur="2000"/>
                                        <p:tgtEl>
                                          <p:spTgt spid="12"/>
                                        </p:tgtEl>
                                      </p:cBhvr>
                                    </p:animEffect>
                                  </p:childTnLst>
                                </p:cTn>
                              </p:par>
                              <p:par>
                                <p:cTn id="11" presetID="22" presetClass="entr" presetSubtype="8"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left)">
                                      <p:cBhvr>
                                        <p:cTn id="13" dur="2000"/>
                                        <p:tgtEl>
                                          <p:spTgt spid="14"/>
                                        </p:tgtEl>
                                      </p:cBhvr>
                                    </p:animEffect>
                                  </p:childTnLst>
                                </p:cTn>
                              </p:par>
                              <p:par>
                                <p:cTn id="14" presetID="22" presetClass="entr" presetSubtype="8" fill="hold" nodeType="with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wipe(left)">
                                      <p:cBhvr>
                                        <p:cTn id="16" dur="2000"/>
                                        <p:tgtEl>
                                          <p:spTgt spid="30"/>
                                        </p:tgtEl>
                                      </p:cBhvr>
                                    </p:animEffect>
                                  </p:childTnLst>
                                </p:cTn>
                              </p:par>
                              <p:par>
                                <p:cTn id="17" presetID="22" presetClass="entr" presetSubtype="8" fill="hold" nodeType="with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wipe(left)">
                                      <p:cBhvr>
                                        <p:cTn id="19" dur="2000"/>
                                        <p:tgtEl>
                                          <p:spTgt spid="42"/>
                                        </p:tgtEl>
                                      </p:cBhvr>
                                    </p:animEffect>
                                  </p:childTnLst>
                                </p:cTn>
                              </p:par>
                              <p:par>
                                <p:cTn id="20" presetID="22" presetClass="entr" presetSubtype="8" fill="hold" nodeType="withEffect">
                                  <p:stCondLst>
                                    <p:cond delay="0"/>
                                  </p:stCondLst>
                                  <p:childTnLst>
                                    <p:set>
                                      <p:cBhvr>
                                        <p:cTn id="21" dur="1" fill="hold">
                                          <p:stCondLst>
                                            <p:cond delay="0"/>
                                          </p:stCondLst>
                                        </p:cTn>
                                        <p:tgtEl>
                                          <p:spTgt spid="49"/>
                                        </p:tgtEl>
                                        <p:attrNameLst>
                                          <p:attrName>style.visibility</p:attrName>
                                        </p:attrNameLst>
                                      </p:cBhvr>
                                      <p:to>
                                        <p:strVal val="visible"/>
                                      </p:to>
                                    </p:set>
                                    <p:animEffect transition="in" filter="wipe(left)">
                                      <p:cBhvr>
                                        <p:cTn id="22" dur="2000"/>
                                        <p:tgtEl>
                                          <p:spTgt spid="49"/>
                                        </p:tgtEl>
                                      </p:cBhvr>
                                    </p:animEffect>
                                  </p:childTnLst>
                                </p:cTn>
                              </p:par>
                              <p:par>
                                <p:cTn id="23" presetID="22" presetClass="entr" presetSubtype="8" fill="hold" nodeType="withEffect">
                                  <p:stCondLst>
                                    <p:cond delay="0"/>
                                  </p:stCondLst>
                                  <p:childTnLst>
                                    <p:set>
                                      <p:cBhvr>
                                        <p:cTn id="24" dur="1" fill="hold">
                                          <p:stCondLst>
                                            <p:cond delay="0"/>
                                          </p:stCondLst>
                                        </p:cTn>
                                        <p:tgtEl>
                                          <p:spTgt spid="50"/>
                                        </p:tgtEl>
                                        <p:attrNameLst>
                                          <p:attrName>style.visibility</p:attrName>
                                        </p:attrNameLst>
                                      </p:cBhvr>
                                      <p:to>
                                        <p:strVal val="visible"/>
                                      </p:to>
                                    </p:set>
                                    <p:animEffect transition="in" filter="wipe(left)">
                                      <p:cBhvr>
                                        <p:cTn id="25" dur="2000"/>
                                        <p:tgtEl>
                                          <p:spTgt spid="50"/>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88069"/>
                                        </p:tgtEl>
                                        <p:attrNameLst>
                                          <p:attrName>style.visibility</p:attrName>
                                        </p:attrNameLst>
                                      </p:cBhvr>
                                      <p:to>
                                        <p:strVal val="visible"/>
                                      </p:to>
                                    </p:set>
                                    <p:animEffect transition="in" filter="wipe(left)">
                                      <p:cBhvr>
                                        <p:cTn id="28" dur="2000"/>
                                        <p:tgtEl>
                                          <p:spTgt spid="88069"/>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52"/>
                                        </p:tgtEl>
                                        <p:attrNameLst>
                                          <p:attrName>style.visibility</p:attrName>
                                        </p:attrNameLst>
                                      </p:cBhvr>
                                      <p:to>
                                        <p:strVal val="visible"/>
                                      </p:to>
                                    </p:set>
                                    <p:animEffect transition="in" filter="wipe(left)">
                                      <p:cBhvr>
                                        <p:cTn id="31" dur="2000"/>
                                        <p:tgtEl>
                                          <p:spTgt spid="52"/>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63"/>
                                        </p:tgtEl>
                                        <p:attrNameLst>
                                          <p:attrName>style.visibility</p:attrName>
                                        </p:attrNameLst>
                                      </p:cBhvr>
                                      <p:to>
                                        <p:strVal val="visible"/>
                                      </p:to>
                                    </p:set>
                                    <p:animEffect transition="in" filter="wipe(left)">
                                      <p:cBhvr>
                                        <p:cTn id="34" dur="2000"/>
                                        <p:tgtEl>
                                          <p:spTgt spid="63"/>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64"/>
                                        </p:tgtEl>
                                        <p:attrNameLst>
                                          <p:attrName>style.visibility</p:attrName>
                                        </p:attrNameLst>
                                      </p:cBhvr>
                                      <p:to>
                                        <p:strVal val="visible"/>
                                      </p:to>
                                    </p:set>
                                    <p:animEffect transition="in" filter="wipe(left)">
                                      <p:cBhvr>
                                        <p:cTn id="37" dur="2000"/>
                                        <p:tgtEl>
                                          <p:spTgt spid="64"/>
                                        </p:tgtEl>
                                      </p:cBhvr>
                                    </p:animEffect>
                                  </p:childTnLst>
                                </p:cTn>
                              </p:par>
                              <p:par>
                                <p:cTn id="38" presetID="22" presetClass="entr" presetSubtype="8" fill="hold" nodeType="withEffect">
                                  <p:stCondLst>
                                    <p:cond delay="0"/>
                                  </p:stCondLst>
                                  <p:childTnLst>
                                    <p:set>
                                      <p:cBhvr>
                                        <p:cTn id="39" dur="1" fill="hold">
                                          <p:stCondLst>
                                            <p:cond delay="0"/>
                                          </p:stCondLst>
                                        </p:cTn>
                                        <p:tgtEl>
                                          <p:spTgt spid="88090"/>
                                        </p:tgtEl>
                                        <p:attrNameLst>
                                          <p:attrName>style.visibility</p:attrName>
                                        </p:attrNameLst>
                                      </p:cBhvr>
                                      <p:to>
                                        <p:strVal val="visible"/>
                                      </p:to>
                                    </p:set>
                                    <p:animEffect transition="in" filter="wipe(left)">
                                      <p:cBhvr>
                                        <p:cTn id="40" dur="2000"/>
                                        <p:tgtEl>
                                          <p:spTgt spid="88090"/>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67"/>
                                        </p:tgtEl>
                                        <p:attrNameLst>
                                          <p:attrName>style.visibility</p:attrName>
                                        </p:attrNameLst>
                                      </p:cBhvr>
                                      <p:to>
                                        <p:strVal val="visible"/>
                                      </p:to>
                                    </p:set>
                                    <p:animEffect transition="in" filter="wipe(left)">
                                      <p:cBhvr>
                                        <p:cTn id="43" dur="2000"/>
                                        <p:tgtEl>
                                          <p:spTgt spid="67"/>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wipe(left)">
                                      <p:cBhvr>
                                        <p:cTn id="48" dur="2000"/>
                                        <p:tgtEl>
                                          <p:spTgt spid="18"/>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grpId="0" nodeType="click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wipe(left)">
                                      <p:cBhvr>
                                        <p:cTn id="53" dur="2000"/>
                                        <p:tgtEl>
                                          <p:spTgt spid="20"/>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8" fill="hold" grpId="0" nodeType="click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wipe(left)">
                                      <p:cBhvr>
                                        <p:cTn id="58" dur="2000"/>
                                        <p:tgtEl>
                                          <p:spTgt spid="21"/>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22"/>
                                        </p:tgtEl>
                                        <p:attrNameLst>
                                          <p:attrName>style.visibility</p:attrName>
                                        </p:attrNameLst>
                                      </p:cBhvr>
                                      <p:to>
                                        <p:strVal val="visible"/>
                                      </p:to>
                                    </p:set>
                                    <p:animEffect transition="in" filter="wipe(left)">
                                      <p:cBhvr>
                                        <p:cTn id="63" dur="2000"/>
                                        <p:tgtEl>
                                          <p:spTgt spid="22"/>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8" fill="hold" grpId="0" nodeType="clickEffect">
                                  <p:stCondLst>
                                    <p:cond delay="0"/>
                                  </p:stCondLst>
                                  <p:childTnLst>
                                    <p:set>
                                      <p:cBhvr>
                                        <p:cTn id="67" dur="1" fill="hold">
                                          <p:stCondLst>
                                            <p:cond delay="0"/>
                                          </p:stCondLst>
                                        </p:cTn>
                                        <p:tgtEl>
                                          <p:spTgt spid="24"/>
                                        </p:tgtEl>
                                        <p:attrNameLst>
                                          <p:attrName>style.visibility</p:attrName>
                                        </p:attrNameLst>
                                      </p:cBhvr>
                                      <p:to>
                                        <p:strVal val="visible"/>
                                      </p:to>
                                    </p:set>
                                    <p:animEffect transition="in" filter="wipe(left)">
                                      <p:cBhvr>
                                        <p:cTn id="68" dur="2000"/>
                                        <p:tgtEl>
                                          <p:spTgt spid="24"/>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8" fill="hold" grpId="0" nodeType="clickEffect">
                                  <p:stCondLst>
                                    <p:cond delay="0"/>
                                  </p:stCondLst>
                                  <p:childTnLst>
                                    <p:set>
                                      <p:cBhvr>
                                        <p:cTn id="72" dur="1" fill="hold">
                                          <p:stCondLst>
                                            <p:cond delay="0"/>
                                          </p:stCondLst>
                                        </p:cTn>
                                        <p:tgtEl>
                                          <p:spTgt spid="23"/>
                                        </p:tgtEl>
                                        <p:attrNameLst>
                                          <p:attrName>style.visibility</p:attrName>
                                        </p:attrNameLst>
                                      </p:cBhvr>
                                      <p:to>
                                        <p:strVal val="visible"/>
                                      </p:to>
                                    </p:set>
                                    <p:animEffect transition="in" filter="wipe(left)">
                                      <p:cBhvr>
                                        <p:cTn id="73" dur="2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0" grpId="0"/>
      <p:bldP spid="21" grpId="0"/>
      <p:bldP spid="23" grpId="0"/>
      <p:bldP spid="88069" grpId="0" animBg="1"/>
      <p:bldP spid="52" grpId="0" animBg="1"/>
      <p:bldP spid="63" grpId="0" animBg="1"/>
      <p:bldP spid="64" grpId="0" animBg="1"/>
      <p:bldP spid="67" grpId="0" animBg="1"/>
      <p:bldP spid="22" grpId="0"/>
      <p:bldP spid="24" grpId="0"/>
    </p:bldLst>
  </p:timing>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A923262-7CB4-7098-F460-B1AFC597CD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6" y="-107"/>
            <a:ext cx="11926854" cy="6840538"/>
          </a:xfrm>
          <a:prstGeom prst="rect">
            <a:avLst/>
          </a:prstGeom>
          <a:ln>
            <a:solidFill>
              <a:srgbClr val="FF0000"/>
            </a:solidFill>
          </a:ln>
        </p:spPr>
      </p:pic>
      <p:pic>
        <p:nvPicPr>
          <p:cNvPr id="1026" name="Picture 2"/>
          <p:cNvPicPr>
            <a:picLocks noChangeAspect="1" noChangeArrowheads="1"/>
          </p:cNvPicPr>
          <p:nvPr/>
        </p:nvPicPr>
        <p:blipFill>
          <a:blip r:embed="rId4" cstate="print"/>
          <a:srcRect/>
          <a:stretch>
            <a:fillRect/>
          </a:stretch>
        </p:blipFill>
        <p:spPr bwMode="auto">
          <a:xfrm>
            <a:off x="6598620" y="915286"/>
            <a:ext cx="4875218" cy="3093131"/>
          </a:xfrm>
          <a:prstGeom prst="rect">
            <a:avLst/>
          </a:prstGeom>
          <a:noFill/>
          <a:ln w="9525">
            <a:solidFill>
              <a:srgbClr val="FF00FF"/>
            </a:solidFill>
            <a:miter lim="800000"/>
            <a:headEnd/>
            <a:tailEnd/>
          </a:ln>
          <a:effectLst/>
        </p:spPr>
      </p:pic>
      <p:sp>
        <p:nvSpPr>
          <p:cNvPr id="2" name="TextBox 1"/>
          <p:cNvSpPr txBox="1"/>
          <p:nvPr/>
        </p:nvSpPr>
        <p:spPr>
          <a:xfrm>
            <a:off x="405425" y="945426"/>
            <a:ext cx="6198538" cy="1301592"/>
          </a:xfrm>
          <a:prstGeom prst="rect">
            <a:avLst/>
          </a:prstGeom>
          <a:noFill/>
        </p:spPr>
        <p:txBody>
          <a:bodyPr wrap="square" lIns="101235" tIns="50618" rIns="101235" bIns="50618" rtlCol="0">
            <a:spAutoFit/>
          </a:bodyPr>
          <a:lstStyle/>
          <a:p>
            <a:pPr marL="576368" indent="-576368">
              <a:buFont typeface="Wingdings" pitchFamily="2" charset="2"/>
              <a:buChar char="Ø"/>
            </a:pPr>
            <a:r>
              <a:rPr lang="en-US" sz="2598" b="1" dirty="0">
                <a:solidFill>
                  <a:schemeClr val="bg1"/>
                </a:solidFill>
                <a:latin typeface="Times New Roman" pitchFamily="18" charset="0"/>
                <a:ea typeface="Cambria Math" panose="02040503050406030204" pitchFamily="18" charset="0"/>
              </a:rPr>
              <a:t>We consider the case when the plane of the loop, is not along the magnetic field but makes an angle with it.</a:t>
            </a:r>
          </a:p>
        </p:txBody>
      </p:sp>
      <p:sp>
        <p:nvSpPr>
          <p:cNvPr id="4" name="TextBox 3"/>
          <p:cNvSpPr txBox="1"/>
          <p:nvPr/>
        </p:nvSpPr>
        <p:spPr>
          <a:xfrm>
            <a:off x="399919" y="2518360"/>
            <a:ext cx="6091931" cy="901802"/>
          </a:xfrm>
          <a:prstGeom prst="rect">
            <a:avLst/>
          </a:prstGeom>
          <a:noFill/>
        </p:spPr>
        <p:txBody>
          <a:bodyPr wrap="square" lIns="101235" tIns="50618" rIns="101235" bIns="50618" rtlCol="0">
            <a:spAutoFit/>
          </a:bodyPr>
          <a:lstStyle/>
          <a:p>
            <a:pPr marL="576368" indent="-576368" algn="just">
              <a:buFont typeface="Wingdings" pitchFamily="2" charset="2"/>
              <a:buChar char="Ø"/>
            </a:pPr>
            <a:r>
              <a:rPr lang="en-US" sz="2598" b="1" dirty="0">
                <a:solidFill>
                  <a:schemeClr val="bg1"/>
                </a:solidFill>
                <a:latin typeface="Times New Roman" pitchFamily="18" charset="0"/>
                <a:ea typeface="Cambria Math" panose="02040503050406030204" pitchFamily="18" charset="0"/>
              </a:rPr>
              <a:t>We take the angle between the field and the normal to be angle </a:t>
            </a:r>
            <a:r>
              <a:rPr lang="en-US" sz="2598" b="1" dirty="0">
                <a:solidFill>
                  <a:schemeClr val="bg1"/>
                </a:solidFill>
                <a:latin typeface="Times New Roman" pitchFamily="18" charset="0"/>
                <a:ea typeface="Cambria Math" panose="02040503050406030204" pitchFamily="18" charset="0"/>
                <a:sym typeface="Symbol"/>
              </a:rPr>
              <a:t></a:t>
            </a:r>
            <a:endParaRPr lang="en-US" sz="2598" b="1" dirty="0">
              <a:solidFill>
                <a:schemeClr val="bg1"/>
              </a:solidFill>
              <a:latin typeface="Times New Roman" pitchFamily="18" charset="0"/>
              <a:ea typeface="Cambria Math" panose="02040503050406030204" pitchFamily="18" charset="0"/>
            </a:endParaRPr>
          </a:p>
        </p:txBody>
      </p:sp>
      <p:sp>
        <p:nvSpPr>
          <p:cNvPr id="5" name="TextBox 4"/>
          <p:cNvSpPr txBox="1"/>
          <p:nvPr/>
        </p:nvSpPr>
        <p:spPr>
          <a:xfrm>
            <a:off x="1911342" y="3512168"/>
            <a:ext cx="3929295" cy="502014"/>
          </a:xfrm>
          <a:prstGeom prst="rect">
            <a:avLst/>
          </a:prstGeom>
          <a:noFill/>
        </p:spPr>
        <p:txBody>
          <a:bodyPr wrap="square" lIns="101235" tIns="50618" rIns="101235" bIns="50618" rtlCol="0">
            <a:spAutoFit/>
          </a:bodyPr>
          <a:lstStyle/>
          <a:p>
            <a:r>
              <a:rPr lang="en-US" sz="2598" b="1" dirty="0">
                <a:solidFill>
                  <a:schemeClr val="bg1"/>
                </a:solidFill>
                <a:latin typeface="Times New Roman" pitchFamily="18" charset="0"/>
                <a:ea typeface="Cambria Math" panose="02040503050406030204" pitchFamily="18" charset="0"/>
              </a:rPr>
              <a:t>The previous case </a:t>
            </a:r>
            <a:r>
              <a:rPr lang="en-US" sz="2598" b="1" dirty="0">
                <a:solidFill>
                  <a:schemeClr val="bg1"/>
                </a:solidFill>
                <a:latin typeface="Times New Roman" pitchFamily="18" charset="0"/>
                <a:ea typeface="Cambria Math" panose="02040503050406030204" pitchFamily="18" charset="0"/>
                <a:sym typeface="Symbol"/>
              </a:rPr>
              <a:t> = </a:t>
            </a:r>
            <a:r>
              <a:rPr lang="el-GR" sz="2598" b="1" dirty="0">
                <a:solidFill>
                  <a:schemeClr val="bg1"/>
                </a:solidFill>
                <a:latin typeface="Times New Roman" pitchFamily="18" charset="0"/>
                <a:ea typeface="Cambria Math" panose="02040503050406030204" pitchFamily="18" charset="0"/>
                <a:sym typeface="Symbol"/>
              </a:rPr>
              <a:t>π</a:t>
            </a:r>
            <a:r>
              <a:rPr lang="en-US" sz="2598" b="1" dirty="0">
                <a:solidFill>
                  <a:schemeClr val="bg1"/>
                </a:solidFill>
                <a:latin typeface="Times New Roman" pitchFamily="18" charset="0"/>
                <a:ea typeface="Cambria Math" panose="02040503050406030204" pitchFamily="18" charset="0"/>
                <a:sym typeface="Symbol"/>
              </a:rPr>
              <a:t>/2.</a:t>
            </a:r>
            <a:r>
              <a:rPr lang="en-US" sz="2598" b="1" dirty="0">
                <a:solidFill>
                  <a:schemeClr val="bg1"/>
                </a:solidFill>
                <a:latin typeface="Times New Roman" pitchFamily="18" charset="0"/>
                <a:ea typeface="Cambria Math" panose="02040503050406030204" pitchFamily="18" charset="0"/>
              </a:rPr>
              <a:t> </a:t>
            </a:r>
          </a:p>
        </p:txBody>
      </p:sp>
      <p:sp>
        <p:nvSpPr>
          <p:cNvPr id="6" name="TextBox 5"/>
          <p:cNvSpPr txBox="1"/>
          <p:nvPr/>
        </p:nvSpPr>
        <p:spPr>
          <a:xfrm>
            <a:off x="395975" y="4113226"/>
            <a:ext cx="10496656" cy="1301592"/>
          </a:xfrm>
          <a:prstGeom prst="rect">
            <a:avLst/>
          </a:prstGeom>
          <a:noFill/>
        </p:spPr>
        <p:txBody>
          <a:bodyPr wrap="square" lIns="101235" tIns="50618" rIns="101235" bIns="50618" rtlCol="0">
            <a:spAutoFit/>
          </a:bodyPr>
          <a:lstStyle/>
          <a:p>
            <a:pPr marL="576368" indent="-576368" algn="just">
              <a:buFont typeface="Wingdings" pitchFamily="2" charset="2"/>
              <a:buChar char="Ø"/>
            </a:pPr>
            <a:r>
              <a:rPr lang="en-US" sz="2598" b="1" dirty="0">
                <a:solidFill>
                  <a:schemeClr val="bg1"/>
                </a:solidFill>
                <a:latin typeface="Times New Roman" pitchFamily="18" charset="0"/>
                <a:ea typeface="Cambria Math" panose="02040503050406030204" pitchFamily="18" charset="0"/>
              </a:rPr>
              <a:t>The forces on the arms BC and DA are equal, opposite, and act along the axes of the coil, which connects the </a:t>
            </a:r>
            <a:r>
              <a:rPr lang="en-US" sz="2598" b="1" dirty="0" err="1">
                <a:solidFill>
                  <a:schemeClr val="bg1"/>
                </a:solidFill>
                <a:latin typeface="Times New Roman" pitchFamily="18" charset="0"/>
                <a:ea typeface="Cambria Math" panose="02040503050406030204" pitchFamily="18" charset="0"/>
              </a:rPr>
              <a:t>centre</a:t>
            </a:r>
            <a:r>
              <a:rPr lang="en-US" sz="2598" b="1" dirty="0">
                <a:solidFill>
                  <a:schemeClr val="bg1"/>
                </a:solidFill>
                <a:latin typeface="Times New Roman" pitchFamily="18" charset="0"/>
                <a:ea typeface="Cambria Math" panose="02040503050406030204" pitchFamily="18" charset="0"/>
              </a:rPr>
              <a:t> of the mass of BC and DA.</a:t>
            </a:r>
          </a:p>
        </p:txBody>
      </p:sp>
      <p:sp>
        <p:nvSpPr>
          <p:cNvPr id="7" name="TextBox 6"/>
          <p:cNvSpPr txBox="1"/>
          <p:nvPr/>
        </p:nvSpPr>
        <p:spPr>
          <a:xfrm>
            <a:off x="342497" y="5414818"/>
            <a:ext cx="10527115" cy="901802"/>
          </a:xfrm>
          <a:prstGeom prst="rect">
            <a:avLst/>
          </a:prstGeom>
          <a:noFill/>
        </p:spPr>
        <p:txBody>
          <a:bodyPr wrap="square" lIns="101235" tIns="50618" rIns="101235" bIns="50618" rtlCol="0">
            <a:spAutoFit/>
          </a:bodyPr>
          <a:lstStyle/>
          <a:p>
            <a:pPr marL="576368" indent="-576368" algn="just">
              <a:buFont typeface="Wingdings" pitchFamily="2" charset="2"/>
              <a:buChar char="Ø"/>
            </a:pPr>
            <a:r>
              <a:rPr lang="en-US" sz="2598" b="1" dirty="0">
                <a:solidFill>
                  <a:schemeClr val="bg1"/>
                </a:solidFill>
                <a:latin typeface="Times New Roman" pitchFamily="18" charset="0"/>
                <a:ea typeface="Cambria Math" panose="02040503050406030204" pitchFamily="18" charset="0"/>
              </a:rPr>
              <a:t>The forces being collinear along the axes  cancel each other, resulting in no net force or torque</a:t>
            </a:r>
          </a:p>
        </p:txBody>
      </p:sp>
    </p:spTree>
    <p:extLst>
      <p:ext uri="{BB962C8B-B14F-4D97-AF65-F5344CB8AC3E}">
        <p14:creationId xmlns:p14="http://schemas.microsoft.com/office/powerpoint/2010/main" val="1402438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iterate type="lt">
                                    <p:tmPct val="10000"/>
                                  </p:iterate>
                                  <p:childTnLst>
                                    <p:set>
                                      <p:cBhvr>
                                        <p:cTn id="11" dur="1" fill="hold">
                                          <p:stCondLst>
                                            <p:cond delay="0"/>
                                          </p:stCondLst>
                                        </p:cTn>
                                        <p:tgtEl>
                                          <p:spTgt spid="4"/>
                                        </p:tgtEl>
                                        <p:attrNameLst>
                                          <p:attrName>style.visibility</p:attrName>
                                        </p:attrNameLst>
                                      </p:cBhvr>
                                      <p:to>
                                        <p:strVal val="visible"/>
                                      </p:to>
                                    </p:set>
                                    <p:animEffect transition="in" filter="wipe(left)">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iterate type="lt">
                                    <p:tmPct val="10000"/>
                                  </p:iterate>
                                  <p:childTnLst>
                                    <p:set>
                                      <p:cBhvr>
                                        <p:cTn id="16" dur="1" fill="hold">
                                          <p:stCondLst>
                                            <p:cond delay="0"/>
                                          </p:stCondLst>
                                        </p:cTn>
                                        <p:tgtEl>
                                          <p:spTgt spid="5"/>
                                        </p:tgtEl>
                                        <p:attrNameLst>
                                          <p:attrName>style.visibility</p:attrName>
                                        </p:attrNameLst>
                                      </p:cBhvr>
                                      <p:to>
                                        <p:strVal val="visible"/>
                                      </p:to>
                                    </p:set>
                                    <p:animEffect transition="in" filter="wipe(left)">
                                      <p:cBhvr>
                                        <p:cTn id="17" dur="20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iterate type="lt">
                                    <p:tmPct val="10000"/>
                                  </p:iterate>
                                  <p:childTnLst>
                                    <p:set>
                                      <p:cBhvr>
                                        <p:cTn id="21" dur="1" fill="hold">
                                          <p:stCondLst>
                                            <p:cond delay="0"/>
                                          </p:stCondLst>
                                        </p:cTn>
                                        <p:tgtEl>
                                          <p:spTgt spid="6"/>
                                        </p:tgtEl>
                                        <p:attrNameLst>
                                          <p:attrName>style.visibility</p:attrName>
                                        </p:attrNameLst>
                                      </p:cBhvr>
                                      <p:to>
                                        <p:strVal val="visible"/>
                                      </p:to>
                                    </p:set>
                                    <p:animEffect transition="in" filter="wipe(left)">
                                      <p:cBhvr>
                                        <p:cTn id="22" dur="20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iterate type="lt">
                                    <p:tmPct val="10000"/>
                                  </p:iterate>
                                  <p:childTnLst>
                                    <p:set>
                                      <p:cBhvr>
                                        <p:cTn id="26" dur="1" fill="hold">
                                          <p:stCondLst>
                                            <p:cond delay="0"/>
                                          </p:stCondLst>
                                        </p:cTn>
                                        <p:tgtEl>
                                          <p:spTgt spid="7"/>
                                        </p:tgtEl>
                                        <p:attrNameLst>
                                          <p:attrName>style.visibility</p:attrName>
                                        </p:attrNameLst>
                                      </p:cBhvr>
                                      <p:to>
                                        <p:strVal val="visible"/>
                                      </p:to>
                                    </p:set>
                                    <p:animEffect transition="in" filter="wipe(left)">
                                      <p:cBhvr>
                                        <p:cTn id="2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P spid="7" grpId="0"/>
    </p:bldLst>
  </p:timing>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10FE2DB-E0F3-5AAA-1B0F-6FD5CCCC0A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591" y="0"/>
            <a:ext cx="11926854" cy="6840538"/>
          </a:xfrm>
          <a:prstGeom prst="rect">
            <a:avLst/>
          </a:prstGeom>
          <a:ln>
            <a:solidFill>
              <a:srgbClr val="FF0000"/>
            </a:solidFill>
          </a:ln>
        </p:spPr>
      </p:pic>
      <p:sp>
        <p:nvSpPr>
          <p:cNvPr id="2" name="TextBox 1"/>
          <p:cNvSpPr txBox="1"/>
          <p:nvPr/>
        </p:nvSpPr>
        <p:spPr>
          <a:xfrm>
            <a:off x="426435" y="846428"/>
            <a:ext cx="10542396" cy="901802"/>
          </a:xfrm>
          <a:prstGeom prst="rect">
            <a:avLst/>
          </a:prstGeom>
          <a:noFill/>
        </p:spPr>
        <p:txBody>
          <a:bodyPr wrap="square" lIns="101235" tIns="50618" rIns="101235" bIns="50618" rtlCol="0">
            <a:spAutoFit/>
          </a:bodyPr>
          <a:lstStyle/>
          <a:p>
            <a:pPr marL="576368" indent="-576368" algn="just">
              <a:buFont typeface="Wingdings" pitchFamily="2" charset="2"/>
              <a:buChar char="Ø"/>
            </a:pPr>
            <a:r>
              <a:rPr lang="en-US" sz="2598" b="1" dirty="0">
                <a:solidFill>
                  <a:schemeClr val="bg1"/>
                </a:solidFill>
                <a:latin typeface="Times New Roman" pitchFamily="18" charset="0"/>
                <a:ea typeface="Cambria Math" panose="02040503050406030204" pitchFamily="18" charset="0"/>
              </a:rPr>
              <a:t>The forces on the arms AB and CD are F</a:t>
            </a:r>
            <a:r>
              <a:rPr lang="en-US" sz="2598" b="1" baseline="-25000" dirty="0">
                <a:solidFill>
                  <a:schemeClr val="bg1"/>
                </a:solidFill>
                <a:latin typeface="Times New Roman" pitchFamily="18" charset="0"/>
                <a:ea typeface="Cambria Math" panose="02040503050406030204" pitchFamily="18" charset="0"/>
              </a:rPr>
              <a:t>1 </a:t>
            </a:r>
            <a:r>
              <a:rPr lang="en-US" sz="2598" b="1" dirty="0">
                <a:solidFill>
                  <a:schemeClr val="bg1"/>
                </a:solidFill>
                <a:latin typeface="Times New Roman" pitchFamily="18" charset="0"/>
                <a:ea typeface="Cambria Math" panose="02040503050406030204" pitchFamily="18" charset="0"/>
              </a:rPr>
              <a:t>and F</a:t>
            </a:r>
            <a:r>
              <a:rPr lang="en-US" sz="2598" b="1" baseline="-25000" dirty="0">
                <a:solidFill>
                  <a:schemeClr val="bg1"/>
                </a:solidFill>
                <a:latin typeface="Times New Roman" pitchFamily="18" charset="0"/>
                <a:ea typeface="Cambria Math" panose="02040503050406030204" pitchFamily="18" charset="0"/>
              </a:rPr>
              <a:t>2 </a:t>
            </a:r>
            <a:r>
              <a:rPr lang="en-US" sz="2598" b="1" dirty="0">
                <a:solidFill>
                  <a:schemeClr val="bg1"/>
                </a:solidFill>
                <a:latin typeface="Times New Roman" pitchFamily="18" charset="0"/>
                <a:ea typeface="Cambria Math" panose="02040503050406030204" pitchFamily="18" charset="0"/>
              </a:rPr>
              <a:t>these are also equal and opposite with magnitude but they are not collinear.</a:t>
            </a:r>
          </a:p>
        </p:txBody>
      </p:sp>
      <p:sp>
        <p:nvSpPr>
          <p:cNvPr id="3" name="TextBox 2"/>
          <p:cNvSpPr txBox="1"/>
          <p:nvPr/>
        </p:nvSpPr>
        <p:spPr>
          <a:xfrm>
            <a:off x="4689642" y="1649525"/>
            <a:ext cx="2741368" cy="502014"/>
          </a:xfrm>
          <a:prstGeom prst="rect">
            <a:avLst/>
          </a:prstGeom>
          <a:noFill/>
        </p:spPr>
        <p:txBody>
          <a:bodyPr wrap="square" lIns="101235" tIns="50618" rIns="101235" bIns="50618" rtlCol="0">
            <a:spAutoFit/>
          </a:bodyPr>
          <a:lstStyle/>
          <a:p>
            <a:r>
              <a:rPr lang="en-US" sz="2598" b="1" dirty="0">
                <a:solidFill>
                  <a:schemeClr val="bg1"/>
                </a:solidFill>
                <a:latin typeface="Times New Roman" pitchFamily="18" charset="0"/>
                <a:ea typeface="Cambria Math" panose="02040503050406030204" pitchFamily="18" charset="0"/>
              </a:rPr>
              <a:t>F</a:t>
            </a:r>
            <a:r>
              <a:rPr lang="en-US" sz="2598" b="1" baseline="-25000" dirty="0">
                <a:solidFill>
                  <a:schemeClr val="bg1"/>
                </a:solidFill>
                <a:latin typeface="Times New Roman" pitchFamily="18" charset="0"/>
                <a:ea typeface="Cambria Math" panose="02040503050406030204" pitchFamily="18" charset="0"/>
              </a:rPr>
              <a:t>1</a:t>
            </a:r>
            <a:r>
              <a:rPr lang="en-US" sz="2598" b="1" dirty="0">
                <a:solidFill>
                  <a:schemeClr val="bg1"/>
                </a:solidFill>
                <a:latin typeface="Times New Roman" pitchFamily="18" charset="0"/>
                <a:ea typeface="Cambria Math" panose="02040503050406030204" pitchFamily="18" charset="0"/>
              </a:rPr>
              <a:t> = F</a:t>
            </a:r>
            <a:r>
              <a:rPr lang="en-US" sz="2598" b="1" baseline="-25000" dirty="0">
                <a:solidFill>
                  <a:schemeClr val="bg1"/>
                </a:solidFill>
                <a:latin typeface="Times New Roman" pitchFamily="18" charset="0"/>
                <a:ea typeface="Cambria Math" panose="02040503050406030204" pitchFamily="18" charset="0"/>
              </a:rPr>
              <a:t>2</a:t>
            </a:r>
            <a:r>
              <a:rPr lang="en-US" sz="2598" b="1" dirty="0">
                <a:solidFill>
                  <a:schemeClr val="bg1"/>
                </a:solidFill>
                <a:latin typeface="Times New Roman" pitchFamily="18" charset="0"/>
                <a:ea typeface="Cambria Math" panose="02040503050406030204" pitchFamily="18" charset="0"/>
              </a:rPr>
              <a:t> = IbB</a:t>
            </a:r>
          </a:p>
        </p:txBody>
      </p:sp>
      <p:sp>
        <p:nvSpPr>
          <p:cNvPr id="4" name="TextBox 3"/>
          <p:cNvSpPr txBox="1"/>
          <p:nvPr/>
        </p:nvSpPr>
        <p:spPr>
          <a:xfrm>
            <a:off x="449280" y="2027260"/>
            <a:ext cx="6396526" cy="502014"/>
          </a:xfrm>
          <a:prstGeom prst="rect">
            <a:avLst/>
          </a:prstGeom>
          <a:noFill/>
        </p:spPr>
        <p:txBody>
          <a:bodyPr wrap="square" lIns="101235" tIns="50618" rIns="101235" bIns="50618" rtlCol="0">
            <a:spAutoFit/>
          </a:bodyPr>
          <a:lstStyle/>
          <a:p>
            <a:pPr marL="576368" indent="-576368">
              <a:buFont typeface="Wingdings" pitchFamily="2" charset="2"/>
              <a:buChar char="Ø"/>
            </a:pPr>
            <a:r>
              <a:rPr lang="en-US" sz="2598" b="1" dirty="0">
                <a:solidFill>
                  <a:schemeClr val="bg1"/>
                </a:solidFill>
                <a:latin typeface="Times New Roman" pitchFamily="18" charset="0"/>
                <a:ea typeface="Cambria Math" panose="02040503050406030204" pitchFamily="18" charset="0"/>
              </a:rPr>
              <a:t>This results in a couple as before. </a:t>
            </a:r>
          </a:p>
        </p:txBody>
      </p:sp>
      <p:sp>
        <p:nvSpPr>
          <p:cNvPr id="5" name="TextBox 4"/>
          <p:cNvSpPr txBox="1"/>
          <p:nvPr/>
        </p:nvSpPr>
        <p:spPr>
          <a:xfrm>
            <a:off x="426435" y="2914338"/>
            <a:ext cx="11056852" cy="901802"/>
          </a:xfrm>
          <a:prstGeom prst="rect">
            <a:avLst/>
          </a:prstGeom>
          <a:noFill/>
        </p:spPr>
        <p:txBody>
          <a:bodyPr wrap="square" lIns="101235" tIns="50618" rIns="101235" bIns="50618" rtlCol="0">
            <a:spAutoFit/>
          </a:bodyPr>
          <a:lstStyle/>
          <a:p>
            <a:pPr marL="576368" indent="-576368">
              <a:buFont typeface="Wingdings" pitchFamily="2" charset="2"/>
              <a:buChar char="Ø"/>
            </a:pPr>
            <a:r>
              <a:rPr lang="en-US" sz="2598" b="1" dirty="0">
                <a:solidFill>
                  <a:schemeClr val="bg1"/>
                </a:solidFill>
                <a:latin typeface="Times New Roman" pitchFamily="18" charset="0"/>
                <a:ea typeface="Cambria Math" panose="02040503050406030204" pitchFamily="18" charset="0"/>
              </a:rPr>
              <a:t>Torque is less than the earlier case when plane of loop was along the magnetic field.</a:t>
            </a:r>
          </a:p>
        </p:txBody>
      </p:sp>
      <mc:AlternateContent xmlns:mc="http://schemas.openxmlformats.org/markup-compatibility/2006" xmlns:a14="http://schemas.microsoft.com/office/drawing/2010/main">
        <mc:Choice Requires="a14">
          <p:sp>
            <p:nvSpPr>
              <p:cNvPr id="7" name="TextBox 6"/>
              <p:cNvSpPr txBox="1"/>
              <p:nvPr/>
            </p:nvSpPr>
            <p:spPr>
              <a:xfrm>
                <a:off x="449280" y="2349608"/>
                <a:ext cx="11056852" cy="670906"/>
              </a:xfrm>
              <a:prstGeom prst="rect">
                <a:avLst/>
              </a:prstGeom>
              <a:noFill/>
            </p:spPr>
            <p:txBody>
              <a:bodyPr wrap="square" lIns="101235" tIns="50618" rIns="101235" bIns="50618" rtlCol="0">
                <a:spAutoFit/>
              </a:bodyPr>
              <a:lstStyle/>
              <a:p>
                <a:pPr marL="576368" indent="-576368">
                  <a:buFont typeface="Wingdings" pitchFamily="2" charset="2"/>
                  <a:buChar char="Ø"/>
                </a:pPr>
                <a:r>
                  <a:rPr lang="en-US" sz="2598" b="1" dirty="0">
                    <a:solidFill>
                      <a:schemeClr val="bg1"/>
                    </a:solidFill>
                    <a:latin typeface="Times New Roman" pitchFamily="18" charset="0"/>
                    <a:ea typeface="Cambria Math" panose="02040503050406030204" pitchFamily="18" charset="0"/>
                  </a:rPr>
                  <a:t>The magnitude of the torque on the loop is </a:t>
                </a:r>
                <a:r>
                  <a:rPr lang="en-US" sz="2598" b="1" dirty="0">
                    <a:solidFill>
                      <a:schemeClr val="bg1"/>
                    </a:solidFill>
                    <a:latin typeface="Times New Roman" pitchFamily="18" charset="0"/>
                    <a:ea typeface="Cambria Math" panose="02040503050406030204" pitchFamily="18" charset="0"/>
                    <a:sym typeface="Symbol"/>
                  </a:rPr>
                  <a:t> </a:t>
                </a:r>
                <a:r>
                  <a:rPr lang="en-US" sz="2598" b="1" dirty="0">
                    <a:solidFill>
                      <a:schemeClr val="bg1"/>
                    </a:solidFill>
                    <a:latin typeface="Times New Roman" pitchFamily="18" charset="0"/>
                    <a:ea typeface="Cambria Math" panose="02040503050406030204" pitchFamily="18" charset="0"/>
                    <a:cs typeface="Times New Roman" pitchFamily="18" charset="0"/>
                    <a:sym typeface="Symbol"/>
                  </a:rPr>
                  <a:t>= </a:t>
                </a:r>
                <a:r>
                  <a:rPr lang="en-US" sz="2598" b="1" dirty="0" err="1">
                    <a:solidFill>
                      <a:schemeClr val="bg1"/>
                    </a:solidFill>
                    <a:latin typeface="Times New Roman" pitchFamily="18" charset="0"/>
                    <a:ea typeface="Cambria Math" panose="02040503050406030204" pitchFamily="18" charset="0"/>
                    <a:cs typeface="Times New Roman" pitchFamily="18" charset="0"/>
                    <a:sym typeface="Symbol"/>
                  </a:rPr>
                  <a:t>F</a:t>
                </a:r>
                <a:r>
                  <a:rPr lang="en-US" sz="2598" b="1" baseline="-25000" dirty="0" err="1">
                    <a:solidFill>
                      <a:schemeClr val="bg1"/>
                    </a:solidFill>
                    <a:latin typeface="Times New Roman" pitchFamily="18" charset="0"/>
                    <a:ea typeface="Cambria Math" panose="02040503050406030204" pitchFamily="18" charset="0"/>
                    <a:cs typeface="Times New Roman" pitchFamily="18" charset="0"/>
                    <a:sym typeface="Symbol"/>
                  </a:rPr>
                  <a:t>1</a:t>
                </a:r>
                <a:r>
                  <a:rPr lang="en-US" sz="2598" b="1" baseline="-25000" dirty="0">
                    <a:solidFill>
                      <a:schemeClr val="bg1"/>
                    </a:solidFill>
                    <a:latin typeface="Times New Roman" pitchFamily="18" charset="0"/>
                    <a:ea typeface="Cambria Math" panose="02040503050406030204" pitchFamily="18" charset="0"/>
                    <a:cs typeface="Times New Roman" pitchFamily="18" charset="0"/>
                    <a:sym typeface="Symbol"/>
                  </a:rPr>
                  <a:t> </a:t>
                </a:r>
                <a14:m>
                  <m:oMath xmlns:m="http://schemas.openxmlformats.org/officeDocument/2006/math">
                    <m:f>
                      <m:fPr>
                        <m:ctrlPr>
                          <a:rPr lang="en-US" sz="2598" b="1" i="1">
                            <a:solidFill>
                              <a:schemeClr val="bg1"/>
                            </a:solidFill>
                            <a:latin typeface="Cambria Math" panose="02040503050406030204" pitchFamily="18" charset="0"/>
                            <a:ea typeface="Cambria Math" panose="02040503050406030204" pitchFamily="18" charset="0"/>
                            <a:sym typeface="Symbol"/>
                          </a:rPr>
                        </m:ctrlPr>
                      </m:fPr>
                      <m:num>
                        <m:r>
                          <m:rPr>
                            <m:nor/>
                          </m:rPr>
                          <a:rPr lang="en-US" sz="2598" b="1">
                            <a:solidFill>
                              <a:schemeClr val="bg1"/>
                            </a:solidFill>
                            <a:latin typeface="Times New Roman" pitchFamily="18" charset="0"/>
                            <a:ea typeface="Cambria Math" panose="02040503050406030204" pitchFamily="18" charset="0"/>
                            <a:cs typeface="Times New Roman" pitchFamily="18" charset="0"/>
                            <a:sym typeface="Symbol"/>
                          </a:rPr>
                          <m:t>a</m:t>
                        </m:r>
                      </m:num>
                      <m:den>
                        <m:r>
                          <m:rPr>
                            <m:nor/>
                          </m:rPr>
                          <a:rPr lang="en-US" sz="2598" b="1">
                            <a:solidFill>
                              <a:schemeClr val="bg1"/>
                            </a:solidFill>
                            <a:latin typeface="Times New Roman" pitchFamily="18" charset="0"/>
                            <a:ea typeface="Cambria Math" panose="02040503050406030204" pitchFamily="18" charset="0"/>
                            <a:cs typeface="Times New Roman" pitchFamily="18" charset="0"/>
                            <a:sym typeface="Symbol"/>
                          </a:rPr>
                          <m:t>2</m:t>
                        </m:r>
                      </m:den>
                    </m:f>
                    <m:r>
                      <m:rPr>
                        <m:nor/>
                      </m:rPr>
                      <a:rPr lang="en-US" sz="2598" b="1">
                        <a:solidFill>
                          <a:schemeClr val="bg1"/>
                        </a:solidFill>
                        <a:latin typeface="Cambria Math"/>
                        <a:ea typeface="Cambria Math" panose="02040503050406030204" pitchFamily="18" charset="0"/>
                        <a:cs typeface="Times New Roman" pitchFamily="18" charset="0"/>
                        <a:sym typeface="Symbol"/>
                      </a:rPr>
                      <m:t> </m:t>
                    </m:r>
                    <m:r>
                      <m:rPr>
                        <m:nor/>
                      </m:rPr>
                      <a:rPr lang="en-US" sz="2598" b="1">
                        <a:solidFill>
                          <a:schemeClr val="bg1"/>
                        </a:solidFill>
                        <a:latin typeface="Times New Roman" pitchFamily="18" charset="0"/>
                        <a:ea typeface="Cambria Math" panose="02040503050406030204" pitchFamily="18" charset="0"/>
                        <a:cs typeface="Times New Roman" pitchFamily="18" charset="0"/>
                        <a:sym typeface="Symbol"/>
                      </a:rPr>
                      <m:t>sin</m:t>
                    </m:r>
                    <m:r>
                      <m:rPr>
                        <m:nor/>
                      </m:rPr>
                      <a:rPr lang="en-US" sz="2598" b="1">
                        <a:solidFill>
                          <a:schemeClr val="bg1"/>
                        </a:solidFill>
                        <a:latin typeface="Times New Roman" pitchFamily="18" charset="0"/>
                        <a:ea typeface="Cambria Math" panose="02040503050406030204" pitchFamily="18" charset="0"/>
                        <a:cs typeface="Times New Roman" pitchFamily="18" charset="0"/>
                        <a:sym typeface="Symbol"/>
                      </a:rPr>
                      <m:t> + </m:t>
                    </m:r>
                    <m:r>
                      <m:rPr>
                        <m:nor/>
                      </m:rPr>
                      <a:rPr lang="en-US" sz="2598" b="1" dirty="0">
                        <a:solidFill>
                          <a:schemeClr val="bg1"/>
                        </a:solidFill>
                        <a:latin typeface="Times New Roman" pitchFamily="18" charset="0"/>
                        <a:ea typeface="Cambria Math" panose="02040503050406030204" pitchFamily="18" charset="0"/>
                        <a:cs typeface="Times New Roman" pitchFamily="18" charset="0"/>
                        <a:sym typeface="Symbol"/>
                      </a:rPr>
                      <m:t>F</m:t>
                    </m:r>
                    <m:r>
                      <m:rPr>
                        <m:nor/>
                      </m:rPr>
                      <a:rPr lang="en-US" sz="2598" b="1" baseline="-25000" dirty="0">
                        <a:solidFill>
                          <a:schemeClr val="bg1"/>
                        </a:solidFill>
                        <a:latin typeface="Times New Roman" pitchFamily="18" charset="0"/>
                        <a:ea typeface="Cambria Math" panose="02040503050406030204" pitchFamily="18" charset="0"/>
                        <a:cs typeface="Times New Roman" pitchFamily="18" charset="0"/>
                        <a:sym typeface="Symbol"/>
                      </a:rPr>
                      <m:t>2</m:t>
                    </m:r>
                    <m:f>
                      <m:fPr>
                        <m:ctrlPr>
                          <a:rPr lang="en-US" sz="2598" b="1" i="1">
                            <a:solidFill>
                              <a:schemeClr val="bg1"/>
                            </a:solidFill>
                            <a:latin typeface="Cambria Math" panose="02040503050406030204" pitchFamily="18" charset="0"/>
                            <a:ea typeface="Cambria Math" panose="02040503050406030204" pitchFamily="18" charset="0"/>
                            <a:sym typeface="Symbol"/>
                          </a:rPr>
                        </m:ctrlPr>
                      </m:fPr>
                      <m:num>
                        <m:r>
                          <a:rPr lang="en-US" sz="2598" b="1" i="1">
                            <a:solidFill>
                              <a:schemeClr val="bg1"/>
                            </a:solidFill>
                            <a:latin typeface="Cambria Math"/>
                            <a:ea typeface="Cambria Math" panose="02040503050406030204" pitchFamily="18" charset="0"/>
                            <a:sym typeface="Symbol"/>
                          </a:rPr>
                          <m:t> </m:t>
                        </m:r>
                        <m:r>
                          <m:rPr>
                            <m:nor/>
                          </m:rPr>
                          <a:rPr lang="en-US" sz="2598" b="1">
                            <a:solidFill>
                              <a:schemeClr val="bg1"/>
                            </a:solidFill>
                            <a:latin typeface="Times New Roman" pitchFamily="18" charset="0"/>
                            <a:ea typeface="Cambria Math" panose="02040503050406030204" pitchFamily="18" charset="0"/>
                            <a:cs typeface="Times New Roman" pitchFamily="18" charset="0"/>
                            <a:sym typeface="Symbol"/>
                          </a:rPr>
                          <m:t>a</m:t>
                        </m:r>
                      </m:num>
                      <m:den>
                        <m:r>
                          <a:rPr lang="en-US" sz="2598" b="1" i="1">
                            <a:solidFill>
                              <a:schemeClr val="bg1"/>
                            </a:solidFill>
                            <a:latin typeface="Cambria Math"/>
                            <a:ea typeface="Cambria Math" panose="02040503050406030204" pitchFamily="18" charset="0"/>
                            <a:cs typeface="Times New Roman" pitchFamily="18" charset="0"/>
                            <a:sym typeface="Symbol"/>
                          </a:rPr>
                          <m:t> </m:t>
                        </m:r>
                        <m:r>
                          <m:rPr>
                            <m:nor/>
                          </m:rPr>
                          <a:rPr lang="en-US" sz="2598" b="1">
                            <a:solidFill>
                              <a:schemeClr val="bg1"/>
                            </a:solidFill>
                            <a:latin typeface="Times New Roman" pitchFamily="18" charset="0"/>
                            <a:ea typeface="Cambria Math" panose="02040503050406030204" pitchFamily="18" charset="0"/>
                            <a:cs typeface="Times New Roman" pitchFamily="18" charset="0"/>
                            <a:sym typeface="Symbol"/>
                          </a:rPr>
                          <m:t>2</m:t>
                        </m:r>
                      </m:den>
                    </m:f>
                    <m:r>
                      <m:rPr>
                        <m:nor/>
                      </m:rPr>
                      <a:rPr lang="en-US" sz="2598" b="1">
                        <a:solidFill>
                          <a:schemeClr val="bg1"/>
                        </a:solidFill>
                        <a:latin typeface="Times New Roman" pitchFamily="18" charset="0"/>
                        <a:ea typeface="Cambria Math" panose="02040503050406030204" pitchFamily="18" charset="0"/>
                        <a:cs typeface="Times New Roman" pitchFamily="18" charset="0"/>
                        <a:sym typeface="Symbol"/>
                      </a:rPr>
                      <m:t> </m:t>
                    </m:r>
                    <m:r>
                      <m:rPr>
                        <m:nor/>
                      </m:rPr>
                      <a:rPr lang="en-US" sz="2598" b="1">
                        <a:solidFill>
                          <a:schemeClr val="bg1"/>
                        </a:solidFill>
                        <a:latin typeface="Times New Roman" pitchFamily="18" charset="0"/>
                        <a:ea typeface="Cambria Math" panose="02040503050406030204" pitchFamily="18" charset="0"/>
                        <a:cs typeface="Times New Roman" pitchFamily="18" charset="0"/>
                        <a:sym typeface="Symbol"/>
                      </a:rPr>
                      <m:t>sin</m:t>
                    </m:r>
                    <m:r>
                      <m:rPr>
                        <m:nor/>
                      </m:rPr>
                      <a:rPr lang="en-US" sz="2598" b="1">
                        <a:solidFill>
                          <a:schemeClr val="bg1"/>
                        </a:solidFill>
                        <a:latin typeface="Times New Roman" pitchFamily="18" charset="0"/>
                        <a:ea typeface="Cambria Math" panose="02040503050406030204" pitchFamily="18" charset="0"/>
                        <a:cs typeface="Times New Roman" pitchFamily="18" charset="0"/>
                        <a:sym typeface="Symbol"/>
                      </a:rPr>
                      <m:t></m:t>
                    </m:r>
                  </m:oMath>
                </a14:m>
                <a:endParaRPr lang="en-US" sz="2598" b="1" baseline="-25000" dirty="0" err="1">
                  <a:solidFill>
                    <a:schemeClr val="bg1"/>
                  </a:solidFill>
                  <a:latin typeface="Times New Roman" pitchFamily="18" charset="0"/>
                  <a:ea typeface="Cambria Math" panose="02040503050406030204" pitchFamily="18" charset="0"/>
                  <a:cs typeface="Times New Roman" pitchFamily="18" charset="0"/>
                  <a:sym typeface="Symbol"/>
                </a:endParaRPr>
              </a:p>
            </p:txBody>
          </p:sp>
        </mc:Choice>
        <mc:Fallback xmlns="">
          <p:sp>
            <p:nvSpPr>
              <p:cNvPr id="7" name="TextBox 6"/>
              <p:cNvSpPr txBox="1">
                <a:spLocks noRot="1" noChangeAspect="1" noMove="1" noResize="1" noEditPoints="1" noAdjustHandles="1" noChangeArrowheads="1" noChangeShapeType="1" noTextEdit="1"/>
              </p:cNvSpPr>
              <p:nvPr/>
            </p:nvSpPr>
            <p:spPr>
              <a:xfrm>
                <a:off x="449280" y="2349608"/>
                <a:ext cx="11056852" cy="670906"/>
              </a:xfrm>
              <a:prstGeom prst="rect">
                <a:avLst/>
              </a:prstGeom>
              <a:blipFill>
                <a:blip r:embed="rId4"/>
                <a:stretch>
                  <a:fillRect l="-772" b="-9091"/>
                </a:stretch>
              </a:blipFill>
            </p:spPr>
            <p:txBody>
              <a:bodyPr/>
              <a:lstStyle/>
              <a:p>
                <a:r>
                  <a:rPr lang="en-IN">
                    <a:noFill/>
                  </a:rPr>
                  <a:t> </a:t>
                </a:r>
              </a:p>
            </p:txBody>
          </p:sp>
        </mc:Fallback>
      </mc:AlternateContent>
      <p:sp>
        <p:nvSpPr>
          <p:cNvPr id="9" name="TextBox 8"/>
          <p:cNvSpPr txBox="1"/>
          <p:nvPr/>
        </p:nvSpPr>
        <p:spPr>
          <a:xfrm>
            <a:off x="1573024" y="3809149"/>
            <a:ext cx="2147405" cy="502014"/>
          </a:xfrm>
          <a:prstGeom prst="rect">
            <a:avLst/>
          </a:prstGeom>
          <a:noFill/>
        </p:spPr>
        <p:txBody>
          <a:bodyPr wrap="square" lIns="101235" tIns="50618" rIns="101235" bIns="50618" rtlCol="0">
            <a:spAutoFit/>
          </a:bodyPr>
          <a:lstStyle/>
          <a:p>
            <a:r>
              <a:rPr lang="en-US" sz="2598" b="1" dirty="0">
                <a:solidFill>
                  <a:schemeClr val="bg1"/>
                </a:solidFill>
                <a:latin typeface="Times New Roman" pitchFamily="18" charset="0"/>
                <a:ea typeface="Cambria Math" panose="02040503050406030204" pitchFamily="18" charset="0"/>
              </a:rPr>
              <a:t>= </a:t>
            </a:r>
            <a:r>
              <a:rPr lang="en-US" sz="2598" b="1" dirty="0" err="1">
                <a:solidFill>
                  <a:schemeClr val="bg1"/>
                </a:solidFill>
                <a:latin typeface="Times New Roman" pitchFamily="18" charset="0"/>
                <a:ea typeface="Cambria Math" panose="02040503050406030204" pitchFamily="18" charset="0"/>
              </a:rPr>
              <a:t>IabB</a:t>
            </a:r>
            <a:r>
              <a:rPr lang="en-US" sz="2598" b="1" dirty="0">
                <a:solidFill>
                  <a:schemeClr val="bg1"/>
                </a:solidFill>
                <a:latin typeface="Times New Roman" pitchFamily="18" charset="0"/>
                <a:ea typeface="Cambria Math" panose="02040503050406030204" pitchFamily="18" charset="0"/>
              </a:rPr>
              <a:t> sin</a:t>
            </a:r>
            <a:r>
              <a:rPr lang="en-US" sz="2598" b="1" dirty="0">
                <a:solidFill>
                  <a:schemeClr val="bg1"/>
                </a:solidFill>
                <a:latin typeface="Times New Roman" pitchFamily="18" charset="0"/>
                <a:ea typeface="Cambria Math" panose="02040503050406030204" pitchFamily="18" charset="0"/>
                <a:sym typeface="Symbol"/>
              </a:rPr>
              <a:t></a:t>
            </a:r>
            <a:endParaRPr lang="en-US" sz="2598" b="1" dirty="0">
              <a:solidFill>
                <a:schemeClr val="bg1"/>
              </a:solidFill>
              <a:latin typeface="Times New Roman" pitchFamily="18" charset="0"/>
              <a:ea typeface="Cambria Math" panose="02040503050406030204" pitchFamily="18" charset="0"/>
            </a:endParaRPr>
          </a:p>
        </p:txBody>
      </p:sp>
      <p:sp>
        <p:nvSpPr>
          <p:cNvPr id="10" name="TextBox 9"/>
          <p:cNvSpPr txBox="1"/>
          <p:nvPr/>
        </p:nvSpPr>
        <p:spPr>
          <a:xfrm>
            <a:off x="1618713" y="4345447"/>
            <a:ext cx="2147405" cy="502014"/>
          </a:xfrm>
          <a:prstGeom prst="rect">
            <a:avLst/>
          </a:prstGeom>
          <a:noFill/>
        </p:spPr>
        <p:txBody>
          <a:bodyPr wrap="square" lIns="101235" tIns="50618" rIns="101235" bIns="50618" rtlCol="0">
            <a:spAutoFit/>
          </a:bodyPr>
          <a:lstStyle/>
          <a:p>
            <a:r>
              <a:rPr lang="en-US" sz="2598" b="1" dirty="0">
                <a:solidFill>
                  <a:schemeClr val="bg1"/>
                </a:solidFill>
                <a:latin typeface="Times New Roman" pitchFamily="18" charset="0"/>
                <a:ea typeface="Cambria Math" panose="02040503050406030204" pitchFamily="18" charset="0"/>
              </a:rPr>
              <a:t>= </a:t>
            </a:r>
            <a:r>
              <a:rPr lang="en-US" sz="2598" b="1" dirty="0" err="1">
                <a:solidFill>
                  <a:schemeClr val="bg1"/>
                </a:solidFill>
                <a:latin typeface="Times New Roman" pitchFamily="18" charset="0"/>
                <a:ea typeface="Cambria Math" panose="02040503050406030204" pitchFamily="18" charset="0"/>
              </a:rPr>
              <a:t>IAB</a:t>
            </a:r>
            <a:r>
              <a:rPr lang="en-US" sz="2598" b="1" dirty="0">
                <a:solidFill>
                  <a:schemeClr val="bg1"/>
                </a:solidFill>
                <a:latin typeface="Times New Roman" pitchFamily="18" charset="0"/>
                <a:ea typeface="Cambria Math" panose="02040503050406030204" pitchFamily="18" charset="0"/>
              </a:rPr>
              <a:t> sin</a:t>
            </a:r>
            <a:r>
              <a:rPr lang="en-US" sz="2598" b="1" dirty="0">
                <a:solidFill>
                  <a:schemeClr val="bg1"/>
                </a:solidFill>
                <a:latin typeface="Times New Roman" pitchFamily="18" charset="0"/>
                <a:ea typeface="Cambria Math" panose="02040503050406030204" pitchFamily="18" charset="0"/>
                <a:sym typeface="Symbol"/>
              </a:rPr>
              <a:t></a:t>
            </a:r>
            <a:endParaRPr lang="en-US" sz="2598" b="1" dirty="0">
              <a:solidFill>
                <a:schemeClr val="bg1"/>
              </a:solidFill>
              <a:latin typeface="Times New Roman" pitchFamily="18" charset="0"/>
              <a:ea typeface="Cambria Math" panose="02040503050406030204" pitchFamily="18" charset="0"/>
            </a:endParaRPr>
          </a:p>
        </p:txBody>
      </p:sp>
      <p:cxnSp>
        <p:nvCxnSpPr>
          <p:cNvPr id="12" name="Straight Connector 11"/>
          <p:cNvCxnSpPr/>
          <p:nvPr/>
        </p:nvCxnSpPr>
        <p:spPr>
          <a:xfrm>
            <a:off x="6251839" y="5093816"/>
            <a:ext cx="201033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7713902" y="3980135"/>
            <a:ext cx="0" cy="1113681"/>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6251840" y="5093820"/>
            <a:ext cx="0" cy="1067249"/>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6251845" y="4722589"/>
            <a:ext cx="1462063" cy="74245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6982872" y="5093816"/>
            <a:ext cx="731032" cy="371227"/>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5977709" y="6046988"/>
            <a:ext cx="548274" cy="441869"/>
          </a:xfrm>
          <a:prstGeom prst="rect">
            <a:avLst/>
          </a:prstGeom>
          <a:noFill/>
        </p:spPr>
        <p:txBody>
          <a:bodyPr wrap="square" lIns="101235" tIns="50618" rIns="101235" bIns="50618" rtlCol="0">
            <a:spAutoFit/>
          </a:bodyPr>
          <a:lstStyle/>
          <a:p>
            <a:r>
              <a:rPr lang="en-US" sz="2207" dirty="0">
                <a:latin typeface="Times New Roman" pitchFamily="18" charset="0"/>
                <a:ea typeface="Cambria Math" panose="02040503050406030204" pitchFamily="18" charset="0"/>
              </a:rPr>
              <a:t>F</a:t>
            </a:r>
            <a:r>
              <a:rPr lang="en-US" sz="2207" baseline="-25000" dirty="0">
                <a:latin typeface="Times New Roman" pitchFamily="18" charset="0"/>
                <a:ea typeface="Cambria Math" panose="02040503050406030204" pitchFamily="18" charset="0"/>
              </a:rPr>
              <a:t>1</a:t>
            </a:r>
            <a:endParaRPr lang="en-US" sz="2207" dirty="0">
              <a:latin typeface="Times New Roman" pitchFamily="18" charset="0"/>
              <a:ea typeface="Cambria Math" panose="02040503050406030204" pitchFamily="18" charset="0"/>
            </a:endParaRPr>
          </a:p>
        </p:txBody>
      </p:sp>
      <p:sp>
        <p:nvSpPr>
          <p:cNvPr id="34" name="TextBox 33"/>
          <p:cNvSpPr txBox="1"/>
          <p:nvPr/>
        </p:nvSpPr>
        <p:spPr>
          <a:xfrm>
            <a:off x="7713905" y="3758580"/>
            <a:ext cx="548274" cy="441869"/>
          </a:xfrm>
          <a:prstGeom prst="rect">
            <a:avLst/>
          </a:prstGeom>
          <a:noFill/>
        </p:spPr>
        <p:txBody>
          <a:bodyPr wrap="square" lIns="101235" tIns="50618" rIns="101235" bIns="50618" rtlCol="0">
            <a:spAutoFit/>
          </a:bodyPr>
          <a:lstStyle/>
          <a:p>
            <a:r>
              <a:rPr lang="en-US" sz="2207" dirty="0">
                <a:latin typeface="Times New Roman" pitchFamily="18" charset="0"/>
                <a:ea typeface="Cambria Math" panose="02040503050406030204" pitchFamily="18" charset="0"/>
              </a:rPr>
              <a:t>F</a:t>
            </a:r>
            <a:r>
              <a:rPr lang="en-US" sz="2207" baseline="-25000" dirty="0">
                <a:latin typeface="Times New Roman" pitchFamily="18" charset="0"/>
                <a:ea typeface="Cambria Math" panose="02040503050406030204" pitchFamily="18" charset="0"/>
              </a:rPr>
              <a:t>2</a:t>
            </a:r>
            <a:endParaRPr lang="en-US" sz="2207" dirty="0">
              <a:latin typeface="Times New Roman" pitchFamily="18" charset="0"/>
              <a:ea typeface="Cambria Math" panose="02040503050406030204" pitchFamily="18" charset="0"/>
            </a:endParaRPr>
          </a:p>
        </p:txBody>
      </p:sp>
      <p:sp>
        <p:nvSpPr>
          <p:cNvPr id="35" name="Arc 34"/>
          <p:cNvSpPr/>
          <p:nvPr/>
        </p:nvSpPr>
        <p:spPr>
          <a:xfrm>
            <a:off x="7348388" y="5093816"/>
            <a:ext cx="54826" cy="371227"/>
          </a:xfrm>
          <a:prstGeom prst="arc">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lIns="101235" tIns="50618" rIns="101235" bIns="50618" rtlCol="0" anchor="ctr"/>
          <a:lstStyle/>
          <a:p>
            <a:pPr algn="ctr"/>
            <a:endParaRPr lang="en-US" sz="2553"/>
          </a:p>
        </p:txBody>
      </p:sp>
      <p:sp>
        <p:nvSpPr>
          <p:cNvPr id="36" name="TextBox 35"/>
          <p:cNvSpPr txBox="1"/>
          <p:nvPr/>
        </p:nvSpPr>
        <p:spPr>
          <a:xfrm>
            <a:off x="7531150" y="5019572"/>
            <a:ext cx="548274" cy="441869"/>
          </a:xfrm>
          <a:prstGeom prst="rect">
            <a:avLst/>
          </a:prstGeom>
          <a:noFill/>
        </p:spPr>
        <p:txBody>
          <a:bodyPr wrap="square" lIns="101235" tIns="50618" rIns="101235" bIns="50618" rtlCol="0">
            <a:spAutoFit/>
          </a:bodyPr>
          <a:lstStyle/>
          <a:p>
            <a:r>
              <a:rPr lang="en-US" sz="2207" dirty="0">
                <a:latin typeface="Times New Roman" pitchFamily="18" charset="0"/>
                <a:ea typeface="Cambria Math" panose="02040503050406030204" pitchFamily="18" charset="0"/>
                <a:sym typeface="Symbol"/>
              </a:rPr>
              <a:t></a:t>
            </a:r>
            <a:endParaRPr lang="en-US" sz="2207" dirty="0">
              <a:latin typeface="Times New Roman" pitchFamily="18" charset="0"/>
              <a:ea typeface="Cambria Math" panose="02040503050406030204" pitchFamily="18" charset="0"/>
            </a:endParaRPr>
          </a:p>
        </p:txBody>
      </p:sp>
      <p:sp>
        <p:nvSpPr>
          <p:cNvPr id="37" name="TextBox 36"/>
          <p:cNvSpPr txBox="1"/>
          <p:nvPr/>
        </p:nvSpPr>
        <p:spPr>
          <a:xfrm>
            <a:off x="6434602" y="5316554"/>
            <a:ext cx="913790" cy="441869"/>
          </a:xfrm>
          <a:prstGeom prst="rect">
            <a:avLst/>
          </a:prstGeom>
          <a:noFill/>
        </p:spPr>
        <p:txBody>
          <a:bodyPr wrap="square" lIns="101235" tIns="50618" rIns="101235" bIns="50618" rtlCol="0">
            <a:spAutoFit/>
          </a:bodyPr>
          <a:lstStyle/>
          <a:p>
            <a:r>
              <a:rPr lang="en-US" sz="2207" dirty="0">
                <a:latin typeface="Times New Roman" pitchFamily="18" charset="0"/>
                <a:ea typeface="Cambria Math" panose="02040503050406030204" pitchFamily="18" charset="0"/>
                <a:sym typeface="Symbol"/>
              </a:rPr>
              <a:t>a/2</a:t>
            </a:r>
            <a:endParaRPr lang="en-US" sz="2207" dirty="0">
              <a:latin typeface="Times New Roman" pitchFamily="18" charset="0"/>
              <a:ea typeface="Cambria Math" panose="02040503050406030204" pitchFamily="18" charset="0"/>
            </a:endParaRPr>
          </a:p>
        </p:txBody>
      </p:sp>
      <p:sp>
        <p:nvSpPr>
          <p:cNvPr id="38" name="TextBox 37"/>
          <p:cNvSpPr txBox="1"/>
          <p:nvPr/>
        </p:nvSpPr>
        <p:spPr>
          <a:xfrm>
            <a:off x="5886331" y="4574098"/>
            <a:ext cx="1416375" cy="441869"/>
          </a:xfrm>
          <a:prstGeom prst="rect">
            <a:avLst/>
          </a:prstGeom>
          <a:noFill/>
        </p:spPr>
        <p:txBody>
          <a:bodyPr wrap="square" lIns="101235" tIns="50618" rIns="101235" bIns="50618" rtlCol="0">
            <a:spAutoFit/>
          </a:bodyPr>
          <a:lstStyle/>
          <a:p>
            <a:r>
              <a:rPr lang="en-US" sz="2207" dirty="0">
                <a:latin typeface="Times New Roman" pitchFamily="18" charset="0"/>
                <a:ea typeface="Cambria Math" panose="02040503050406030204" pitchFamily="18" charset="0"/>
                <a:sym typeface="Symbol"/>
              </a:rPr>
              <a:t>a/2 sin</a:t>
            </a:r>
            <a:endParaRPr lang="en-US" sz="2207" dirty="0">
              <a:latin typeface="Times New Roman" pitchFamily="18" charset="0"/>
              <a:ea typeface="Cambria Math" panose="02040503050406030204" pitchFamily="18" charset="0"/>
            </a:endParaRPr>
          </a:p>
        </p:txBody>
      </p:sp>
      <p:sp>
        <p:nvSpPr>
          <p:cNvPr id="41" name="TextBox 40"/>
          <p:cNvSpPr txBox="1"/>
          <p:nvPr/>
        </p:nvSpPr>
        <p:spPr>
          <a:xfrm rot="18405831">
            <a:off x="7059783" y="4247506"/>
            <a:ext cx="742454" cy="441869"/>
          </a:xfrm>
          <a:prstGeom prst="rect">
            <a:avLst/>
          </a:prstGeom>
          <a:noFill/>
        </p:spPr>
        <p:txBody>
          <a:bodyPr wrap="square" lIns="101235" tIns="50618" rIns="101235" bIns="50618" rtlCol="0">
            <a:spAutoFit/>
          </a:bodyPr>
          <a:lstStyle/>
          <a:p>
            <a:r>
              <a:rPr lang="en-US" sz="2207" dirty="0">
                <a:latin typeface="Times New Roman" pitchFamily="18" charset="0"/>
                <a:ea typeface="Cambria Math" panose="02040503050406030204" pitchFamily="18" charset="0"/>
                <a:sym typeface="Symbol"/>
              </a:rPr>
              <a:t>a/2</a:t>
            </a:r>
            <a:endParaRPr lang="en-US" sz="2207" dirty="0">
              <a:latin typeface="Times New Roman" pitchFamily="18" charset="0"/>
              <a:ea typeface="Cambria Math" panose="02040503050406030204" pitchFamily="18" charset="0"/>
            </a:endParaRPr>
          </a:p>
        </p:txBody>
      </p:sp>
      <p:sp>
        <p:nvSpPr>
          <p:cNvPr id="43" name="TextBox 42"/>
          <p:cNvSpPr txBox="1"/>
          <p:nvPr/>
        </p:nvSpPr>
        <p:spPr>
          <a:xfrm>
            <a:off x="8262179" y="4926706"/>
            <a:ext cx="548274" cy="441869"/>
          </a:xfrm>
          <a:prstGeom prst="rect">
            <a:avLst/>
          </a:prstGeom>
          <a:noFill/>
        </p:spPr>
        <p:txBody>
          <a:bodyPr wrap="square" lIns="101235" tIns="50618" rIns="101235" bIns="50618" rtlCol="0">
            <a:spAutoFit/>
          </a:bodyPr>
          <a:lstStyle/>
          <a:p>
            <a:r>
              <a:rPr lang="en-US" sz="2207" dirty="0">
                <a:latin typeface="Times New Roman" pitchFamily="18" charset="0"/>
                <a:ea typeface="Cambria Math" panose="02040503050406030204" pitchFamily="18" charset="0"/>
              </a:rPr>
              <a:t>B</a:t>
            </a:r>
          </a:p>
        </p:txBody>
      </p:sp>
      <p:sp>
        <p:nvSpPr>
          <p:cNvPr id="44" name="TextBox 43"/>
          <p:cNvSpPr txBox="1"/>
          <p:nvPr/>
        </p:nvSpPr>
        <p:spPr>
          <a:xfrm>
            <a:off x="7805285" y="5372179"/>
            <a:ext cx="548274" cy="441869"/>
          </a:xfrm>
          <a:prstGeom prst="rect">
            <a:avLst/>
          </a:prstGeom>
          <a:noFill/>
        </p:spPr>
        <p:txBody>
          <a:bodyPr wrap="square" lIns="101235" tIns="50618" rIns="101235" bIns="50618" rtlCol="0">
            <a:spAutoFit/>
          </a:bodyPr>
          <a:lstStyle/>
          <a:p>
            <a:r>
              <a:rPr lang="en-US" sz="2207" dirty="0">
                <a:latin typeface="Times New Roman" pitchFamily="18" charset="0"/>
                <a:ea typeface="Cambria Math" panose="02040503050406030204" pitchFamily="18" charset="0"/>
              </a:rPr>
              <a:t>m</a:t>
            </a:r>
          </a:p>
        </p:txBody>
      </p:sp>
      <p:pic>
        <p:nvPicPr>
          <p:cNvPr id="8" name="Picture 7">
            <a:extLst>
              <a:ext uri="{FF2B5EF4-FFF2-40B4-BE49-F238E27FC236}">
                <a16:creationId xmlns:a16="http://schemas.microsoft.com/office/drawing/2014/main" id="{6080173D-6586-3380-6BEF-9E19AF366368}"/>
              </a:ext>
            </a:extLst>
          </p:cNvPr>
          <p:cNvPicPr>
            <a:picLocks noChangeAspect="1"/>
          </p:cNvPicPr>
          <p:nvPr/>
        </p:nvPicPr>
        <p:blipFill>
          <a:blip r:embed="rId5"/>
          <a:stretch>
            <a:fillRect/>
          </a:stretch>
        </p:blipFill>
        <p:spPr>
          <a:xfrm>
            <a:off x="6962727" y="3614822"/>
            <a:ext cx="2743583" cy="2657846"/>
          </a:xfrm>
          <a:prstGeom prst="rect">
            <a:avLst/>
          </a:prstGeom>
        </p:spPr>
      </p:pic>
    </p:spTree>
    <p:extLst>
      <p:ext uri="{BB962C8B-B14F-4D97-AF65-F5344CB8AC3E}">
        <p14:creationId xmlns:p14="http://schemas.microsoft.com/office/powerpoint/2010/main" val="3956924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2000"/>
                                        <p:tgtEl>
                                          <p:spTgt spid="12"/>
                                        </p:tgtEl>
                                      </p:cBhvr>
                                    </p:animEffect>
                                  </p:childTnLst>
                                </p:cTn>
                              </p:par>
                              <p:par>
                                <p:cTn id="8" presetID="22" presetClass="entr" presetSubtype="8"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left)">
                                      <p:cBhvr>
                                        <p:cTn id="10" dur="2000"/>
                                        <p:tgtEl>
                                          <p:spTgt spid="14"/>
                                        </p:tgtEl>
                                      </p:cBhvr>
                                    </p:animEffect>
                                  </p:childTnLst>
                                </p:cTn>
                              </p:par>
                              <p:par>
                                <p:cTn id="11" presetID="22" presetClass="entr" presetSubtype="8"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left)">
                                      <p:cBhvr>
                                        <p:cTn id="13" dur="2000"/>
                                        <p:tgtEl>
                                          <p:spTgt spid="16"/>
                                        </p:tgtEl>
                                      </p:cBhvr>
                                    </p:animEffect>
                                  </p:childTnLst>
                                </p:cTn>
                              </p:par>
                              <p:par>
                                <p:cTn id="14" presetID="22" presetClass="entr" presetSubtype="8" fill="hold"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wipe(left)">
                                      <p:cBhvr>
                                        <p:cTn id="16" dur="2000"/>
                                        <p:tgtEl>
                                          <p:spTgt spid="20"/>
                                        </p:tgtEl>
                                      </p:cBhvr>
                                    </p:animEffect>
                                  </p:childTnLst>
                                </p:cTn>
                              </p:par>
                              <p:par>
                                <p:cTn id="17" presetID="22" presetClass="entr" presetSubtype="8" fill="hold" nodeType="with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wipe(left)">
                                      <p:cBhvr>
                                        <p:cTn id="19" dur="2000"/>
                                        <p:tgtEl>
                                          <p:spTgt spid="25"/>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wipe(left)">
                                      <p:cBhvr>
                                        <p:cTn id="22" dur="2000"/>
                                        <p:tgtEl>
                                          <p:spTgt spid="33"/>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wipe(left)">
                                      <p:cBhvr>
                                        <p:cTn id="25" dur="2000"/>
                                        <p:tgtEl>
                                          <p:spTgt spid="34"/>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35"/>
                                        </p:tgtEl>
                                        <p:attrNameLst>
                                          <p:attrName>style.visibility</p:attrName>
                                        </p:attrNameLst>
                                      </p:cBhvr>
                                      <p:to>
                                        <p:strVal val="visible"/>
                                      </p:to>
                                    </p:set>
                                    <p:animEffect transition="in" filter="wipe(left)">
                                      <p:cBhvr>
                                        <p:cTn id="28" dur="2000"/>
                                        <p:tgtEl>
                                          <p:spTgt spid="35"/>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wipe(left)">
                                      <p:cBhvr>
                                        <p:cTn id="31" dur="2000"/>
                                        <p:tgtEl>
                                          <p:spTgt spid="36"/>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37"/>
                                        </p:tgtEl>
                                        <p:attrNameLst>
                                          <p:attrName>style.visibility</p:attrName>
                                        </p:attrNameLst>
                                      </p:cBhvr>
                                      <p:to>
                                        <p:strVal val="visible"/>
                                      </p:to>
                                    </p:set>
                                    <p:animEffect transition="in" filter="wipe(left)">
                                      <p:cBhvr>
                                        <p:cTn id="34" dur="2000"/>
                                        <p:tgtEl>
                                          <p:spTgt spid="37"/>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38"/>
                                        </p:tgtEl>
                                        <p:attrNameLst>
                                          <p:attrName>style.visibility</p:attrName>
                                        </p:attrNameLst>
                                      </p:cBhvr>
                                      <p:to>
                                        <p:strVal val="visible"/>
                                      </p:to>
                                    </p:set>
                                    <p:animEffect transition="in" filter="wipe(left)">
                                      <p:cBhvr>
                                        <p:cTn id="37" dur="2000"/>
                                        <p:tgtEl>
                                          <p:spTgt spid="38"/>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41"/>
                                        </p:tgtEl>
                                        <p:attrNameLst>
                                          <p:attrName>style.visibility</p:attrName>
                                        </p:attrNameLst>
                                      </p:cBhvr>
                                      <p:to>
                                        <p:strVal val="visible"/>
                                      </p:to>
                                    </p:set>
                                    <p:animEffect transition="in" filter="wipe(left)">
                                      <p:cBhvr>
                                        <p:cTn id="40" dur="2000"/>
                                        <p:tgtEl>
                                          <p:spTgt spid="41"/>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43"/>
                                        </p:tgtEl>
                                        <p:attrNameLst>
                                          <p:attrName>style.visibility</p:attrName>
                                        </p:attrNameLst>
                                      </p:cBhvr>
                                      <p:to>
                                        <p:strVal val="visible"/>
                                      </p:to>
                                    </p:set>
                                    <p:animEffect transition="in" filter="wipe(left)">
                                      <p:cBhvr>
                                        <p:cTn id="43" dur="2000"/>
                                        <p:tgtEl>
                                          <p:spTgt spid="43"/>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44"/>
                                        </p:tgtEl>
                                        <p:attrNameLst>
                                          <p:attrName>style.visibility</p:attrName>
                                        </p:attrNameLst>
                                      </p:cBhvr>
                                      <p:to>
                                        <p:strVal val="visible"/>
                                      </p:to>
                                    </p:set>
                                    <p:animEffect transition="in" filter="wipe(left)">
                                      <p:cBhvr>
                                        <p:cTn id="46" dur="2000"/>
                                        <p:tgtEl>
                                          <p:spTgt spid="44"/>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iterate type="lt">
                                    <p:tmPct val="10000"/>
                                  </p:iterate>
                                  <p:childTnLst>
                                    <p:set>
                                      <p:cBhvr>
                                        <p:cTn id="50" dur="1" fill="hold">
                                          <p:stCondLst>
                                            <p:cond delay="0"/>
                                          </p:stCondLst>
                                        </p:cTn>
                                        <p:tgtEl>
                                          <p:spTgt spid="2"/>
                                        </p:tgtEl>
                                        <p:attrNameLst>
                                          <p:attrName>style.visibility</p:attrName>
                                        </p:attrNameLst>
                                      </p:cBhvr>
                                      <p:to>
                                        <p:strVal val="visible"/>
                                      </p:to>
                                    </p:set>
                                    <p:animEffect transition="in" filter="wipe(left)">
                                      <p:cBhvr>
                                        <p:cTn id="51" dur="500"/>
                                        <p:tgtEl>
                                          <p:spTgt spid="2"/>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grpId="0" nodeType="clickEffect">
                                  <p:stCondLst>
                                    <p:cond delay="0"/>
                                  </p:stCondLst>
                                  <p:iterate type="lt">
                                    <p:tmPct val="10000"/>
                                  </p:iterate>
                                  <p:childTnLst>
                                    <p:set>
                                      <p:cBhvr>
                                        <p:cTn id="55" dur="1" fill="hold">
                                          <p:stCondLst>
                                            <p:cond delay="0"/>
                                          </p:stCondLst>
                                        </p:cTn>
                                        <p:tgtEl>
                                          <p:spTgt spid="3"/>
                                        </p:tgtEl>
                                        <p:attrNameLst>
                                          <p:attrName>style.visibility</p:attrName>
                                        </p:attrNameLst>
                                      </p:cBhvr>
                                      <p:to>
                                        <p:strVal val="visible"/>
                                      </p:to>
                                    </p:set>
                                    <p:animEffect transition="in" filter="wipe(left)">
                                      <p:cBhvr>
                                        <p:cTn id="56" dur="500"/>
                                        <p:tgtEl>
                                          <p:spTgt spid="3"/>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grpId="0" nodeType="clickEffect">
                                  <p:stCondLst>
                                    <p:cond delay="0"/>
                                  </p:stCondLst>
                                  <p:iterate type="lt">
                                    <p:tmPct val="10000"/>
                                  </p:iterate>
                                  <p:childTnLst>
                                    <p:set>
                                      <p:cBhvr>
                                        <p:cTn id="60" dur="1" fill="hold">
                                          <p:stCondLst>
                                            <p:cond delay="0"/>
                                          </p:stCondLst>
                                        </p:cTn>
                                        <p:tgtEl>
                                          <p:spTgt spid="4"/>
                                        </p:tgtEl>
                                        <p:attrNameLst>
                                          <p:attrName>style.visibility</p:attrName>
                                        </p:attrNameLst>
                                      </p:cBhvr>
                                      <p:to>
                                        <p:strVal val="visible"/>
                                      </p:to>
                                    </p:set>
                                    <p:animEffect transition="in" filter="wipe(left)">
                                      <p:cBhvr>
                                        <p:cTn id="61" dur="500"/>
                                        <p:tgtEl>
                                          <p:spTgt spid="4"/>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8" fill="hold" grpId="0" nodeType="clickEffect">
                                  <p:stCondLst>
                                    <p:cond delay="0"/>
                                  </p:stCondLst>
                                  <p:iterate type="lt">
                                    <p:tmPct val="10000"/>
                                  </p:iterate>
                                  <p:childTnLst>
                                    <p:set>
                                      <p:cBhvr>
                                        <p:cTn id="65" dur="1" fill="hold">
                                          <p:stCondLst>
                                            <p:cond delay="0"/>
                                          </p:stCondLst>
                                        </p:cTn>
                                        <p:tgtEl>
                                          <p:spTgt spid="5"/>
                                        </p:tgtEl>
                                        <p:attrNameLst>
                                          <p:attrName>style.visibility</p:attrName>
                                        </p:attrNameLst>
                                      </p:cBhvr>
                                      <p:to>
                                        <p:strVal val="visible"/>
                                      </p:to>
                                    </p:set>
                                    <p:animEffect transition="in" filter="wipe(left)">
                                      <p:cBhvr>
                                        <p:cTn id="66" dur="500"/>
                                        <p:tgtEl>
                                          <p:spTgt spid="5"/>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8" fill="hold" grpId="0" nodeType="clickEffect">
                                  <p:stCondLst>
                                    <p:cond delay="0"/>
                                  </p:stCondLst>
                                  <p:iterate type="lt">
                                    <p:tmPct val="10000"/>
                                  </p:iterate>
                                  <p:childTnLst>
                                    <p:set>
                                      <p:cBhvr>
                                        <p:cTn id="70" dur="1" fill="hold">
                                          <p:stCondLst>
                                            <p:cond delay="0"/>
                                          </p:stCondLst>
                                        </p:cTn>
                                        <p:tgtEl>
                                          <p:spTgt spid="9"/>
                                        </p:tgtEl>
                                        <p:attrNameLst>
                                          <p:attrName>style.visibility</p:attrName>
                                        </p:attrNameLst>
                                      </p:cBhvr>
                                      <p:to>
                                        <p:strVal val="visible"/>
                                      </p:to>
                                    </p:set>
                                    <p:animEffect transition="in" filter="wipe(left)">
                                      <p:cBhvr>
                                        <p:cTn id="71" dur="500"/>
                                        <p:tgtEl>
                                          <p:spTgt spid="9"/>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8" fill="hold" grpId="0" nodeType="clickEffect">
                                  <p:stCondLst>
                                    <p:cond delay="0"/>
                                  </p:stCondLst>
                                  <p:iterate type="lt">
                                    <p:tmPct val="10000"/>
                                  </p:iterate>
                                  <p:childTnLst>
                                    <p:set>
                                      <p:cBhvr>
                                        <p:cTn id="75" dur="1" fill="hold">
                                          <p:stCondLst>
                                            <p:cond delay="0"/>
                                          </p:stCondLst>
                                        </p:cTn>
                                        <p:tgtEl>
                                          <p:spTgt spid="10"/>
                                        </p:tgtEl>
                                        <p:attrNameLst>
                                          <p:attrName>style.visibility</p:attrName>
                                        </p:attrNameLst>
                                      </p:cBhvr>
                                      <p:to>
                                        <p:strVal val="visible"/>
                                      </p:to>
                                    </p:set>
                                    <p:animEffect transition="in" filter="wipe(left)">
                                      <p:cBhvr>
                                        <p:cTn id="76" dur="500"/>
                                        <p:tgtEl>
                                          <p:spTgt spid="10"/>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xit" presetSubtype="0" fill="hold" grpId="1" nodeType="clickEffect">
                                  <p:stCondLst>
                                    <p:cond delay="0"/>
                                  </p:stCondLst>
                                  <p:iterate type="lt">
                                    <p:tmPct val="0"/>
                                  </p:iterate>
                                  <p:childTnLst>
                                    <p:animEffect transition="out" filter="fade">
                                      <p:cBhvr>
                                        <p:cTn id="80" dur="500"/>
                                        <p:tgtEl>
                                          <p:spTgt spid="2"/>
                                        </p:tgtEl>
                                      </p:cBhvr>
                                    </p:animEffect>
                                    <p:set>
                                      <p:cBhvr>
                                        <p:cTn id="81" dur="1" fill="hold">
                                          <p:stCondLst>
                                            <p:cond delay="499"/>
                                          </p:stCondLst>
                                        </p:cTn>
                                        <p:tgtEl>
                                          <p:spTgt spid="2"/>
                                        </p:tgtEl>
                                        <p:attrNameLst>
                                          <p:attrName>style.visibility</p:attrName>
                                        </p:attrNameLst>
                                      </p:cBhvr>
                                      <p:to>
                                        <p:strVal val="hidden"/>
                                      </p:to>
                                    </p:set>
                                  </p:childTnLst>
                                </p:cTn>
                              </p:par>
                              <p:par>
                                <p:cTn id="82" presetID="10" presetClass="exit" presetSubtype="0" fill="hold" grpId="1" nodeType="withEffect">
                                  <p:stCondLst>
                                    <p:cond delay="0"/>
                                  </p:stCondLst>
                                  <p:iterate type="lt">
                                    <p:tmPct val="0"/>
                                  </p:iterate>
                                  <p:childTnLst>
                                    <p:animEffect transition="out" filter="fade">
                                      <p:cBhvr>
                                        <p:cTn id="83" dur="500"/>
                                        <p:tgtEl>
                                          <p:spTgt spid="3"/>
                                        </p:tgtEl>
                                      </p:cBhvr>
                                    </p:animEffect>
                                    <p:set>
                                      <p:cBhvr>
                                        <p:cTn id="84" dur="1" fill="hold">
                                          <p:stCondLst>
                                            <p:cond delay="499"/>
                                          </p:stCondLst>
                                        </p:cTn>
                                        <p:tgtEl>
                                          <p:spTgt spid="3"/>
                                        </p:tgtEl>
                                        <p:attrNameLst>
                                          <p:attrName>style.visibility</p:attrName>
                                        </p:attrNameLst>
                                      </p:cBhvr>
                                      <p:to>
                                        <p:strVal val="hidden"/>
                                      </p:to>
                                    </p:set>
                                  </p:childTnLst>
                                </p:cTn>
                              </p:par>
                              <p:par>
                                <p:cTn id="85" presetID="10" presetClass="exit" presetSubtype="0" fill="hold" grpId="1" nodeType="withEffect">
                                  <p:stCondLst>
                                    <p:cond delay="0"/>
                                  </p:stCondLst>
                                  <p:iterate type="lt">
                                    <p:tmPct val="0"/>
                                  </p:iterate>
                                  <p:childTnLst>
                                    <p:animEffect transition="out" filter="fade">
                                      <p:cBhvr>
                                        <p:cTn id="86" dur="500"/>
                                        <p:tgtEl>
                                          <p:spTgt spid="4"/>
                                        </p:tgtEl>
                                      </p:cBhvr>
                                    </p:animEffect>
                                    <p:set>
                                      <p:cBhvr>
                                        <p:cTn id="87" dur="1" fill="hold">
                                          <p:stCondLst>
                                            <p:cond delay="499"/>
                                          </p:stCondLst>
                                        </p:cTn>
                                        <p:tgtEl>
                                          <p:spTgt spid="4"/>
                                        </p:tgtEl>
                                        <p:attrNameLst>
                                          <p:attrName>style.visibility</p:attrName>
                                        </p:attrNameLst>
                                      </p:cBhvr>
                                      <p:to>
                                        <p:strVal val="hidden"/>
                                      </p:to>
                                    </p:set>
                                  </p:childTnLst>
                                </p:cTn>
                              </p:par>
                              <p:par>
                                <p:cTn id="88" presetID="10" presetClass="exit" presetSubtype="0" fill="hold" grpId="1" nodeType="withEffect">
                                  <p:stCondLst>
                                    <p:cond delay="0"/>
                                  </p:stCondLst>
                                  <p:iterate type="lt">
                                    <p:tmPct val="0"/>
                                  </p:iterate>
                                  <p:childTnLst>
                                    <p:animEffect transition="out" filter="fade">
                                      <p:cBhvr>
                                        <p:cTn id="89" dur="500"/>
                                        <p:tgtEl>
                                          <p:spTgt spid="5"/>
                                        </p:tgtEl>
                                      </p:cBhvr>
                                    </p:animEffect>
                                    <p:set>
                                      <p:cBhvr>
                                        <p:cTn id="90" dur="1" fill="hold">
                                          <p:stCondLst>
                                            <p:cond delay="499"/>
                                          </p:stCondLst>
                                        </p:cTn>
                                        <p:tgtEl>
                                          <p:spTgt spid="5"/>
                                        </p:tgtEl>
                                        <p:attrNameLst>
                                          <p:attrName>style.visibility</p:attrName>
                                        </p:attrNameLst>
                                      </p:cBhvr>
                                      <p:to>
                                        <p:strVal val="hidden"/>
                                      </p:to>
                                    </p:set>
                                  </p:childTnLst>
                                </p:cTn>
                              </p:par>
                              <p:par>
                                <p:cTn id="91" presetID="10" presetClass="exit" presetSubtype="0" fill="hold" grpId="1" nodeType="withEffect">
                                  <p:stCondLst>
                                    <p:cond delay="0"/>
                                  </p:stCondLst>
                                  <p:iterate type="lt">
                                    <p:tmPct val="0"/>
                                  </p:iterate>
                                  <p:childTnLst>
                                    <p:animEffect transition="out" filter="fade">
                                      <p:cBhvr>
                                        <p:cTn id="92" dur="500"/>
                                        <p:tgtEl>
                                          <p:spTgt spid="9"/>
                                        </p:tgtEl>
                                      </p:cBhvr>
                                    </p:animEffect>
                                    <p:set>
                                      <p:cBhvr>
                                        <p:cTn id="93" dur="1" fill="hold">
                                          <p:stCondLst>
                                            <p:cond delay="499"/>
                                          </p:stCondLst>
                                        </p:cTn>
                                        <p:tgtEl>
                                          <p:spTgt spid="9"/>
                                        </p:tgtEl>
                                        <p:attrNameLst>
                                          <p:attrName>style.visibility</p:attrName>
                                        </p:attrNameLst>
                                      </p:cBhvr>
                                      <p:to>
                                        <p:strVal val="hidden"/>
                                      </p:to>
                                    </p:set>
                                  </p:childTnLst>
                                </p:cTn>
                              </p:par>
                              <p:par>
                                <p:cTn id="94" presetID="10" presetClass="exit" presetSubtype="0" fill="hold" grpId="1" nodeType="withEffect">
                                  <p:stCondLst>
                                    <p:cond delay="0"/>
                                  </p:stCondLst>
                                  <p:iterate type="lt">
                                    <p:tmPct val="0"/>
                                  </p:iterate>
                                  <p:childTnLst>
                                    <p:animEffect transition="out" filter="fade">
                                      <p:cBhvr>
                                        <p:cTn id="95" dur="500"/>
                                        <p:tgtEl>
                                          <p:spTgt spid="10"/>
                                        </p:tgtEl>
                                      </p:cBhvr>
                                    </p:animEffect>
                                    <p:set>
                                      <p:cBhvr>
                                        <p:cTn id="96" dur="1" fill="hold">
                                          <p:stCondLst>
                                            <p:cond delay="499"/>
                                          </p:stCondLst>
                                        </p:cTn>
                                        <p:tgtEl>
                                          <p:spTgt spid="10"/>
                                        </p:tgtEl>
                                        <p:attrNameLst>
                                          <p:attrName>style.visibility</p:attrName>
                                        </p:attrNameLst>
                                      </p:cBhvr>
                                      <p:to>
                                        <p:strVal val="hidden"/>
                                      </p:to>
                                    </p:set>
                                  </p:childTnLst>
                                </p:cTn>
                              </p:par>
                            </p:childTnLst>
                          </p:cTn>
                        </p:par>
                        <p:par>
                          <p:cTn id="97" fill="hold">
                            <p:stCondLst>
                              <p:cond delay="500"/>
                            </p:stCondLst>
                            <p:childTnLst>
                              <p:par>
                                <p:cTn id="98" presetID="22" presetClass="entr" presetSubtype="8" fill="hold" grpId="0" nodeType="afterEffect">
                                  <p:stCondLst>
                                    <p:cond delay="0"/>
                                  </p:stCondLst>
                                  <p:iterate type="lt">
                                    <p:tmPct val="10000"/>
                                  </p:iterate>
                                  <p:childTnLst>
                                    <p:set>
                                      <p:cBhvr>
                                        <p:cTn id="99" dur="1" fill="hold">
                                          <p:stCondLst>
                                            <p:cond delay="0"/>
                                          </p:stCondLst>
                                        </p:cTn>
                                        <p:tgtEl>
                                          <p:spTgt spid="7"/>
                                        </p:tgtEl>
                                        <p:attrNameLst>
                                          <p:attrName>style.visibility</p:attrName>
                                        </p:attrNameLst>
                                      </p:cBhvr>
                                      <p:to>
                                        <p:strVal val="visible"/>
                                      </p:to>
                                    </p:set>
                                    <p:animEffect transition="in" filter="wipe(left)">
                                      <p:cBhvr>
                                        <p:cTn id="10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P spid="3" grpId="1"/>
      <p:bldP spid="4" grpId="0"/>
      <p:bldP spid="4" grpId="1"/>
      <p:bldP spid="5" grpId="0"/>
      <p:bldP spid="5" grpId="1"/>
      <p:bldP spid="7" grpId="0"/>
      <p:bldP spid="9" grpId="0"/>
      <p:bldP spid="9" grpId="1"/>
      <p:bldP spid="10" grpId="0"/>
      <p:bldP spid="10" grpId="1"/>
      <p:bldP spid="33" grpId="0"/>
      <p:bldP spid="34" grpId="0"/>
      <p:bldP spid="35" grpId="0" animBg="1"/>
      <p:bldP spid="36" grpId="0"/>
      <p:bldP spid="37" grpId="0"/>
      <p:bldP spid="38" grpId="0"/>
      <p:bldP spid="41" grpId="0"/>
      <p:bldP spid="43" grpId="0"/>
      <p:bldP spid="44" grpId="0"/>
    </p:bldLst>
  </p:timing>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742666" y="919536"/>
            <a:ext cx="10302365" cy="901802"/>
          </a:xfrm>
          <a:prstGeom prst="rect">
            <a:avLst/>
          </a:prstGeom>
          <a:noFill/>
        </p:spPr>
        <p:txBody>
          <a:bodyPr wrap="square" lIns="101235" tIns="50618" rIns="101235" bIns="50618" rtlCol="0">
            <a:spAutoFit/>
          </a:bodyPr>
          <a:lstStyle/>
          <a:p>
            <a:pPr marL="576368" indent="-576368" algn="just">
              <a:buFont typeface="Wingdings" pitchFamily="2" charset="2"/>
              <a:buChar char="Ø"/>
            </a:pPr>
            <a:r>
              <a:rPr lang="en-US" sz="2598" b="1" dirty="0">
                <a:solidFill>
                  <a:schemeClr val="bg1"/>
                </a:solidFill>
                <a:latin typeface="Times New Roman" pitchFamily="18" charset="0"/>
                <a:ea typeface="Cambria Math" panose="02040503050406030204" pitchFamily="18" charset="0"/>
              </a:rPr>
              <a:t>As  </a:t>
            </a:r>
            <a:r>
              <a:rPr lang="en-US" sz="2598" b="1" dirty="0">
                <a:solidFill>
                  <a:schemeClr val="bg1"/>
                </a:solidFill>
                <a:latin typeface="Times New Roman" pitchFamily="18" charset="0"/>
                <a:ea typeface="Cambria Math" panose="02040503050406030204" pitchFamily="18" charset="0"/>
                <a:sym typeface="Symbol"/>
              </a:rPr>
              <a:t>  0 , the perpendicular distance between the forces of the couple also approaches zero.</a:t>
            </a:r>
            <a:r>
              <a:rPr lang="en-US" sz="2598" b="1" dirty="0">
                <a:solidFill>
                  <a:schemeClr val="bg1"/>
                </a:solidFill>
                <a:latin typeface="Times New Roman" pitchFamily="18" charset="0"/>
                <a:ea typeface="Cambria Math" panose="02040503050406030204" pitchFamily="18" charset="0"/>
              </a:rPr>
              <a:t> </a:t>
            </a:r>
          </a:p>
        </p:txBody>
      </p:sp>
      <p:sp>
        <p:nvSpPr>
          <p:cNvPr id="3" name="TextBox 2"/>
          <p:cNvSpPr txBox="1"/>
          <p:nvPr/>
        </p:nvSpPr>
        <p:spPr>
          <a:xfrm>
            <a:off x="742665" y="1821446"/>
            <a:ext cx="9960304" cy="502014"/>
          </a:xfrm>
          <a:prstGeom prst="rect">
            <a:avLst/>
          </a:prstGeom>
          <a:noFill/>
        </p:spPr>
        <p:txBody>
          <a:bodyPr wrap="square" lIns="101235" tIns="50618" rIns="101235" bIns="50618" rtlCol="0">
            <a:spAutoFit/>
          </a:bodyPr>
          <a:lstStyle/>
          <a:p>
            <a:pPr marL="576368" indent="-576368">
              <a:buFont typeface="Wingdings" pitchFamily="2" charset="2"/>
              <a:buChar char="Ø"/>
            </a:pPr>
            <a:r>
              <a:rPr lang="en-US" sz="2598" b="1" dirty="0">
                <a:solidFill>
                  <a:schemeClr val="bg1"/>
                </a:solidFill>
                <a:latin typeface="Times New Roman" pitchFamily="18" charset="0"/>
                <a:ea typeface="Cambria Math" panose="02040503050406030204" pitchFamily="18" charset="0"/>
              </a:rPr>
              <a:t>This makes forces collinear and the net force and torque zero.</a:t>
            </a:r>
          </a:p>
        </p:txBody>
      </p:sp>
      <p:sp>
        <p:nvSpPr>
          <p:cNvPr id="4" name="TextBox 3"/>
          <p:cNvSpPr txBox="1"/>
          <p:nvPr/>
        </p:nvSpPr>
        <p:spPr>
          <a:xfrm>
            <a:off x="742670" y="2305447"/>
            <a:ext cx="10965473" cy="901802"/>
          </a:xfrm>
          <a:prstGeom prst="rect">
            <a:avLst/>
          </a:prstGeom>
          <a:noFill/>
        </p:spPr>
        <p:txBody>
          <a:bodyPr wrap="square" lIns="101235" tIns="50618" rIns="101235" bIns="50618" rtlCol="0">
            <a:spAutoFit/>
          </a:bodyPr>
          <a:lstStyle/>
          <a:p>
            <a:pPr marL="576368" indent="-576368">
              <a:buFont typeface="Wingdings" pitchFamily="2" charset="2"/>
              <a:buChar char="Ø"/>
            </a:pPr>
            <a:r>
              <a:rPr lang="en-US" sz="2598" b="1" dirty="0">
                <a:solidFill>
                  <a:schemeClr val="bg1"/>
                </a:solidFill>
                <a:latin typeface="Times New Roman" pitchFamily="18" charset="0"/>
                <a:ea typeface="Cambria Math" panose="02040503050406030204" pitchFamily="18" charset="0"/>
              </a:rPr>
              <a:t>The torques in the figure can be expressed as vector product of the magnetic moment  of the coil and the magnetic field.</a:t>
            </a:r>
          </a:p>
        </p:txBody>
      </p:sp>
      <p:sp>
        <p:nvSpPr>
          <p:cNvPr id="5" name="TextBox 4"/>
          <p:cNvSpPr txBox="1"/>
          <p:nvPr/>
        </p:nvSpPr>
        <p:spPr>
          <a:xfrm>
            <a:off x="773126" y="3299255"/>
            <a:ext cx="6731582" cy="502014"/>
          </a:xfrm>
          <a:prstGeom prst="rect">
            <a:avLst/>
          </a:prstGeom>
          <a:noFill/>
          <a:ln w="38100">
            <a:noFill/>
          </a:ln>
        </p:spPr>
        <p:txBody>
          <a:bodyPr wrap="square" lIns="101235" tIns="50618" rIns="101235" bIns="50618" rtlCol="0">
            <a:spAutoFit/>
          </a:bodyPr>
          <a:lstStyle/>
          <a:p>
            <a:pPr marL="576368" indent="-576368">
              <a:buFont typeface="Wingdings" pitchFamily="2" charset="2"/>
              <a:buChar char="Ø"/>
            </a:pPr>
            <a:r>
              <a:rPr lang="en-US" sz="2598" b="1" dirty="0">
                <a:solidFill>
                  <a:schemeClr val="bg1"/>
                </a:solidFill>
                <a:latin typeface="Times New Roman" pitchFamily="18" charset="0"/>
                <a:ea typeface="Cambria Math" panose="02040503050406030204" pitchFamily="18" charset="0"/>
                <a:sym typeface="Symbol"/>
              </a:rPr>
              <a:t>Magnetic  moment of the current loop is, </a:t>
            </a:r>
            <a:endParaRPr lang="en-US" sz="2598" b="1" dirty="0">
              <a:solidFill>
                <a:schemeClr val="bg1"/>
              </a:solidFill>
              <a:latin typeface="Times New Roman" pitchFamily="18" charset="0"/>
              <a:ea typeface="Cambria Math" panose="02040503050406030204" pitchFamily="18" charset="0"/>
            </a:endParaRPr>
          </a:p>
        </p:txBody>
      </p:sp>
      <p:sp>
        <p:nvSpPr>
          <p:cNvPr id="6" name="TextBox 5"/>
          <p:cNvSpPr txBox="1"/>
          <p:nvPr/>
        </p:nvSpPr>
        <p:spPr>
          <a:xfrm>
            <a:off x="3167806" y="4014235"/>
            <a:ext cx="1271688" cy="502014"/>
          </a:xfrm>
          <a:prstGeom prst="rect">
            <a:avLst/>
          </a:prstGeom>
          <a:noFill/>
          <a:ln w="38100">
            <a:noFill/>
          </a:ln>
        </p:spPr>
        <p:txBody>
          <a:bodyPr wrap="square" lIns="101235" tIns="50618" rIns="101235" bIns="50618" rtlCol="0">
            <a:spAutoFit/>
          </a:bodyPr>
          <a:lstStyle/>
          <a:p>
            <a:r>
              <a:rPr lang="en-US" sz="2598" b="1" dirty="0">
                <a:solidFill>
                  <a:schemeClr val="bg1"/>
                </a:solidFill>
                <a:latin typeface="Times New Roman" pitchFamily="18" charset="0"/>
                <a:ea typeface="Cambria Math" panose="02040503050406030204" pitchFamily="18" charset="0"/>
              </a:rPr>
              <a:t>M = IA</a:t>
            </a:r>
          </a:p>
        </p:txBody>
      </p:sp>
    </p:spTree>
    <p:extLst>
      <p:ext uri="{BB962C8B-B14F-4D97-AF65-F5344CB8AC3E}">
        <p14:creationId xmlns:p14="http://schemas.microsoft.com/office/powerpoint/2010/main" val="741145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iterate type="lt">
                                    <p:tmPct val="10000"/>
                                  </p:iterate>
                                  <p:childTnLst>
                                    <p:set>
                                      <p:cBhvr>
                                        <p:cTn id="11" dur="1" fill="hold">
                                          <p:stCondLst>
                                            <p:cond delay="0"/>
                                          </p:stCondLst>
                                        </p:cTn>
                                        <p:tgtEl>
                                          <p:spTgt spid="3"/>
                                        </p:tgtEl>
                                        <p:attrNameLst>
                                          <p:attrName>style.visibility</p:attrName>
                                        </p:attrNameLst>
                                      </p:cBhvr>
                                      <p:to>
                                        <p:strVal val="visible"/>
                                      </p:to>
                                    </p:set>
                                    <p:animEffect transition="in" filter="wipe(left)">
                                      <p:cBhvr>
                                        <p:cTn id="12" dur="2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iterate type="lt">
                                    <p:tmPct val="10000"/>
                                  </p:iterate>
                                  <p:childTnLst>
                                    <p:set>
                                      <p:cBhvr>
                                        <p:cTn id="16" dur="1" fill="hold">
                                          <p:stCondLst>
                                            <p:cond delay="0"/>
                                          </p:stCondLst>
                                        </p:cTn>
                                        <p:tgtEl>
                                          <p:spTgt spid="4"/>
                                        </p:tgtEl>
                                        <p:attrNameLst>
                                          <p:attrName>style.visibility</p:attrName>
                                        </p:attrNameLst>
                                      </p:cBhvr>
                                      <p:to>
                                        <p:strVal val="visible"/>
                                      </p:to>
                                    </p:set>
                                    <p:animEffect transition="in" filter="wipe(left)">
                                      <p:cBhvr>
                                        <p:cTn id="17" dur="20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iterate type="lt">
                                    <p:tmPct val="10000"/>
                                  </p:iterate>
                                  <p:childTnLst>
                                    <p:set>
                                      <p:cBhvr>
                                        <p:cTn id="21" dur="1" fill="hold">
                                          <p:stCondLst>
                                            <p:cond delay="0"/>
                                          </p:stCondLst>
                                        </p:cTn>
                                        <p:tgtEl>
                                          <p:spTgt spid="5"/>
                                        </p:tgtEl>
                                        <p:attrNameLst>
                                          <p:attrName>style.visibility</p:attrName>
                                        </p:attrNameLst>
                                      </p:cBhvr>
                                      <p:to>
                                        <p:strVal val="visible"/>
                                      </p:to>
                                    </p:set>
                                    <p:animEffect transition="in" filter="wipe(left)">
                                      <p:cBhvr>
                                        <p:cTn id="22" dur="20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iterate type="lt">
                                    <p:tmPct val="10000"/>
                                  </p:iterate>
                                  <p:childTnLst>
                                    <p:set>
                                      <p:cBhvr>
                                        <p:cTn id="26" dur="1" fill="hold">
                                          <p:stCondLst>
                                            <p:cond delay="0"/>
                                          </p:stCondLst>
                                        </p:cTn>
                                        <p:tgtEl>
                                          <p:spTgt spid="6"/>
                                        </p:tgtEl>
                                        <p:attrNameLst>
                                          <p:attrName>style.visibility</p:attrName>
                                        </p:attrNameLst>
                                      </p:cBhvr>
                                      <p:to>
                                        <p:strVal val="visible"/>
                                      </p:to>
                                    </p:set>
                                    <p:animEffect transition="in" filter="wipe(left)">
                                      <p:cBhvr>
                                        <p:cTn id="2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Lst>
  </p:timing>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958003" y="979927"/>
            <a:ext cx="9963256" cy="897440"/>
          </a:xfrm>
          <a:prstGeom prst="rect">
            <a:avLst/>
          </a:prstGeom>
          <a:noFill/>
        </p:spPr>
        <p:txBody>
          <a:bodyPr wrap="square" lIns="101235" tIns="50618" rIns="101235" bIns="50618" rtlCol="0">
            <a:spAutoFit/>
          </a:bodyPr>
          <a:lstStyle/>
          <a:p>
            <a:pPr marL="445387" indent="-445387" algn="just">
              <a:buFont typeface="Wingdings" pitchFamily="2" charset="2"/>
              <a:buChar char="Ø"/>
            </a:pPr>
            <a:r>
              <a:rPr lang="en-US" sz="2598" b="1" dirty="0">
                <a:solidFill>
                  <a:schemeClr val="bg1"/>
                </a:solidFill>
                <a:latin typeface="Times New Roman" pitchFamily="18" charset="0"/>
                <a:ea typeface="Cambria Math" panose="02040503050406030204" pitchFamily="18" charset="0"/>
              </a:rPr>
              <a:t>Where the direction of the area vector A is given by the right hand thumb rule and is directed into the plane of the paper.</a:t>
            </a:r>
          </a:p>
        </p:txBody>
      </p:sp>
      <p:sp>
        <p:nvSpPr>
          <p:cNvPr id="3" name="TextBox 2"/>
          <p:cNvSpPr txBox="1"/>
          <p:nvPr/>
        </p:nvSpPr>
        <p:spPr>
          <a:xfrm>
            <a:off x="834231" y="2048669"/>
            <a:ext cx="10351920" cy="901802"/>
          </a:xfrm>
          <a:prstGeom prst="rect">
            <a:avLst/>
          </a:prstGeom>
          <a:noFill/>
        </p:spPr>
        <p:txBody>
          <a:bodyPr wrap="square" lIns="101235" tIns="50618" rIns="101235" bIns="50618" rtlCol="0">
            <a:spAutoFit/>
          </a:bodyPr>
          <a:lstStyle/>
          <a:p>
            <a:pPr marL="576368" indent="-576368">
              <a:buFont typeface="Wingdings" pitchFamily="2" charset="2"/>
              <a:buChar char="Ø"/>
            </a:pPr>
            <a:r>
              <a:rPr lang="en-US" sz="2598" b="1" dirty="0">
                <a:solidFill>
                  <a:schemeClr val="bg1"/>
                </a:solidFill>
                <a:latin typeface="Times New Roman" pitchFamily="18" charset="0"/>
                <a:ea typeface="Cambria Math" panose="02040503050406030204" pitchFamily="18" charset="0"/>
                <a:sym typeface="Symbol"/>
              </a:rPr>
              <a:t>Then, as the angle between m and B sin  can be given as   = M × B</a:t>
            </a:r>
            <a:endParaRPr lang="en-US" sz="2598" b="1" dirty="0">
              <a:solidFill>
                <a:schemeClr val="bg1"/>
              </a:solidFill>
              <a:latin typeface="Times New Roman" pitchFamily="18" charset="0"/>
              <a:ea typeface="Cambria Math" panose="02040503050406030204" pitchFamily="18" charset="0"/>
            </a:endParaRPr>
          </a:p>
        </p:txBody>
      </p:sp>
      <p:sp>
        <p:nvSpPr>
          <p:cNvPr id="4" name="TextBox 3"/>
          <p:cNvSpPr txBox="1"/>
          <p:nvPr/>
        </p:nvSpPr>
        <p:spPr>
          <a:xfrm>
            <a:off x="834232" y="3267869"/>
            <a:ext cx="9982200" cy="901802"/>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lIns="101235" tIns="50618" rIns="101235" bIns="50618" rtlCol="0">
            <a:spAutoFit/>
          </a:bodyPr>
          <a:lstStyle/>
          <a:p>
            <a:pPr marL="576368" indent="-576368" algn="just">
              <a:buFont typeface="Wingdings" pitchFamily="2" charset="2"/>
              <a:buChar char="Ø"/>
            </a:pPr>
            <a:r>
              <a:rPr lang="en-US" sz="2598" b="1" dirty="0">
                <a:solidFill>
                  <a:schemeClr val="bg1"/>
                </a:solidFill>
                <a:latin typeface="Times New Roman" pitchFamily="18" charset="0"/>
                <a:ea typeface="Cambria Math" panose="02040503050406030204" pitchFamily="18" charset="0"/>
                <a:sym typeface="Symbol"/>
              </a:rPr>
              <a:t>The dimensions of magnetic moment are [A] [L</a:t>
            </a:r>
            <a:r>
              <a:rPr lang="en-US" sz="2598" b="1" baseline="30000" dirty="0">
                <a:solidFill>
                  <a:schemeClr val="bg1"/>
                </a:solidFill>
                <a:latin typeface="Times New Roman" pitchFamily="18" charset="0"/>
                <a:ea typeface="Cambria Math" panose="02040503050406030204" pitchFamily="18" charset="0"/>
                <a:sym typeface="Symbol"/>
              </a:rPr>
              <a:t>2</a:t>
            </a:r>
            <a:r>
              <a:rPr lang="en-US" sz="2598" b="1" dirty="0">
                <a:solidFill>
                  <a:schemeClr val="bg1"/>
                </a:solidFill>
                <a:latin typeface="Times New Roman" pitchFamily="18" charset="0"/>
                <a:ea typeface="Cambria Math" panose="02040503050406030204" pitchFamily="18" charset="0"/>
                <a:sym typeface="Symbol"/>
              </a:rPr>
              <a:t> ] and its unit is AL</a:t>
            </a:r>
            <a:r>
              <a:rPr lang="en-US" sz="2598" b="1" baseline="30000" dirty="0">
                <a:solidFill>
                  <a:schemeClr val="bg1"/>
                </a:solidFill>
                <a:latin typeface="Times New Roman" pitchFamily="18" charset="0"/>
                <a:ea typeface="Cambria Math" panose="02040503050406030204" pitchFamily="18" charset="0"/>
                <a:sym typeface="Symbol"/>
              </a:rPr>
              <a:t>2</a:t>
            </a:r>
            <a:r>
              <a:rPr lang="en-US" sz="2598" b="1" dirty="0">
                <a:solidFill>
                  <a:schemeClr val="bg1"/>
                </a:solidFill>
                <a:latin typeface="Times New Roman" pitchFamily="18" charset="0"/>
                <a:ea typeface="Cambria Math" panose="02040503050406030204" pitchFamily="18" charset="0"/>
                <a:sym typeface="Symbol"/>
              </a:rPr>
              <a:t>.</a:t>
            </a:r>
            <a:endParaRPr lang="en-US" sz="2598" b="1" dirty="0">
              <a:solidFill>
                <a:schemeClr val="bg1"/>
              </a:solidFill>
              <a:latin typeface="Times New Roman" pitchFamily="18" charset="0"/>
              <a:ea typeface="Cambria Math" panose="02040503050406030204" pitchFamily="18" charset="0"/>
            </a:endParaRPr>
          </a:p>
        </p:txBody>
      </p:sp>
    </p:spTree>
    <p:extLst>
      <p:ext uri="{BB962C8B-B14F-4D97-AF65-F5344CB8AC3E}">
        <p14:creationId xmlns:p14="http://schemas.microsoft.com/office/powerpoint/2010/main" val="1950531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iterate type="lt">
                                    <p:tmPct val="10000"/>
                                  </p:iterate>
                                  <p:childTnLst>
                                    <p:set>
                                      <p:cBhvr>
                                        <p:cTn id="11" dur="1" fill="hold">
                                          <p:stCondLst>
                                            <p:cond delay="0"/>
                                          </p:stCondLst>
                                        </p:cTn>
                                        <p:tgtEl>
                                          <p:spTgt spid="3"/>
                                        </p:tgtEl>
                                        <p:attrNameLst>
                                          <p:attrName>style.visibility</p:attrName>
                                        </p:attrNameLst>
                                      </p:cBhvr>
                                      <p:to>
                                        <p:strVal val="visible"/>
                                      </p:to>
                                    </p:set>
                                    <p:animEffect transition="in" filter="wipe(left)">
                                      <p:cBhvr>
                                        <p:cTn id="12" dur="2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iterate type="lt">
                                    <p:tmPct val="10000"/>
                                  </p:iterate>
                                  <p:childTnLst>
                                    <p:set>
                                      <p:cBhvr>
                                        <p:cTn id="16" dur="1" fill="hold">
                                          <p:stCondLst>
                                            <p:cond delay="0"/>
                                          </p:stCondLst>
                                        </p:cTn>
                                        <p:tgtEl>
                                          <p:spTgt spid="4"/>
                                        </p:tgtEl>
                                        <p:attrNameLst>
                                          <p:attrName>style.visibility</p:attrName>
                                        </p:attrNameLst>
                                      </p:cBhvr>
                                      <p:to>
                                        <p:strVal val="visible"/>
                                      </p:to>
                                    </p:set>
                                    <p:animEffect transition="in" filter="wipe(left)">
                                      <p:cBhvr>
                                        <p:cTn id="1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Lst>
  </p:timing>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1DC88CE-6FF0-02DE-2D5D-46BEBFF131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591" y="3562"/>
            <a:ext cx="11926854" cy="6840538"/>
          </a:xfrm>
          <a:prstGeom prst="rect">
            <a:avLst/>
          </a:prstGeom>
          <a:ln>
            <a:solidFill>
              <a:srgbClr val="FF0000"/>
            </a:solidFill>
          </a:ln>
        </p:spPr>
      </p:pic>
      <p:sp>
        <p:nvSpPr>
          <p:cNvPr id="3" name="TextBox 2">
            <a:extLst>
              <a:ext uri="{FF2B5EF4-FFF2-40B4-BE49-F238E27FC236}">
                <a16:creationId xmlns:a16="http://schemas.microsoft.com/office/drawing/2014/main" id="{32B554D3-0822-E49F-2DBD-EF6443A77153}"/>
              </a:ext>
            </a:extLst>
          </p:cNvPr>
          <p:cNvSpPr txBox="1"/>
          <p:nvPr/>
        </p:nvSpPr>
        <p:spPr>
          <a:xfrm>
            <a:off x="676650" y="2329181"/>
            <a:ext cx="9479352" cy="1430905"/>
          </a:xfrm>
          <a:prstGeom prst="rect">
            <a:avLst/>
          </a:prstGeom>
          <a:noFill/>
        </p:spPr>
        <p:txBody>
          <a:bodyPr wrap="square">
            <a:spAutoFit/>
          </a:bodyPr>
          <a:lstStyle/>
          <a:p>
            <a:pPr algn="just">
              <a:lnSpc>
                <a:spcPct val="107000"/>
              </a:lnSpc>
              <a:spcAft>
                <a:spcPts val="1039"/>
              </a:spcAft>
              <a:tabLst>
                <a:tab pos="542925" algn="l"/>
              </a:tabLst>
            </a:pPr>
            <a:r>
              <a:rPr lang="en-GB" sz="2079" dirty="0">
                <a:solidFill>
                  <a:srgbClr val="FFFF00"/>
                </a:solidFill>
                <a:latin typeface="Tahoma" panose="020B0604030504040204" pitchFamily="34" charset="0"/>
                <a:ea typeface="Calibri" panose="020F0502020204030204" pitchFamily="34" charset="0"/>
                <a:cs typeface="Tahoma" panose="020B0604030504040204" pitchFamily="34" charset="0"/>
              </a:rPr>
              <a:t>Qn 33. </a:t>
            </a: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A circular coil of radius 4cm has 50 turns.  In this coil a current of 2A is 	flowing.  It is placed in a magnetic field of 0.1 weber/m</a:t>
            </a:r>
            <a:r>
              <a:rPr lang="en-GB" sz="2079" baseline="30000" dirty="0">
                <a:solidFill>
                  <a:schemeClr val="bg1"/>
                </a:solidFill>
                <a:latin typeface="Tahoma" panose="020B0604030504040204" pitchFamily="34" charset="0"/>
                <a:ea typeface="Calibri" panose="020F0502020204030204" pitchFamily="34" charset="0"/>
                <a:cs typeface="Tahoma" panose="020B0604030504040204" pitchFamily="34" charset="0"/>
              </a:rPr>
              <a:t>2</a:t>
            </a: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 perpendicular to 	the plane of coil.  The amount of work done in rotating it through 180</a:t>
            </a:r>
            <a:r>
              <a:rPr lang="en-GB" sz="2079" baseline="30000" dirty="0">
                <a:solidFill>
                  <a:schemeClr val="bg1"/>
                </a:solidFill>
                <a:latin typeface="Tahoma" panose="020B0604030504040204" pitchFamily="34" charset="0"/>
                <a:ea typeface="Calibri" panose="020F0502020204030204" pitchFamily="34" charset="0"/>
                <a:cs typeface="Tahoma" panose="020B0604030504040204" pitchFamily="34" charset="0"/>
              </a:rPr>
              <a:t>0</a:t>
            </a: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 	from its equilibrium position will be</a:t>
            </a:r>
            <a:endParaRPr lang="en-IN" sz="2079" dirty="0">
              <a:solidFill>
                <a:schemeClr val="bg1"/>
              </a:solidFill>
              <a:latin typeface="Tahoma" panose="020B0604030504040204" pitchFamily="34" charset="0"/>
              <a:ea typeface="Calibri" panose="020F0502020204030204" pitchFamily="34" charset="0"/>
              <a:cs typeface="Arial" panose="020B0604020202020204" pitchFamily="34" charset="0"/>
            </a:endParaRPr>
          </a:p>
        </p:txBody>
      </p:sp>
      <p:sp>
        <p:nvSpPr>
          <p:cNvPr id="5" name="TextBox 4">
            <a:extLst>
              <a:ext uri="{FF2B5EF4-FFF2-40B4-BE49-F238E27FC236}">
                <a16:creationId xmlns:a16="http://schemas.microsoft.com/office/drawing/2014/main" id="{37B16A4D-1EC1-B1FE-2C06-2CBAE935B164}"/>
              </a:ext>
            </a:extLst>
          </p:cNvPr>
          <p:cNvSpPr txBox="1"/>
          <p:nvPr/>
        </p:nvSpPr>
        <p:spPr>
          <a:xfrm>
            <a:off x="862840" y="1580817"/>
            <a:ext cx="9467362" cy="507062"/>
          </a:xfrm>
          <a:prstGeom prst="rect">
            <a:avLst/>
          </a:prstGeom>
          <a:noFill/>
        </p:spPr>
        <p:txBody>
          <a:bodyPr wrap="square">
            <a:spAutoFit/>
          </a:bodyPr>
          <a:lstStyle/>
          <a:p>
            <a:pPr marL="320019" algn="just">
              <a:lnSpc>
                <a:spcPct val="150000"/>
              </a:lnSpc>
              <a:spcAft>
                <a:spcPts val="1039"/>
              </a:spcAft>
            </a:pP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1. 0.1 J	      2. 0.2 J	    	  3. 0.4 J	    4. 0.8 J</a:t>
            </a:r>
            <a:endParaRPr lang="en-IN" sz="2079" dirty="0">
              <a:solidFill>
                <a:schemeClr val="bg1"/>
              </a:solidFill>
              <a:latin typeface="Tahoma" panose="020B0604030504040204" pitchFamily="34" charset="0"/>
              <a:ea typeface="Calibri" panose="020F0502020204030204" pitchFamily="34" charset="0"/>
              <a:cs typeface="Arial" panose="020B0604020202020204" pitchFamily="34" charset="0"/>
            </a:endParaRPr>
          </a:p>
        </p:txBody>
      </p:sp>
      <p:sp>
        <p:nvSpPr>
          <p:cNvPr id="4" name="TextBox 3">
            <a:extLst>
              <a:ext uri="{FF2B5EF4-FFF2-40B4-BE49-F238E27FC236}">
                <a16:creationId xmlns:a16="http://schemas.microsoft.com/office/drawing/2014/main" id="{D4F7D6BA-95A6-6385-2FEE-57329CE5BD08}"/>
              </a:ext>
            </a:extLst>
          </p:cNvPr>
          <p:cNvSpPr txBox="1"/>
          <p:nvPr/>
        </p:nvSpPr>
        <p:spPr>
          <a:xfrm>
            <a:off x="657358" y="800594"/>
            <a:ext cx="9467362" cy="752859"/>
          </a:xfrm>
          <a:prstGeom prst="rect">
            <a:avLst/>
          </a:prstGeom>
          <a:noFill/>
        </p:spPr>
        <p:txBody>
          <a:bodyPr wrap="square">
            <a:spAutoFit/>
          </a:bodyPr>
          <a:lstStyle/>
          <a:p>
            <a:pPr algn="just">
              <a:lnSpc>
                <a:spcPct val="107000"/>
              </a:lnSpc>
              <a:spcAft>
                <a:spcPts val="1039"/>
              </a:spcAft>
              <a:tabLst>
                <a:tab pos="542925" algn="l"/>
              </a:tabLst>
            </a:pPr>
            <a:r>
              <a:rPr lang="en-GB" sz="2079" dirty="0">
                <a:solidFill>
                  <a:srgbClr val="FFFF00"/>
                </a:solidFill>
                <a:latin typeface="Tahoma" panose="020B0604030504040204" pitchFamily="34" charset="0"/>
                <a:ea typeface="Calibri" panose="020F0502020204030204" pitchFamily="34" charset="0"/>
                <a:cs typeface="Tahoma" panose="020B0604030504040204" pitchFamily="34" charset="0"/>
              </a:rPr>
              <a:t>Qn 32. </a:t>
            </a: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The radius of a circular loop is r and a current I is flowing in it.  The 	equivalent magnetic moment will be</a:t>
            </a:r>
            <a:endParaRPr lang="en-IN" sz="2079" dirty="0">
              <a:solidFill>
                <a:schemeClr val="bg1"/>
              </a:solidFill>
              <a:latin typeface="Tahoma" panose="020B0604030504040204" pitchFamily="34" charset="0"/>
              <a:ea typeface="Calibri" panose="020F0502020204030204" pitchFamily="34" charset="0"/>
              <a:cs typeface="Arial" panose="020B0604020202020204" pitchFamily="34" charset="0"/>
            </a:endParaRPr>
          </a:p>
        </p:txBody>
      </p:sp>
      <p:sp>
        <p:nvSpPr>
          <p:cNvPr id="6" name="TextBox 5">
            <a:extLst>
              <a:ext uri="{FF2B5EF4-FFF2-40B4-BE49-F238E27FC236}">
                <a16:creationId xmlns:a16="http://schemas.microsoft.com/office/drawing/2014/main" id="{406741D4-C046-0B96-2D86-D23D172778D9}"/>
              </a:ext>
            </a:extLst>
          </p:cNvPr>
          <p:cNvSpPr txBox="1"/>
          <p:nvPr/>
        </p:nvSpPr>
        <p:spPr>
          <a:xfrm>
            <a:off x="1139031" y="3760086"/>
            <a:ext cx="9016971" cy="412292"/>
          </a:xfrm>
          <a:prstGeom prst="rect">
            <a:avLst/>
          </a:prstGeom>
          <a:noFill/>
        </p:spPr>
        <p:txBody>
          <a:bodyPr wrap="square">
            <a:spAutoFit/>
          </a:bodyPr>
          <a:lstStyle/>
          <a:p>
            <a:r>
              <a:rPr lang="en-GB" sz="2079" dirty="0">
                <a:solidFill>
                  <a:schemeClr val="bg1"/>
                </a:solidFill>
                <a:latin typeface="Tahoma" panose="020B0604030504040204" pitchFamily="34" charset="0"/>
                <a:ea typeface="Calibri" panose="020F0502020204030204" pitchFamily="34" charset="0"/>
              </a:rPr>
              <a:t>1. </a:t>
            </a:r>
            <a:r>
              <a:rPr lang="en-GB" sz="2079" dirty="0" err="1">
                <a:solidFill>
                  <a:schemeClr val="bg1"/>
                </a:solidFill>
                <a:latin typeface="Tahoma" panose="020B0604030504040204" pitchFamily="34" charset="0"/>
                <a:ea typeface="Calibri" panose="020F0502020204030204" pitchFamily="34" charset="0"/>
              </a:rPr>
              <a:t>Ir</a:t>
            </a:r>
            <a:r>
              <a:rPr lang="en-GB" sz="2079" dirty="0">
                <a:solidFill>
                  <a:schemeClr val="bg1"/>
                </a:solidFill>
                <a:latin typeface="Tahoma" panose="020B0604030504040204" pitchFamily="34" charset="0"/>
                <a:ea typeface="Calibri" panose="020F0502020204030204" pitchFamily="34" charset="0"/>
              </a:rPr>
              <a:t>		    2. 2ir			3. </a:t>
            </a:r>
            <a:r>
              <a:rPr lang="en-GB" sz="2079" dirty="0" err="1">
                <a:solidFill>
                  <a:schemeClr val="bg1"/>
                </a:solidFill>
                <a:latin typeface="Tahoma" panose="020B0604030504040204" pitchFamily="34" charset="0"/>
                <a:ea typeface="Calibri" panose="020F0502020204030204" pitchFamily="34" charset="0"/>
              </a:rPr>
              <a:t>i</a:t>
            </a:r>
            <a:r>
              <a:rPr lang="en-GB" sz="2079" dirty="0">
                <a:solidFill>
                  <a:schemeClr val="bg1"/>
                </a:solidFill>
                <a:latin typeface="Tahoma" panose="020B0604030504040204" pitchFamily="34" charset="0"/>
                <a:ea typeface="Calibri" panose="020F0502020204030204" pitchFamily="34" charset="0"/>
              </a:rPr>
              <a:t> r</a:t>
            </a:r>
            <a:r>
              <a:rPr lang="en-GB" sz="2079" baseline="30000" dirty="0">
                <a:solidFill>
                  <a:schemeClr val="bg1"/>
                </a:solidFill>
                <a:latin typeface="Tahoma" panose="020B0604030504040204" pitchFamily="34" charset="0"/>
                <a:ea typeface="Calibri" panose="020F0502020204030204" pitchFamily="34" charset="0"/>
              </a:rPr>
              <a:t>2</a:t>
            </a:r>
            <a:r>
              <a:rPr lang="en-GB" sz="2079" dirty="0">
                <a:solidFill>
                  <a:schemeClr val="bg1"/>
                </a:solidFill>
                <a:latin typeface="Tahoma" panose="020B0604030504040204" pitchFamily="34" charset="0"/>
                <a:ea typeface="Calibri" panose="020F0502020204030204" pitchFamily="34" charset="0"/>
              </a:rPr>
              <a:t>		4. 	</a:t>
            </a:r>
            <a:endParaRPr lang="en-IN" sz="2553" dirty="0">
              <a:solidFill>
                <a:schemeClr val="bg1"/>
              </a:solidFill>
            </a:endParaRPr>
          </a:p>
        </p:txBody>
      </p:sp>
      <p:graphicFrame>
        <p:nvGraphicFramePr>
          <p:cNvPr id="7" name="Object 6">
            <a:extLst>
              <a:ext uri="{FF2B5EF4-FFF2-40B4-BE49-F238E27FC236}">
                <a16:creationId xmlns:a16="http://schemas.microsoft.com/office/drawing/2014/main" id="{A07F9CDF-528F-F104-2269-98D35E559266}"/>
              </a:ext>
            </a:extLst>
          </p:cNvPr>
          <p:cNvGraphicFramePr>
            <a:graphicFrameLocks noChangeAspect="1"/>
          </p:cNvGraphicFramePr>
          <p:nvPr>
            <p:extLst>
              <p:ext uri="{D42A27DB-BD31-4B8C-83A1-F6EECF244321}">
                <p14:modId xmlns:p14="http://schemas.microsoft.com/office/powerpoint/2010/main" val="951446366"/>
              </p:ext>
            </p:extLst>
          </p:nvPr>
        </p:nvGraphicFramePr>
        <p:xfrm>
          <a:off x="5737225" y="3033713"/>
          <a:ext cx="401638" cy="773112"/>
        </p:xfrm>
        <a:graphic>
          <a:graphicData uri="http://schemas.openxmlformats.org/presentationml/2006/ole">
            <mc:AlternateContent xmlns:mc="http://schemas.openxmlformats.org/markup-compatibility/2006">
              <mc:Choice xmlns:v="urn:schemas-microsoft-com:vml" Requires="v">
                <p:oleObj name="Equation" r:id="rId3" imgW="402294" imgH="772947" progId="Equation.DSMT4">
                  <p:embed/>
                </p:oleObj>
              </mc:Choice>
              <mc:Fallback>
                <p:oleObj name="Equation" r:id="rId3" imgW="402294" imgH="772947" progId="Equation.DSMT4">
                  <p:embed/>
                  <p:pic>
                    <p:nvPicPr>
                      <p:cNvPr id="0" name=""/>
                      <p:cNvPicPr/>
                      <p:nvPr/>
                    </p:nvPicPr>
                    <p:blipFill>
                      <a:blip r:embed="rId4"/>
                      <a:stretch>
                        <a:fillRect/>
                      </a:stretch>
                    </p:blipFill>
                    <p:spPr>
                      <a:xfrm>
                        <a:off x="5737225" y="3033713"/>
                        <a:ext cx="401638" cy="773112"/>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AAFF04A5-F8E1-04B5-7730-0B7DB75E2FDF}"/>
              </a:ext>
            </a:extLst>
          </p:cNvPr>
          <p:cNvGraphicFramePr>
            <a:graphicFrameLocks noChangeAspect="1"/>
          </p:cNvGraphicFramePr>
          <p:nvPr>
            <p:extLst>
              <p:ext uri="{D42A27DB-BD31-4B8C-83A1-F6EECF244321}">
                <p14:modId xmlns:p14="http://schemas.microsoft.com/office/powerpoint/2010/main" val="1622871672"/>
              </p:ext>
            </p:extLst>
          </p:nvPr>
        </p:nvGraphicFramePr>
        <p:xfrm>
          <a:off x="8682831" y="3613807"/>
          <a:ext cx="401638" cy="775162"/>
        </p:xfrm>
        <a:graphic>
          <a:graphicData uri="http://schemas.openxmlformats.org/presentationml/2006/ole">
            <mc:AlternateContent xmlns:mc="http://schemas.openxmlformats.org/markup-compatibility/2006">
              <mc:Choice xmlns:v="urn:schemas-microsoft-com:vml" Requires="v">
                <p:oleObj name="Equation" r:id="rId5" imgW="158936" imgH="306177" progId="Equation.DSMT4">
                  <p:embed/>
                </p:oleObj>
              </mc:Choice>
              <mc:Fallback>
                <p:oleObj name="Equation" r:id="rId5" imgW="158936" imgH="306177" progId="Equation.DSMT4">
                  <p:embed/>
                  <p:pic>
                    <p:nvPicPr>
                      <p:cNvPr id="0" name=""/>
                      <p:cNvPicPr/>
                      <p:nvPr/>
                    </p:nvPicPr>
                    <p:blipFill>
                      <a:blip r:embed="rId6"/>
                      <a:stretch>
                        <a:fillRect/>
                      </a:stretch>
                    </p:blipFill>
                    <p:spPr>
                      <a:xfrm>
                        <a:off x="8682831" y="3613807"/>
                        <a:ext cx="401638" cy="775162"/>
                      </a:xfrm>
                      <a:prstGeom prst="rect">
                        <a:avLst/>
                      </a:prstGeom>
                    </p:spPr>
                  </p:pic>
                </p:oleObj>
              </mc:Fallback>
            </mc:AlternateContent>
          </a:graphicData>
        </a:graphic>
      </p:graphicFrame>
      <p:sp>
        <p:nvSpPr>
          <p:cNvPr id="11" name="TextBox 10">
            <a:extLst>
              <a:ext uri="{FF2B5EF4-FFF2-40B4-BE49-F238E27FC236}">
                <a16:creationId xmlns:a16="http://schemas.microsoft.com/office/drawing/2014/main" id="{FF1681BA-98F2-5CC8-217F-BDBF339218A5}"/>
              </a:ext>
            </a:extLst>
          </p:cNvPr>
          <p:cNvSpPr txBox="1"/>
          <p:nvPr/>
        </p:nvSpPr>
        <p:spPr>
          <a:xfrm>
            <a:off x="715995" y="4318657"/>
            <a:ext cx="9440007" cy="1080193"/>
          </a:xfrm>
          <a:prstGeom prst="rect">
            <a:avLst/>
          </a:prstGeom>
          <a:noFill/>
        </p:spPr>
        <p:txBody>
          <a:bodyPr wrap="square">
            <a:spAutoFit/>
          </a:bodyPr>
          <a:lstStyle/>
          <a:p>
            <a:pPr algn="just">
              <a:tabLst>
                <a:tab pos="447675" algn="l"/>
              </a:tabLst>
            </a:pPr>
            <a:r>
              <a:rPr lang="en-GB" sz="2079" dirty="0">
                <a:solidFill>
                  <a:srgbClr val="FFFF00"/>
                </a:solidFill>
                <a:latin typeface="Tahoma" panose="020B0604030504040204" pitchFamily="34" charset="0"/>
                <a:ea typeface="Calibri" panose="020F0502020204030204" pitchFamily="34" charset="0"/>
              </a:rPr>
              <a:t>Qn 34. </a:t>
            </a:r>
            <a:r>
              <a:rPr lang="en-GB" sz="2079" dirty="0">
                <a:solidFill>
                  <a:schemeClr val="bg1"/>
                </a:solidFill>
                <a:latin typeface="Tahoma" panose="020B0604030504040204" pitchFamily="34" charset="0"/>
                <a:ea typeface="Calibri" panose="020F0502020204030204" pitchFamily="34" charset="0"/>
              </a:rPr>
              <a:t>A small coil of N turns has an effective area A and carries a current I.  It is 	suspended in a horizontal magnetic field B such that its plane is perpendicular 	to B.  The work done in rotating it by </a:t>
            </a:r>
            <a:endParaRPr lang="en-IN" sz="2553" dirty="0">
              <a:solidFill>
                <a:schemeClr val="bg1"/>
              </a:solidFill>
            </a:endParaRPr>
          </a:p>
        </p:txBody>
      </p:sp>
      <p:sp>
        <p:nvSpPr>
          <p:cNvPr id="12" name="TextBox 11">
            <a:extLst>
              <a:ext uri="{FF2B5EF4-FFF2-40B4-BE49-F238E27FC236}">
                <a16:creationId xmlns:a16="http://schemas.microsoft.com/office/drawing/2014/main" id="{5E92DD7A-2269-F4A3-7B07-B82E57D0A25B}"/>
              </a:ext>
            </a:extLst>
          </p:cNvPr>
          <p:cNvSpPr txBox="1"/>
          <p:nvPr/>
        </p:nvSpPr>
        <p:spPr>
          <a:xfrm>
            <a:off x="5581602" y="4983132"/>
            <a:ext cx="3266797" cy="412292"/>
          </a:xfrm>
          <a:prstGeom prst="rect">
            <a:avLst/>
          </a:prstGeom>
          <a:noFill/>
        </p:spPr>
        <p:txBody>
          <a:bodyPr wrap="square">
            <a:spAutoFit/>
          </a:bodyPr>
          <a:lstStyle/>
          <a:p>
            <a:r>
              <a:rPr lang="en-GB" sz="2079" dirty="0">
                <a:solidFill>
                  <a:schemeClr val="bg1"/>
                </a:solidFill>
                <a:latin typeface="Tahoma" panose="020B0604030504040204" pitchFamily="34" charset="0"/>
                <a:ea typeface="Calibri" panose="020F0502020204030204" pitchFamily="34" charset="0"/>
              </a:rPr>
              <a:t>about the vertical axis is</a:t>
            </a:r>
            <a:endParaRPr lang="en-IN" sz="2553" dirty="0">
              <a:solidFill>
                <a:schemeClr val="bg1"/>
              </a:solidFill>
            </a:endParaRPr>
          </a:p>
        </p:txBody>
      </p:sp>
      <p:sp>
        <p:nvSpPr>
          <p:cNvPr id="13" name="TextBox 12">
            <a:extLst>
              <a:ext uri="{FF2B5EF4-FFF2-40B4-BE49-F238E27FC236}">
                <a16:creationId xmlns:a16="http://schemas.microsoft.com/office/drawing/2014/main" id="{EB6DF753-C379-9B59-4DF3-96E7C0DA1183}"/>
              </a:ext>
            </a:extLst>
          </p:cNvPr>
          <p:cNvSpPr txBox="1"/>
          <p:nvPr/>
        </p:nvSpPr>
        <p:spPr>
          <a:xfrm>
            <a:off x="4861221" y="4984845"/>
            <a:ext cx="791951" cy="412292"/>
          </a:xfrm>
          <a:prstGeom prst="rect">
            <a:avLst/>
          </a:prstGeom>
          <a:noFill/>
        </p:spPr>
        <p:txBody>
          <a:bodyPr wrap="square">
            <a:spAutoFit/>
          </a:bodyPr>
          <a:lstStyle/>
          <a:p>
            <a:r>
              <a:rPr lang="en-GB" sz="2079" dirty="0">
                <a:solidFill>
                  <a:schemeClr val="bg1"/>
                </a:solidFill>
                <a:latin typeface="Tahoma" panose="020B0604030504040204" pitchFamily="34" charset="0"/>
                <a:ea typeface="Calibri" panose="020F0502020204030204" pitchFamily="34" charset="0"/>
              </a:rPr>
              <a:t>180</a:t>
            </a:r>
            <a:r>
              <a:rPr lang="en-GB" sz="2079" baseline="30000" dirty="0">
                <a:solidFill>
                  <a:schemeClr val="bg1"/>
                </a:solidFill>
                <a:latin typeface="Tahoma" panose="020B0604030504040204" pitchFamily="34" charset="0"/>
                <a:ea typeface="Calibri" panose="020F0502020204030204" pitchFamily="34" charset="0"/>
              </a:rPr>
              <a:t>0</a:t>
            </a:r>
            <a:endParaRPr lang="en-IN" sz="2553" dirty="0">
              <a:solidFill>
                <a:schemeClr val="bg1"/>
              </a:solidFill>
            </a:endParaRPr>
          </a:p>
        </p:txBody>
      </p:sp>
      <p:sp>
        <p:nvSpPr>
          <p:cNvPr id="14" name="TextBox 13">
            <a:extLst>
              <a:ext uri="{FF2B5EF4-FFF2-40B4-BE49-F238E27FC236}">
                <a16:creationId xmlns:a16="http://schemas.microsoft.com/office/drawing/2014/main" id="{D784EC74-1C25-B5C1-3816-FD74985C392C}"/>
              </a:ext>
            </a:extLst>
          </p:cNvPr>
          <p:cNvSpPr txBox="1"/>
          <p:nvPr/>
        </p:nvSpPr>
        <p:spPr>
          <a:xfrm>
            <a:off x="1144687" y="5470337"/>
            <a:ext cx="8980033" cy="412909"/>
          </a:xfrm>
          <a:prstGeom prst="rect">
            <a:avLst/>
          </a:prstGeom>
          <a:noFill/>
        </p:spPr>
        <p:txBody>
          <a:bodyPr wrap="square">
            <a:spAutoFit/>
          </a:bodyPr>
          <a:lstStyle/>
          <a:p>
            <a:r>
              <a:rPr lang="en-GB" sz="2079" dirty="0">
                <a:solidFill>
                  <a:schemeClr val="bg1"/>
                </a:solidFill>
                <a:latin typeface="Tahoma" panose="020B0604030504040204" pitchFamily="34" charset="0"/>
                <a:ea typeface="Calibri" panose="020F0502020204030204" pitchFamily="34" charset="0"/>
              </a:rPr>
              <a:t>1. NAIB  	   2. 2NAIB		3.		4.   </a:t>
            </a:r>
            <a:endParaRPr lang="en-IN" sz="2553" dirty="0">
              <a:solidFill>
                <a:schemeClr val="bg1"/>
              </a:solidFill>
            </a:endParaRPr>
          </a:p>
        </p:txBody>
      </p:sp>
      <p:graphicFrame>
        <p:nvGraphicFramePr>
          <p:cNvPr id="16" name="Object 15">
            <a:extLst>
              <a:ext uri="{FF2B5EF4-FFF2-40B4-BE49-F238E27FC236}">
                <a16:creationId xmlns:a16="http://schemas.microsoft.com/office/drawing/2014/main" id="{69E881F0-4B26-06EC-02A8-EE7949CDDF23}"/>
              </a:ext>
            </a:extLst>
          </p:cNvPr>
          <p:cNvGraphicFramePr>
            <a:graphicFrameLocks noChangeAspect="1"/>
          </p:cNvGraphicFramePr>
          <p:nvPr>
            <p:extLst>
              <p:ext uri="{D42A27DB-BD31-4B8C-83A1-F6EECF244321}">
                <p14:modId xmlns:p14="http://schemas.microsoft.com/office/powerpoint/2010/main" val="2259125966"/>
              </p:ext>
            </p:extLst>
          </p:nvPr>
        </p:nvGraphicFramePr>
        <p:xfrm>
          <a:off x="6625431" y="5444768"/>
          <a:ext cx="712974" cy="438478"/>
        </p:xfrm>
        <a:graphic>
          <a:graphicData uri="http://schemas.openxmlformats.org/presentationml/2006/ole">
            <mc:AlternateContent xmlns:mc="http://schemas.openxmlformats.org/markup-compatibility/2006">
              <mc:Choice xmlns:v="urn:schemas-microsoft-com:vml" Requires="v">
                <p:oleObj name="Equation" r:id="rId7" imgW="318218" imgH="196009" progId="Equation.DSMT4">
                  <p:embed/>
                </p:oleObj>
              </mc:Choice>
              <mc:Fallback>
                <p:oleObj name="Equation" r:id="rId7" imgW="318218" imgH="196009" progId="Equation.DSMT4">
                  <p:embed/>
                  <p:pic>
                    <p:nvPicPr>
                      <p:cNvPr id="0" name=""/>
                      <p:cNvPicPr/>
                      <p:nvPr/>
                    </p:nvPicPr>
                    <p:blipFill>
                      <a:blip r:embed="rId8"/>
                      <a:stretch>
                        <a:fillRect/>
                      </a:stretch>
                    </p:blipFill>
                    <p:spPr>
                      <a:xfrm>
                        <a:off x="6625431" y="5444768"/>
                        <a:ext cx="712974" cy="438478"/>
                      </a:xfrm>
                      <a:prstGeom prst="rect">
                        <a:avLst/>
                      </a:prstGeom>
                    </p:spPr>
                  </p:pic>
                </p:oleObj>
              </mc:Fallback>
            </mc:AlternateContent>
          </a:graphicData>
        </a:graphic>
      </p:graphicFrame>
      <p:graphicFrame>
        <p:nvGraphicFramePr>
          <p:cNvPr id="17" name="Object 16">
            <a:extLst>
              <a:ext uri="{FF2B5EF4-FFF2-40B4-BE49-F238E27FC236}">
                <a16:creationId xmlns:a16="http://schemas.microsoft.com/office/drawing/2014/main" id="{424BF49F-D397-969A-3290-138A7C14E401}"/>
              </a:ext>
            </a:extLst>
          </p:cNvPr>
          <p:cNvGraphicFramePr>
            <a:graphicFrameLocks noChangeAspect="1"/>
          </p:cNvGraphicFramePr>
          <p:nvPr>
            <p:extLst>
              <p:ext uri="{D42A27DB-BD31-4B8C-83A1-F6EECF244321}">
                <p14:modId xmlns:p14="http://schemas.microsoft.com/office/powerpoint/2010/main" val="470619916"/>
              </p:ext>
            </p:extLst>
          </p:nvPr>
        </p:nvGraphicFramePr>
        <p:xfrm>
          <a:off x="8659611" y="5511627"/>
          <a:ext cx="870338" cy="338117"/>
        </p:xfrm>
        <a:graphic>
          <a:graphicData uri="http://schemas.openxmlformats.org/presentationml/2006/ole">
            <mc:AlternateContent xmlns:mc="http://schemas.openxmlformats.org/markup-compatibility/2006">
              <mc:Choice xmlns:v="urn:schemas-microsoft-com:vml" Requires="v">
                <p:oleObj name="Equation" r:id="rId9" imgW="440717" imgH="171334" progId="Equation.DSMT4">
                  <p:embed/>
                </p:oleObj>
              </mc:Choice>
              <mc:Fallback>
                <p:oleObj name="Equation" r:id="rId9" imgW="440717" imgH="171334" progId="Equation.DSMT4">
                  <p:embed/>
                  <p:pic>
                    <p:nvPicPr>
                      <p:cNvPr id="0" name=""/>
                      <p:cNvPicPr/>
                      <p:nvPr/>
                    </p:nvPicPr>
                    <p:blipFill>
                      <a:blip r:embed="rId10"/>
                      <a:stretch>
                        <a:fillRect/>
                      </a:stretch>
                    </p:blipFill>
                    <p:spPr>
                      <a:xfrm>
                        <a:off x="8659611" y="5511627"/>
                        <a:ext cx="870338" cy="338117"/>
                      </a:xfrm>
                      <a:prstGeom prst="rect">
                        <a:avLst/>
                      </a:prstGeom>
                    </p:spPr>
                  </p:pic>
                </p:oleObj>
              </mc:Fallback>
            </mc:AlternateContent>
          </a:graphicData>
        </a:graphic>
      </p:graphicFrame>
    </p:spTree>
    <p:extLst>
      <p:ext uri="{BB962C8B-B14F-4D97-AF65-F5344CB8AC3E}">
        <p14:creationId xmlns:p14="http://schemas.microsoft.com/office/powerpoint/2010/main" val="176853093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43B77E5-2C30-151C-3F77-1D9616A4EE1F}"/>
              </a:ext>
            </a:extLst>
          </p:cNvPr>
          <p:cNvSpPr txBox="1"/>
          <p:nvPr/>
        </p:nvSpPr>
        <p:spPr>
          <a:xfrm>
            <a:off x="681831" y="498985"/>
            <a:ext cx="9384268" cy="1088568"/>
          </a:xfrm>
          <a:prstGeom prst="rect">
            <a:avLst/>
          </a:prstGeom>
          <a:noFill/>
        </p:spPr>
        <p:txBody>
          <a:bodyPr wrap="square">
            <a:spAutoFit/>
          </a:bodyPr>
          <a:lstStyle/>
          <a:p>
            <a:pPr algn="just">
              <a:lnSpc>
                <a:spcPct val="107000"/>
              </a:lnSpc>
              <a:spcAft>
                <a:spcPts val="1039"/>
              </a:spcAft>
              <a:tabLst>
                <a:tab pos="542925" algn="l"/>
              </a:tabLst>
            </a:pPr>
            <a:r>
              <a:rPr lang="en-GB" sz="2079" dirty="0">
                <a:solidFill>
                  <a:srgbClr val="FFFF00"/>
                </a:solidFill>
                <a:latin typeface="Tahoma" panose="020B0604030504040204" pitchFamily="34" charset="0"/>
                <a:ea typeface="Calibri" panose="020F0502020204030204" pitchFamily="34" charset="0"/>
                <a:cs typeface="Tahoma" panose="020B0604030504040204" pitchFamily="34" charset="0"/>
              </a:rPr>
              <a:t>Qn 35. </a:t>
            </a: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Four wires each of length 2.0 metres are bent into four loops P, Q, R 	and S and then suspended into uniform magnetic field.  Same current is 	passed in each loop.  Which statement is correct</a:t>
            </a:r>
            <a:endParaRPr lang="en-IN" sz="2079" dirty="0">
              <a:solidFill>
                <a:schemeClr val="bg1"/>
              </a:solidFill>
              <a:latin typeface="Tahoma" panose="020B0604030504040204" pitchFamily="34" charset="0"/>
              <a:ea typeface="Calibri" panose="020F050202020403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455A7861-356D-F389-1DD9-FB331BCCDBC5}"/>
              </a:ext>
            </a:extLst>
          </p:cNvPr>
          <p:cNvPicPr>
            <a:picLocks noChangeAspect="1"/>
          </p:cNvPicPr>
          <p:nvPr/>
        </p:nvPicPr>
        <p:blipFill>
          <a:blip r:embed="rId2">
            <a:biLevel thresh="75000"/>
          </a:blip>
          <a:stretch>
            <a:fillRect/>
          </a:stretch>
        </p:blipFill>
        <p:spPr>
          <a:xfrm>
            <a:off x="6195627" y="1670826"/>
            <a:ext cx="4806611" cy="1444612"/>
          </a:xfrm>
          <a:prstGeom prst="rect">
            <a:avLst/>
          </a:prstGeom>
        </p:spPr>
      </p:pic>
      <p:sp>
        <p:nvSpPr>
          <p:cNvPr id="6" name="TextBox 5">
            <a:extLst>
              <a:ext uri="{FF2B5EF4-FFF2-40B4-BE49-F238E27FC236}">
                <a16:creationId xmlns:a16="http://schemas.microsoft.com/office/drawing/2014/main" id="{FB42220C-FE3E-20FB-9EF6-B15A23DCEB13}"/>
              </a:ext>
            </a:extLst>
          </p:cNvPr>
          <p:cNvSpPr txBox="1"/>
          <p:nvPr/>
        </p:nvSpPr>
        <p:spPr>
          <a:xfrm>
            <a:off x="785427" y="2416867"/>
            <a:ext cx="5410200" cy="1567544"/>
          </a:xfrm>
          <a:prstGeom prst="rect">
            <a:avLst/>
          </a:prstGeom>
          <a:noFill/>
        </p:spPr>
        <p:txBody>
          <a:bodyPr wrap="square">
            <a:spAutoFit/>
          </a:bodyPr>
          <a:lstStyle/>
          <a:p>
            <a:pPr marL="320019">
              <a:lnSpc>
                <a:spcPct val="107000"/>
              </a:lnSpc>
            </a:pP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1.  Couple on loop P will be the highest</a:t>
            </a:r>
            <a:endParaRPr lang="en-IN" sz="2079" dirty="0">
              <a:solidFill>
                <a:schemeClr val="bg1"/>
              </a:solidFill>
              <a:latin typeface="Tahoma" panose="020B0604030504040204" pitchFamily="34" charset="0"/>
              <a:ea typeface="Calibri" panose="020F0502020204030204" pitchFamily="34" charset="0"/>
              <a:cs typeface="Arial" panose="020B0604020202020204" pitchFamily="34" charset="0"/>
            </a:endParaRPr>
          </a:p>
          <a:p>
            <a:pPr marL="320019">
              <a:lnSpc>
                <a:spcPct val="107000"/>
              </a:lnSpc>
            </a:pP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2.  Couple on loop Q will be the highest</a:t>
            </a:r>
            <a:endParaRPr lang="en-IN" sz="2079" dirty="0">
              <a:solidFill>
                <a:schemeClr val="bg1"/>
              </a:solidFill>
              <a:latin typeface="Tahoma" panose="020B0604030504040204" pitchFamily="34" charset="0"/>
              <a:ea typeface="Calibri" panose="020F0502020204030204" pitchFamily="34" charset="0"/>
              <a:cs typeface="Arial" panose="020B0604020202020204" pitchFamily="34" charset="0"/>
            </a:endParaRPr>
          </a:p>
          <a:p>
            <a:pPr marL="320019">
              <a:lnSpc>
                <a:spcPct val="107000"/>
              </a:lnSpc>
            </a:pP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3.  Couple on loop R will be the highest</a:t>
            </a:r>
            <a:endParaRPr lang="en-IN" sz="2079" dirty="0">
              <a:solidFill>
                <a:schemeClr val="bg1"/>
              </a:solidFill>
              <a:latin typeface="Tahoma" panose="020B0604030504040204" pitchFamily="34" charset="0"/>
              <a:ea typeface="Calibri" panose="020F0502020204030204" pitchFamily="34" charset="0"/>
              <a:cs typeface="Arial" panose="020B0604020202020204" pitchFamily="34" charset="0"/>
            </a:endParaRPr>
          </a:p>
          <a:p>
            <a:pPr marL="320019">
              <a:lnSpc>
                <a:spcPct val="150000"/>
              </a:lnSpc>
              <a:spcAft>
                <a:spcPts val="1039"/>
              </a:spcAft>
            </a:pP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4.  Couple on loop S will be the highest</a:t>
            </a:r>
            <a:endParaRPr lang="en-IN" sz="2079" dirty="0">
              <a:solidFill>
                <a:schemeClr val="bg1"/>
              </a:solidFill>
              <a:latin typeface="Tahoma" panose="020B0604030504040204" pitchFamily="34" charset="0"/>
              <a:ea typeface="Calibri" panose="020F0502020204030204" pitchFamily="34" charset="0"/>
              <a:cs typeface="Arial" panose="020B0604020202020204" pitchFamily="34" charset="0"/>
            </a:endParaRPr>
          </a:p>
        </p:txBody>
      </p:sp>
      <p:sp>
        <p:nvSpPr>
          <p:cNvPr id="5" name="TextBox 4">
            <a:extLst>
              <a:ext uri="{FF2B5EF4-FFF2-40B4-BE49-F238E27FC236}">
                <a16:creationId xmlns:a16="http://schemas.microsoft.com/office/drawing/2014/main" id="{920B93B6-E35D-52E0-27EA-1B96350F3C34}"/>
              </a:ext>
            </a:extLst>
          </p:cNvPr>
          <p:cNvSpPr txBox="1"/>
          <p:nvPr/>
        </p:nvSpPr>
        <p:spPr>
          <a:xfrm>
            <a:off x="735464" y="4163528"/>
            <a:ext cx="9646336" cy="1567545"/>
          </a:xfrm>
          <a:prstGeom prst="rect">
            <a:avLst/>
          </a:prstGeom>
          <a:noFill/>
        </p:spPr>
        <p:txBody>
          <a:bodyPr wrap="square">
            <a:spAutoFit/>
          </a:bodyPr>
          <a:lstStyle/>
          <a:p>
            <a:pPr>
              <a:lnSpc>
                <a:spcPct val="107000"/>
              </a:lnSpc>
              <a:spcAft>
                <a:spcPts val="1039"/>
              </a:spcAft>
              <a:tabLst>
                <a:tab pos="542925" algn="l"/>
              </a:tabLst>
            </a:pPr>
            <a:r>
              <a:rPr lang="en-GB" sz="2079" dirty="0">
                <a:solidFill>
                  <a:srgbClr val="FFFF00"/>
                </a:solidFill>
                <a:latin typeface="Tahoma" panose="020B0604030504040204" pitchFamily="34" charset="0"/>
                <a:ea typeface="Calibri" panose="020F0502020204030204" pitchFamily="34" charset="0"/>
                <a:cs typeface="Tahoma" panose="020B0604030504040204" pitchFamily="34" charset="0"/>
              </a:rPr>
              <a:t>Qn 36.  </a:t>
            </a:r>
            <a:r>
              <a:rPr lang="en-GB" sz="2079" dirty="0">
                <a:solidFill>
                  <a:schemeClr val="bg1"/>
                </a:solidFill>
                <a:latin typeface="Tahoma" panose="020B0604030504040204" pitchFamily="34" charset="0"/>
                <a:ea typeface="Calibri" panose="020F0502020204030204" pitchFamily="34" charset="0"/>
                <a:cs typeface="Tahoma" panose="020B0604030504040204" pitchFamily="34" charset="0"/>
              </a:rPr>
              <a:t>A triangular loop of side l carries a current I.  It is placed in a   magnetic 	field B such that the plane of the loop is in the direction of B.  The torque 	on the loop is</a:t>
            </a:r>
            <a:endParaRPr lang="en-IN" sz="2079" dirty="0">
              <a:solidFill>
                <a:schemeClr val="bg1"/>
              </a:solidFill>
              <a:latin typeface="Tahoma" panose="020B0604030504040204" pitchFamily="34" charset="0"/>
              <a:ea typeface="Calibri" panose="020F0502020204030204" pitchFamily="34" charset="0"/>
              <a:cs typeface="Arial" panose="020B0604020202020204" pitchFamily="34" charset="0"/>
            </a:endParaRPr>
          </a:p>
          <a:p>
            <a:r>
              <a:rPr lang="en-GB" sz="2079" dirty="0">
                <a:solidFill>
                  <a:schemeClr val="bg1"/>
                </a:solidFill>
                <a:latin typeface="Tahoma" panose="020B0604030504040204" pitchFamily="34" charset="0"/>
                <a:ea typeface="Calibri" panose="020F0502020204030204" pitchFamily="34" charset="0"/>
              </a:rPr>
              <a:t>	1. Zero	     	2. IBI		3. 		4.</a:t>
            </a:r>
            <a:endParaRPr lang="en-IN" sz="2553" dirty="0">
              <a:solidFill>
                <a:schemeClr val="bg1"/>
              </a:solidFill>
            </a:endParaRPr>
          </a:p>
        </p:txBody>
      </p:sp>
      <p:graphicFrame>
        <p:nvGraphicFramePr>
          <p:cNvPr id="7" name="Object 6">
            <a:extLst>
              <a:ext uri="{FF2B5EF4-FFF2-40B4-BE49-F238E27FC236}">
                <a16:creationId xmlns:a16="http://schemas.microsoft.com/office/drawing/2014/main" id="{B22CD127-BD4A-7C1D-1268-653A0A704D4E}"/>
              </a:ext>
            </a:extLst>
          </p:cNvPr>
          <p:cNvGraphicFramePr>
            <a:graphicFrameLocks noChangeAspect="1"/>
          </p:cNvGraphicFramePr>
          <p:nvPr>
            <p:extLst>
              <p:ext uri="{D42A27DB-BD31-4B8C-83A1-F6EECF244321}">
                <p14:modId xmlns:p14="http://schemas.microsoft.com/office/powerpoint/2010/main" val="1051223842"/>
              </p:ext>
            </p:extLst>
          </p:nvPr>
        </p:nvGraphicFramePr>
        <p:xfrm>
          <a:off x="6320631" y="5149963"/>
          <a:ext cx="875983" cy="655412"/>
        </p:xfrm>
        <a:graphic>
          <a:graphicData uri="http://schemas.openxmlformats.org/presentationml/2006/ole">
            <mc:AlternateContent xmlns:mc="http://schemas.openxmlformats.org/markup-compatibility/2006">
              <mc:Choice xmlns:v="urn:schemas-microsoft-com:vml" Requires="v">
                <p:oleObj name="Equation" r:id="rId3" imgW="440717" imgH="330852" progId="Equation.DSMT4">
                  <p:embed/>
                </p:oleObj>
              </mc:Choice>
              <mc:Fallback>
                <p:oleObj name="Equation" r:id="rId3" imgW="440717" imgH="330852" progId="Equation.DSMT4">
                  <p:embed/>
                  <p:pic>
                    <p:nvPicPr>
                      <p:cNvPr id="0" name=""/>
                      <p:cNvPicPr/>
                      <p:nvPr/>
                    </p:nvPicPr>
                    <p:blipFill>
                      <a:blip r:embed="rId4"/>
                      <a:stretch>
                        <a:fillRect/>
                      </a:stretch>
                    </p:blipFill>
                    <p:spPr>
                      <a:xfrm>
                        <a:off x="6320631" y="5149963"/>
                        <a:ext cx="875983" cy="655412"/>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BC9779A7-4274-F719-BFB0-FC342BD10E12}"/>
              </a:ext>
            </a:extLst>
          </p:cNvPr>
          <p:cNvGraphicFramePr>
            <a:graphicFrameLocks noChangeAspect="1"/>
          </p:cNvGraphicFramePr>
          <p:nvPr>
            <p:extLst>
              <p:ext uri="{D42A27DB-BD31-4B8C-83A1-F6EECF244321}">
                <p14:modId xmlns:p14="http://schemas.microsoft.com/office/powerpoint/2010/main" val="1530583556"/>
              </p:ext>
            </p:extLst>
          </p:nvPr>
        </p:nvGraphicFramePr>
        <p:xfrm>
          <a:off x="8407379" y="5216258"/>
          <a:ext cx="875983" cy="717340"/>
        </p:xfrm>
        <a:graphic>
          <a:graphicData uri="http://schemas.openxmlformats.org/presentationml/2006/ole">
            <mc:AlternateContent xmlns:mc="http://schemas.openxmlformats.org/markup-compatibility/2006">
              <mc:Choice xmlns:v="urn:schemas-microsoft-com:vml" Requires="v">
                <p:oleObj name="Equation" r:id="rId5" imgW="403932" imgH="330852" progId="Equation.DSMT4">
                  <p:embed/>
                </p:oleObj>
              </mc:Choice>
              <mc:Fallback>
                <p:oleObj name="Equation" r:id="rId5" imgW="403932" imgH="330852" progId="Equation.DSMT4">
                  <p:embed/>
                  <p:pic>
                    <p:nvPicPr>
                      <p:cNvPr id="0" name=""/>
                      <p:cNvPicPr/>
                      <p:nvPr/>
                    </p:nvPicPr>
                    <p:blipFill>
                      <a:blip r:embed="rId6"/>
                      <a:stretch>
                        <a:fillRect/>
                      </a:stretch>
                    </p:blipFill>
                    <p:spPr>
                      <a:xfrm>
                        <a:off x="8407379" y="5216258"/>
                        <a:ext cx="875983" cy="717340"/>
                      </a:xfrm>
                      <a:prstGeom prst="rect">
                        <a:avLst/>
                      </a:prstGeom>
                    </p:spPr>
                  </p:pic>
                </p:oleObj>
              </mc:Fallback>
            </mc:AlternateContent>
          </a:graphicData>
        </a:graphic>
      </p:graphicFrame>
    </p:spTree>
    <p:extLst>
      <p:ext uri="{BB962C8B-B14F-4D97-AF65-F5344CB8AC3E}">
        <p14:creationId xmlns:p14="http://schemas.microsoft.com/office/powerpoint/2010/main" val="10643155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4"/>
          <p:cNvSpPr/>
          <p:nvPr/>
        </p:nvSpPr>
        <p:spPr>
          <a:xfrm>
            <a:off x="1062831" y="499308"/>
            <a:ext cx="8820254" cy="593963"/>
          </a:xfrm>
          <a:prstGeom prst="rect">
            <a:avLst/>
          </a:prstGeom>
          <a:ln/>
        </p:spPr>
        <p:style>
          <a:lnRef idx="0">
            <a:schemeClr val="accent2"/>
          </a:lnRef>
          <a:fillRef idx="3">
            <a:schemeClr val="accent2"/>
          </a:fillRef>
          <a:effectRef idx="3">
            <a:schemeClr val="accent2"/>
          </a:effectRef>
          <a:fontRef idx="minor">
            <a:schemeClr val="lt1"/>
          </a:fontRef>
        </p:style>
        <p:txBody>
          <a:bodyPr lIns="101235" tIns="50618" rIns="101235" bIns="50618" rtlCol="0" anchor="ctr"/>
          <a:lstStyle/>
          <a:p>
            <a:pPr algn="ctr"/>
            <a:r>
              <a:rPr lang="en-US" sz="3118" b="1" dirty="0">
                <a:solidFill>
                  <a:schemeClr val="bg1"/>
                </a:solidFill>
                <a:latin typeface="Times New Roman" pitchFamily="18" charset="0"/>
                <a:ea typeface="Cambria Math" pitchFamily="18" charset="0"/>
              </a:rPr>
              <a:t>Motion in  combined electric and magnetic fields:</a:t>
            </a:r>
          </a:p>
        </p:txBody>
      </p:sp>
      <p:sp>
        <p:nvSpPr>
          <p:cNvPr id="9" name="Rectangle 8"/>
          <p:cNvSpPr/>
          <p:nvPr/>
        </p:nvSpPr>
        <p:spPr>
          <a:xfrm>
            <a:off x="395978" y="4815062"/>
            <a:ext cx="9582254" cy="14246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1235" tIns="50618" rIns="101235" bIns="50618" rtlCol="0" anchor="ctr"/>
          <a:lstStyle/>
          <a:p>
            <a:pPr marL="506080" indent="-506080" algn="just">
              <a:buFont typeface="Wingdings" pitchFamily="2" charset="2"/>
              <a:buChar char="Ø"/>
            </a:pPr>
            <a:r>
              <a:rPr lang="en-US" sz="2598" b="1" dirty="0">
                <a:solidFill>
                  <a:schemeClr val="bg1"/>
                </a:solidFill>
                <a:ea typeface="Cambria Math" pitchFamily="18" charset="0"/>
              </a:rPr>
              <a:t>Consider the case in which electric and magnetic fields are perpendicular to each other and also perpendicular to the velocity of the particle. </a:t>
            </a:r>
          </a:p>
        </p:txBody>
      </p:sp>
      <p:sp>
        <p:nvSpPr>
          <p:cNvPr id="11" name="Rectangle 10"/>
          <p:cNvSpPr/>
          <p:nvPr/>
        </p:nvSpPr>
        <p:spPr>
          <a:xfrm>
            <a:off x="4568031" y="1312499"/>
            <a:ext cx="3297257" cy="519718"/>
          </a:xfrm>
          <a:prstGeom prst="rect">
            <a:avLst/>
          </a:prstGeom>
          <a:ln/>
        </p:spPr>
        <p:style>
          <a:lnRef idx="0">
            <a:schemeClr val="accent1"/>
          </a:lnRef>
          <a:fillRef idx="3">
            <a:schemeClr val="accent1"/>
          </a:fillRef>
          <a:effectRef idx="3">
            <a:schemeClr val="accent1"/>
          </a:effectRef>
          <a:fontRef idx="minor">
            <a:schemeClr val="lt1"/>
          </a:fontRef>
        </p:style>
        <p:txBody>
          <a:bodyPr lIns="101235" tIns="50618" rIns="101235" bIns="50618" rtlCol="0" anchor="ctr"/>
          <a:lstStyle/>
          <a:p>
            <a:pPr algn="ctr"/>
            <a:r>
              <a:rPr lang="en-US" sz="3118" b="1" dirty="0">
                <a:solidFill>
                  <a:schemeClr val="bg1"/>
                </a:solidFill>
                <a:latin typeface="Times New Roman" pitchFamily="18" charset="0"/>
                <a:ea typeface="Cambria Math" pitchFamily="18" charset="0"/>
              </a:rPr>
              <a:t>Velocity Selector </a:t>
            </a:r>
          </a:p>
        </p:txBody>
      </p:sp>
      <p:sp>
        <p:nvSpPr>
          <p:cNvPr id="10" name="Rectangle 9"/>
          <p:cNvSpPr/>
          <p:nvPr/>
        </p:nvSpPr>
        <p:spPr>
          <a:xfrm>
            <a:off x="395977" y="1832219"/>
            <a:ext cx="10725254" cy="9899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1235" tIns="50618" rIns="101235" bIns="50618" rtlCol="0" anchor="ctr"/>
          <a:lstStyle/>
          <a:p>
            <a:pPr marL="506080" indent="-506080" algn="just">
              <a:buFont typeface="Wingdings" pitchFamily="2" charset="2"/>
              <a:buChar char="Ø"/>
            </a:pPr>
            <a:r>
              <a:rPr lang="en-US" sz="2598" b="1" dirty="0">
                <a:solidFill>
                  <a:schemeClr val="bg1"/>
                </a:solidFill>
                <a:ea typeface="Cambria Math" pitchFamily="18" charset="0"/>
              </a:rPr>
              <a:t>We know that the charge q moving with velocity v in presence of both electric and magnetic fields experiences  a force.</a:t>
            </a:r>
          </a:p>
        </p:txBody>
      </p:sp>
      <p:pic>
        <p:nvPicPr>
          <p:cNvPr id="7" name="Picture 2" descr="http://upload.wikimedia.org/wikipedia/commons/thumb/f/ff/Velocity_selector.svg/300px-Velocity_selector.svg.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1952" y="2925300"/>
            <a:ext cx="6305147" cy="18897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3371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iterate type="lt">
                                    <p:tmPct val="10000"/>
                                  </p:iterate>
                                  <p:childTnLst>
                                    <p:set>
                                      <p:cBhvr>
                                        <p:cTn id="16" dur="1" fill="hold">
                                          <p:stCondLst>
                                            <p:cond delay="0"/>
                                          </p:stCondLst>
                                        </p:cTn>
                                        <p:tgtEl>
                                          <p:spTgt spid="10"/>
                                        </p:tgtEl>
                                        <p:attrNameLst>
                                          <p:attrName>style.visibility</p:attrName>
                                        </p:attrNameLst>
                                      </p:cBhvr>
                                      <p:to>
                                        <p:strVal val="visible"/>
                                      </p:to>
                                    </p:set>
                                    <p:animEffect transition="in" filter="wipe(left)">
                                      <p:cBhvr>
                                        <p:cTn id="17" dur="20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iterate type="lt">
                                    <p:tmPct val="10000"/>
                                  </p:iterate>
                                  <p:childTnLst>
                                    <p:set>
                                      <p:cBhvr>
                                        <p:cTn id="26" dur="1" fill="hold">
                                          <p:stCondLst>
                                            <p:cond delay="0"/>
                                          </p:stCondLst>
                                        </p:cTn>
                                        <p:tgtEl>
                                          <p:spTgt spid="9"/>
                                        </p:tgtEl>
                                        <p:attrNameLst>
                                          <p:attrName>style.visibility</p:attrName>
                                        </p:attrNameLst>
                                      </p:cBhvr>
                                      <p:to>
                                        <p:strVal val="visible"/>
                                      </p:to>
                                    </p:set>
                                    <p:animEffect transition="in" filter="wipe(left)">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p:bldP spid="11" grpId="0" animBg="1"/>
      <p:bldP spid="10" grpId="0"/>
    </p:bldLst>
  </p:timing>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2" name="Rectangle 51"/>
          <p:cNvSpPr/>
          <p:nvPr/>
        </p:nvSpPr>
        <p:spPr>
          <a:xfrm>
            <a:off x="6822964" y="1015236"/>
            <a:ext cx="3868372" cy="3637798"/>
          </a:xfrm>
          <a:prstGeom prst="rect">
            <a:avLst/>
          </a:prstGeom>
          <a:ln/>
        </p:spPr>
        <p:style>
          <a:lnRef idx="1">
            <a:schemeClr val="accent4"/>
          </a:lnRef>
          <a:fillRef idx="2">
            <a:schemeClr val="accent4"/>
          </a:fillRef>
          <a:effectRef idx="1">
            <a:schemeClr val="accent4"/>
          </a:effectRef>
          <a:fontRef idx="minor">
            <a:schemeClr val="dk1"/>
          </a:fontRef>
        </p:style>
        <p:txBody>
          <a:bodyPr lIns="101235" tIns="50618" rIns="101235" bIns="50618" rtlCol="0" anchor="ctr"/>
          <a:lstStyle/>
          <a:p>
            <a:pPr algn="ctr"/>
            <a:endParaRPr lang="en-US" sz="2598" dirty="0">
              <a:solidFill>
                <a:schemeClr val="tx1"/>
              </a:solidFill>
              <a:latin typeface="Times New Roman" pitchFamily="18" charset="0"/>
              <a:ea typeface="Cambria Math" pitchFamily="18" charset="0"/>
            </a:endParaRPr>
          </a:p>
        </p:txBody>
      </p:sp>
      <p:sp>
        <p:nvSpPr>
          <p:cNvPr id="8" name="Rectangle 7"/>
          <p:cNvSpPr/>
          <p:nvPr/>
        </p:nvSpPr>
        <p:spPr>
          <a:xfrm>
            <a:off x="470601" y="900049"/>
            <a:ext cx="1059996" cy="502014"/>
          </a:xfrm>
          <a:prstGeom prst="rect">
            <a:avLst/>
          </a:prstGeom>
        </p:spPr>
        <p:txBody>
          <a:bodyPr wrap="square" lIns="101235" tIns="50618" rIns="101235" bIns="50618">
            <a:spAutoFit/>
          </a:bodyPr>
          <a:lstStyle/>
          <a:p>
            <a:pPr algn="just"/>
            <a:r>
              <a:rPr lang="en-US" sz="2598" b="1" dirty="0">
                <a:latin typeface="Times New Roman" pitchFamily="18" charset="0"/>
                <a:ea typeface="Cambria Math" pitchFamily="18" charset="0"/>
              </a:rPr>
              <a:t>Let,</a:t>
            </a:r>
          </a:p>
        </p:txBody>
      </p:sp>
      <p:cxnSp>
        <p:nvCxnSpPr>
          <p:cNvPr id="13" name="Straight Arrow Connector 12"/>
          <p:cNvCxnSpPr/>
          <p:nvPr/>
        </p:nvCxnSpPr>
        <p:spPr>
          <a:xfrm>
            <a:off x="8406863" y="1417018"/>
            <a:ext cx="0" cy="2672834"/>
          </a:xfrm>
          <a:prstGeom prst="straightConnector1">
            <a:avLst/>
          </a:prstGeom>
          <a:ln w="2857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V="1">
            <a:off x="8406867" y="3024295"/>
            <a:ext cx="2193095" cy="74245"/>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H="1">
            <a:off x="7127558" y="3124662"/>
            <a:ext cx="1279305" cy="816699"/>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V="1">
            <a:off x="8680999" y="2233717"/>
            <a:ext cx="0" cy="816699"/>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8132730" y="897300"/>
            <a:ext cx="548274" cy="502014"/>
          </a:xfrm>
          <a:prstGeom prst="rect">
            <a:avLst/>
          </a:prstGeom>
          <a:noFill/>
        </p:spPr>
        <p:txBody>
          <a:bodyPr wrap="square" lIns="101235" tIns="50618" rIns="101235" bIns="50618" rtlCol="0">
            <a:spAutoFit/>
          </a:bodyPr>
          <a:lstStyle/>
          <a:p>
            <a:r>
              <a:rPr lang="en-US" sz="2598" b="1" dirty="0">
                <a:latin typeface="Times New Roman" pitchFamily="18" charset="0"/>
                <a:cs typeface="Times New Roman" pitchFamily="18" charset="0"/>
              </a:rPr>
              <a:t>y</a:t>
            </a:r>
          </a:p>
        </p:txBody>
      </p:sp>
      <p:sp>
        <p:nvSpPr>
          <p:cNvPr id="25" name="TextBox 24"/>
          <p:cNvSpPr txBox="1"/>
          <p:nvPr/>
        </p:nvSpPr>
        <p:spPr>
          <a:xfrm>
            <a:off x="10325820" y="3102391"/>
            <a:ext cx="365516" cy="502014"/>
          </a:xfrm>
          <a:prstGeom prst="rect">
            <a:avLst/>
          </a:prstGeom>
          <a:noFill/>
        </p:spPr>
        <p:txBody>
          <a:bodyPr wrap="square" lIns="101235" tIns="50618" rIns="101235" bIns="50618" rtlCol="0">
            <a:spAutoFit/>
          </a:bodyPr>
          <a:lstStyle/>
          <a:p>
            <a:r>
              <a:rPr lang="en-US" sz="2598" b="1" dirty="0">
                <a:latin typeface="Times New Roman" pitchFamily="18" charset="0"/>
                <a:cs typeface="Times New Roman" pitchFamily="18" charset="0"/>
              </a:rPr>
              <a:t>x</a:t>
            </a:r>
          </a:p>
        </p:txBody>
      </p:sp>
      <p:cxnSp>
        <p:nvCxnSpPr>
          <p:cNvPr id="27" name="Straight Connector 26"/>
          <p:cNvCxnSpPr/>
          <p:nvPr/>
        </p:nvCxnSpPr>
        <p:spPr>
          <a:xfrm>
            <a:off x="9137898" y="2976173"/>
            <a:ext cx="182758" cy="11136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H="1">
            <a:off x="9137898" y="3070519"/>
            <a:ext cx="182758" cy="20263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8955137" y="3312450"/>
            <a:ext cx="456894" cy="502014"/>
          </a:xfrm>
          <a:prstGeom prst="rect">
            <a:avLst/>
          </a:prstGeom>
          <a:noFill/>
        </p:spPr>
        <p:txBody>
          <a:bodyPr wrap="square" lIns="101235" tIns="50618" rIns="101235" bIns="50618" rtlCol="0">
            <a:spAutoFit/>
          </a:bodyPr>
          <a:lstStyle/>
          <a:p>
            <a:r>
              <a:rPr lang="en-US" sz="2598" b="1" dirty="0">
                <a:latin typeface="Times New Roman" pitchFamily="18" charset="0"/>
                <a:cs typeface="Times New Roman" pitchFamily="18" charset="0"/>
              </a:rPr>
              <a:t>V</a:t>
            </a:r>
          </a:p>
        </p:txBody>
      </p:sp>
      <p:sp>
        <p:nvSpPr>
          <p:cNvPr id="36" name="TextBox 35"/>
          <p:cNvSpPr txBox="1"/>
          <p:nvPr/>
        </p:nvSpPr>
        <p:spPr>
          <a:xfrm>
            <a:off x="8224111" y="4159751"/>
            <a:ext cx="639652" cy="502014"/>
          </a:xfrm>
          <a:prstGeom prst="rect">
            <a:avLst/>
          </a:prstGeom>
          <a:noFill/>
        </p:spPr>
        <p:txBody>
          <a:bodyPr wrap="square" lIns="101235" tIns="50618" rIns="101235" bIns="50618" rtlCol="0">
            <a:spAutoFit/>
          </a:bodyPr>
          <a:lstStyle/>
          <a:p>
            <a:r>
              <a:rPr lang="en-US" sz="2598" b="1" dirty="0">
                <a:latin typeface="Times New Roman" pitchFamily="18" charset="0"/>
                <a:cs typeface="Times New Roman" pitchFamily="18" charset="0"/>
              </a:rPr>
              <a:t>F</a:t>
            </a:r>
            <a:r>
              <a:rPr lang="en-US" sz="2598" b="1" baseline="-25000" dirty="0">
                <a:latin typeface="Times New Roman" pitchFamily="18" charset="0"/>
                <a:cs typeface="Times New Roman" pitchFamily="18" charset="0"/>
              </a:rPr>
              <a:t>B</a:t>
            </a:r>
            <a:endParaRPr lang="en-US" sz="2598" b="1" dirty="0">
              <a:latin typeface="Times New Roman" pitchFamily="18" charset="0"/>
              <a:cs typeface="Times New Roman" pitchFamily="18" charset="0"/>
            </a:endParaRPr>
          </a:p>
        </p:txBody>
      </p:sp>
      <p:sp>
        <p:nvSpPr>
          <p:cNvPr id="37" name="TextBox 36"/>
          <p:cNvSpPr txBox="1"/>
          <p:nvPr/>
        </p:nvSpPr>
        <p:spPr>
          <a:xfrm>
            <a:off x="6853424" y="3867117"/>
            <a:ext cx="639652" cy="502014"/>
          </a:xfrm>
          <a:prstGeom prst="rect">
            <a:avLst/>
          </a:prstGeom>
          <a:noFill/>
        </p:spPr>
        <p:txBody>
          <a:bodyPr wrap="square" lIns="101235" tIns="50618" rIns="101235" bIns="50618" rtlCol="0">
            <a:spAutoFit/>
          </a:bodyPr>
          <a:lstStyle/>
          <a:p>
            <a:r>
              <a:rPr lang="en-US" sz="2598" b="1" dirty="0">
                <a:latin typeface="Times New Roman" pitchFamily="18" charset="0"/>
                <a:cs typeface="Times New Roman" pitchFamily="18" charset="0"/>
              </a:rPr>
              <a:t>Z</a:t>
            </a:r>
          </a:p>
        </p:txBody>
      </p:sp>
      <p:cxnSp>
        <p:nvCxnSpPr>
          <p:cNvPr id="39" name="Straight Arrow Connector 38"/>
          <p:cNvCxnSpPr/>
          <p:nvPr/>
        </p:nvCxnSpPr>
        <p:spPr>
          <a:xfrm flipH="1">
            <a:off x="7310315" y="2976172"/>
            <a:ext cx="822410" cy="55684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6853424" y="3347398"/>
            <a:ext cx="639652" cy="502014"/>
          </a:xfrm>
          <a:prstGeom prst="rect">
            <a:avLst/>
          </a:prstGeom>
          <a:noFill/>
        </p:spPr>
        <p:txBody>
          <a:bodyPr wrap="square" lIns="101235" tIns="50618" rIns="101235" bIns="50618" rtlCol="0">
            <a:spAutoFit/>
          </a:bodyPr>
          <a:lstStyle/>
          <a:p>
            <a:r>
              <a:rPr lang="en-US" sz="2598" b="1" dirty="0">
                <a:latin typeface="Times New Roman" pitchFamily="18" charset="0"/>
                <a:cs typeface="Times New Roman" pitchFamily="18" charset="0"/>
              </a:rPr>
              <a:t>B</a:t>
            </a:r>
          </a:p>
        </p:txBody>
      </p:sp>
      <p:sp>
        <p:nvSpPr>
          <p:cNvPr id="41" name="TextBox 40"/>
          <p:cNvSpPr txBox="1"/>
          <p:nvPr/>
        </p:nvSpPr>
        <p:spPr>
          <a:xfrm>
            <a:off x="8863758" y="2233717"/>
            <a:ext cx="456894" cy="502014"/>
          </a:xfrm>
          <a:prstGeom prst="rect">
            <a:avLst/>
          </a:prstGeom>
          <a:noFill/>
        </p:spPr>
        <p:txBody>
          <a:bodyPr wrap="square" lIns="101235" tIns="50618" rIns="101235" bIns="50618" rtlCol="0">
            <a:spAutoFit/>
          </a:bodyPr>
          <a:lstStyle/>
          <a:p>
            <a:r>
              <a:rPr lang="en-US" sz="2598" b="1" dirty="0">
                <a:latin typeface="Times New Roman" pitchFamily="18" charset="0"/>
                <a:cs typeface="Times New Roman" pitchFamily="18" charset="0"/>
              </a:rPr>
              <a:t>E</a:t>
            </a:r>
          </a:p>
        </p:txBody>
      </p:sp>
      <p:cxnSp>
        <p:nvCxnSpPr>
          <p:cNvPr id="43" name="Straight Connector 42"/>
          <p:cNvCxnSpPr/>
          <p:nvPr/>
        </p:nvCxnSpPr>
        <p:spPr>
          <a:xfrm flipH="1">
            <a:off x="8216493" y="2312315"/>
            <a:ext cx="190373" cy="14414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H="1" flipV="1">
            <a:off x="8406863" y="2307965"/>
            <a:ext cx="137069" cy="1484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a:xfrm>
            <a:off x="7584456" y="2233721"/>
            <a:ext cx="639652" cy="502014"/>
          </a:xfrm>
          <a:prstGeom prst="rect">
            <a:avLst/>
          </a:prstGeom>
          <a:noFill/>
        </p:spPr>
        <p:txBody>
          <a:bodyPr wrap="square" lIns="101235" tIns="50618" rIns="101235" bIns="50618" rtlCol="0">
            <a:spAutoFit/>
          </a:bodyPr>
          <a:lstStyle/>
          <a:p>
            <a:r>
              <a:rPr lang="en-US" sz="2598" b="1" dirty="0">
                <a:latin typeface="Times New Roman" pitchFamily="18" charset="0"/>
                <a:cs typeface="Times New Roman" pitchFamily="18" charset="0"/>
              </a:rPr>
              <a:t>F</a:t>
            </a:r>
            <a:r>
              <a:rPr lang="en-US" sz="2598" b="1" baseline="-25000" dirty="0">
                <a:latin typeface="Times New Roman" pitchFamily="18" charset="0"/>
                <a:cs typeface="Times New Roman" pitchFamily="18" charset="0"/>
              </a:rPr>
              <a:t>E</a:t>
            </a:r>
            <a:endParaRPr lang="en-US" sz="2598" b="1" dirty="0">
              <a:latin typeface="Times New Roman" pitchFamily="18" charset="0"/>
              <a:cs typeface="Times New Roman" pitchFamily="18" charset="0"/>
            </a:endParaRPr>
          </a:p>
        </p:txBody>
      </p:sp>
      <mc:AlternateContent xmlns:mc="http://schemas.openxmlformats.org/markup-compatibility/2006" xmlns:a14="http://schemas.microsoft.com/office/drawing/2010/main">
        <mc:Choice Requires="a14">
          <p:sp>
            <p:nvSpPr>
              <p:cNvPr id="26" name="Rectangle 25"/>
              <p:cNvSpPr/>
              <p:nvPr/>
            </p:nvSpPr>
            <p:spPr>
              <a:xfrm>
                <a:off x="828497" y="1517563"/>
                <a:ext cx="3885129" cy="549078"/>
              </a:xfrm>
              <a:prstGeom prst="rect">
                <a:avLst/>
              </a:prstGeom>
            </p:spPr>
            <p:txBody>
              <a:bodyPr wrap="square" lIns="101235" tIns="50618" rIns="101235" bIns="50618">
                <a:spAutoFit/>
              </a:bodyPr>
              <a:lstStyle/>
              <a:p>
                <a:pPr algn="just"/>
                <a14:m>
                  <m:oMath xmlns:m="http://schemas.openxmlformats.org/officeDocument/2006/math">
                    <m:acc>
                      <m:accPr>
                        <m:chr m:val="⃗"/>
                        <m:ctrlPr>
                          <a:rPr lang="en-US" sz="2598" b="1" i="1" smtClean="0">
                            <a:solidFill>
                              <a:schemeClr val="bg1"/>
                            </a:solidFill>
                            <a:latin typeface="Cambria Math" panose="02040503050406030204" pitchFamily="18" charset="0"/>
                            <a:ea typeface="Cambria Math" pitchFamily="18" charset="0"/>
                          </a:rPr>
                        </m:ctrlPr>
                      </m:accPr>
                      <m:e>
                        <m:r>
                          <m:rPr>
                            <m:nor/>
                          </m:rPr>
                          <a:rPr lang="en-US" sz="2598" b="1">
                            <a:solidFill>
                              <a:schemeClr val="bg1"/>
                            </a:solidFill>
                            <a:latin typeface="Times New Roman" pitchFamily="18" charset="0"/>
                            <a:ea typeface="Cambria Math" pitchFamily="18" charset="0"/>
                            <a:cs typeface="Times New Roman" pitchFamily="18" charset="0"/>
                          </a:rPr>
                          <m:t>E</m:t>
                        </m:r>
                      </m:e>
                    </m:acc>
                  </m:oMath>
                </a14:m>
                <a:r>
                  <a:rPr lang="en-US" sz="2598" b="1" dirty="0">
                    <a:solidFill>
                      <a:schemeClr val="bg1"/>
                    </a:solidFill>
                    <a:latin typeface="Times New Roman" pitchFamily="18" charset="0"/>
                    <a:ea typeface="Cambria Math" pitchFamily="18" charset="0"/>
                    <a:cs typeface="Times New Roman" pitchFamily="18" charset="0"/>
                  </a:rPr>
                  <a:t> = E </a:t>
                </a:r>
                <a14:m>
                  <m:oMath xmlns:m="http://schemas.openxmlformats.org/officeDocument/2006/math">
                    <m:acc>
                      <m:accPr>
                        <m:chr m:val="̂"/>
                        <m:ctrlPr>
                          <a:rPr lang="en-US" sz="2598" b="1" i="1">
                            <a:solidFill>
                              <a:schemeClr val="bg1"/>
                            </a:solidFill>
                            <a:latin typeface="Cambria Math" panose="02040503050406030204" pitchFamily="18" charset="0"/>
                            <a:ea typeface="Cambria Math" pitchFamily="18" charset="0"/>
                          </a:rPr>
                        </m:ctrlPr>
                      </m:accPr>
                      <m:e>
                        <m:r>
                          <m:rPr>
                            <m:nor/>
                          </m:rPr>
                          <a:rPr lang="en-US" sz="2598" b="1">
                            <a:solidFill>
                              <a:schemeClr val="bg1"/>
                            </a:solidFill>
                            <a:latin typeface="Times New Roman" pitchFamily="18" charset="0"/>
                            <a:ea typeface="Cambria Math" pitchFamily="18" charset="0"/>
                            <a:cs typeface="Times New Roman" pitchFamily="18" charset="0"/>
                          </a:rPr>
                          <m:t>j</m:t>
                        </m:r>
                      </m:e>
                    </m:acc>
                  </m:oMath>
                </a14:m>
                <a:r>
                  <a:rPr lang="en-US" sz="2598" b="1" dirty="0">
                    <a:solidFill>
                      <a:schemeClr val="bg1"/>
                    </a:solidFill>
                    <a:latin typeface="Times New Roman" pitchFamily="18" charset="0"/>
                    <a:ea typeface="Cambria Math" pitchFamily="18" charset="0"/>
                    <a:cs typeface="Times New Roman" pitchFamily="18" charset="0"/>
                  </a:rPr>
                  <a:t>, </a:t>
                </a:r>
                <a14:m>
                  <m:oMath xmlns:m="http://schemas.openxmlformats.org/officeDocument/2006/math">
                    <m:acc>
                      <m:accPr>
                        <m:chr m:val="⃗"/>
                        <m:ctrlPr>
                          <a:rPr lang="en-US" sz="2598" b="1" i="1">
                            <a:solidFill>
                              <a:schemeClr val="bg1"/>
                            </a:solidFill>
                            <a:latin typeface="Cambria Math" panose="02040503050406030204" pitchFamily="18" charset="0"/>
                            <a:ea typeface="Cambria Math" pitchFamily="18" charset="0"/>
                          </a:rPr>
                        </m:ctrlPr>
                      </m:accPr>
                      <m:e>
                        <m:r>
                          <m:rPr>
                            <m:nor/>
                          </m:rPr>
                          <a:rPr lang="en-US" sz="2598" b="1">
                            <a:solidFill>
                              <a:schemeClr val="bg1"/>
                            </a:solidFill>
                            <a:latin typeface="Times New Roman" pitchFamily="18" charset="0"/>
                            <a:ea typeface="Cambria Math" pitchFamily="18" charset="0"/>
                            <a:cs typeface="Times New Roman" pitchFamily="18" charset="0"/>
                          </a:rPr>
                          <m:t>B</m:t>
                        </m:r>
                      </m:e>
                    </m:acc>
                  </m:oMath>
                </a14:m>
                <a:r>
                  <a:rPr lang="en-US" sz="2598" b="1" dirty="0">
                    <a:solidFill>
                      <a:schemeClr val="bg1"/>
                    </a:solidFill>
                    <a:latin typeface="Times New Roman" pitchFamily="18" charset="0"/>
                    <a:ea typeface="Cambria Math" pitchFamily="18" charset="0"/>
                    <a:cs typeface="Times New Roman" pitchFamily="18" charset="0"/>
                  </a:rPr>
                  <a:t> = B </a:t>
                </a:r>
                <a14:m>
                  <m:oMath xmlns:m="http://schemas.openxmlformats.org/officeDocument/2006/math">
                    <m:acc>
                      <m:accPr>
                        <m:chr m:val="̂"/>
                        <m:ctrlPr>
                          <a:rPr lang="en-US" sz="2598" b="1" i="1">
                            <a:solidFill>
                              <a:schemeClr val="bg1"/>
                            </a:solidFill>
                            <a:latin typeface="Cambria Math" panose="02040503050406030204" pitchFamily="18" charset="0"/>
                            <a:ea typeface="Cambria Math" pitchFamily="18" charset="0"/>
                          </a:rPr>
                        </m:ctrlPr>
                      </m:accPr>
                      <m:e>
                        <m:r>
                          <m:rPr>
                            <m:nor/>
                          </m:rPr>
                          <a:rPr lang="en-US" sz="2598" b="1">
                            <a:solidFill>
                              <a:schemeClr val="bg1"/>
                            </a:solidFill>
                            <a:latin typeface="Times New Roman" pitchFamily="18" charset="0"/>
                            <a:ea typeface="Cambria Math" pitchFamily="18" charset="0"/>
                            <a:cs typeface="Times New Roman" pitchFamily="18" charset="0"/>
                          </a:rPr>
                          <m:t>k</m:t>
                        </m:r>
                      </m:e>
                    </m:acc>
                  </m:oMath>
                </a14:m>
                <a:r>
                  <a:rPr lang="en-US" sz="2598" b="1" dirty="0">
                    <a:solidFill>
                      <a:schemeClr val="bg1"/>
                    </a:solidFill>
                    <a:latin typeface="Times New Roman" pitchFamily="18" charset="0"/>
                    <a:ea typeface="Cambria Math" pitchFamily="18" charset="0"/>
                    <a:cs typeface="Times New Roman" pitchFamily="18" charset="0"/>
                  </a:rPr>
                  <a:t>, </a:t>
                </a:r>
                <a14:m>
                  <m:oMath xmlns:m="http://schemas.openxmlformats.org/officeDocument/2006/math">
                    <m:acc>
                      <m:accPr>
                        <m:chr m:val="⃗"/>
                        <m:ctrlPr>
                          <a:rPr lang="en-US" sz="2598" b="1" i="1">
                            <a:solidFill>
                              <a:schemeClr val="bg1"/>
                            </a:solidFill>
                            <a:latin typeface="Cambria Math" panose="02040503050406030204" pitchFamily="18" charset="0"/>
                            <a:ea typeface="Cambria Math" pitchFamily="18" charset="0"/>
                          </a:rPr>
                        </m:ctrlPr>
                      </m:accPr>
                      <m:e>
                        <m:r>
                          <m:rPr>
                            <m:nor/>
                          </m:rPr>
                          <a:rPr lang="en-US" sz="2598" b="1">
                            <a:solidFill>
                              <a:schemeClr val="bg1"/>
                            </a:solidFill>
                            <a:latin typeface="Times New Roman" pitchFamily="18" charset="0"/>
                            <a:ea typeface="Cambria Math" pitchFamily="18" charset="0"/>
                            <a:cs typeface="Times New Roman" pitchFamily="18" charset="0"/>
                          </a:rPr>
                          <m:t>v</m:t>
                        </m:r>
                      </m:e>
                    </m:acc>
                  </m:oMath>
                </a14:m>
                <a:r>
                  <a:rPr lang="en-US" sz="2598" b="1" dirty="0">
                    <a:solidFill>
                      <a:schemeClr val="bg1"/>
                    </a:solidFill>
                    <a:latin typeface="Times New Roman" pitchFamily="18" charset="0"/>
                    <a:ea typeface="Cambria Math" pitchFamily="18" charset="0"/>
                    <a:cs typeface="Times New Roman" pitchFamily="18" charset="0"/>
                  </a:rPr>
                  <a:t> = v </a:t>
                </a:r>
                <a14:m>
                  <m:oMath xmlns:m="http://schemas.openxmlformats.org/officeDocument/2006/math">
                    <m:acc>
                      <m:accPr>
                        <m:chr m:val="̂"/>
                        <m:ctrlPr>
                          <a:rPr lang="en-US" sz="2598" b="1" i="1">
                            <a:solidFill>
                              <a:schemeClr val="bg1"/>
                            </a:solidFill>
                            <a:latin typeface="Cambria Math" panose="02040503050406030204" pitchFamily="18" charset="0"/>
                            <a:ea typeface="Cambria Math" pitchFamily="18" charset="0"/>
                          </a:rPr>
                        </m:ctrlPr>
                      </m:accPr>
                      <m:e>
                        <m:r>
                          <m:rPr>
                            <m:nor/>
                          </m:rPr>
                          <a:rPr lang="en-US" sz="2598" b="1">
                            <a:solidFill>
                              <a:schemeClr val="bg1"/>
                            </a:solidFill>
                            <a:latin typeface="Times New Roman" pitchFamily="18" charset="0"/>
                            <a:ea typeface="Cambria Math" pitchFamily="18" charset="0"/>
                            <a:cs typeface="Times New Roman" pitchFamily="18" charset="0"/>
                          </a:rPr>
                          <m:t>i</m:t>
                        </m:r>
                      </m:e>
                    </m:acc>
                  </m:oMath>
                </a14:m>
                <a:endParaRPr lang="en-US" sz="2598" b="1" dirty="0">
                  <a:solidFill>
                    <a:schemeClr val="bg1"/>
                  </a:solidFill>
                  <a:latin typeface="Times New Roman" pitchFamily="18" charset="0"/>
                  <a:ea typeface="Cambria Math" pitchFamily="18" charset="0"/>
                  <a:cs typeface="Times New Roman" pitchFamily="18" charset="0"/>
                </a:endParaRPr>
              </a:p>
            </p:txBody>
          </p:sp>
        </mc:Choice>
        <mc:Fallback xmlns="">
          <p:sp>
            <p:nvSpPr>
              <p:cNvPr id="26" name="Rectangle 25"/>
              <p:cNvSpPr>
                <a:spLocks noRot="1" noChangeAspect="1" noMove="1" noResize="1" noEditPoints="1" noAdjustHandles="1" noChangeArrowheads="1" noChangeShapeType="1" noTextEdit="1"/>
              </p:cNvSpPr>
              <p:nvPr/>
            </p:nvSpPr>
            <p:spPr>
              <a:xfrm>
                <a:off x="828497" y="1517563"/>
                <a:ext cx="3885129" cy="549078"/>
              </a:xfrm>
              <a:prstGeom prst="rect">
                <a:avLst/>
              </a:prstGeom>
              <a:blipFill>
                <a:blip r:embed="rId2"/>
                <a:stretch>
                  <a:fillRect t="-1111" b="-26667"/>
                </a:stretch>
              </a:blipFill>
            </p:spPr>
            <p:txBody>
              <a:bodyPr/>
              <a:lstStyle/>
              <a:p>
                <a:r>
                  <a:rPr lang="en-IN">
                    <a:noFill/>
                  </a:rPr>
                  <a:t> </a:t>
                </a:r>
              </a:p>
            </p:txBody>
          </p:sp>
        </mc:Fallback>
      </mc:AlternateContent>
      <p:sp>
        <p:nvSpPr>
          <p:cNvPr id="28" name="Rectangle 27"/>
          <p:cNvSpPr/>
          <p:nvPr/>
        </p:nvSpPr>
        <p:spPr>
          <a:xfrm>
            <a:off x="828500" y="2210523"/>
            <a:ext cx="1942565" cy="502014"/>
          </a:xfrm>
          <a:prstGeom prst="rect">
            <a:avLst/>
          </a:prstGeom>
        </p:spPr>
        <p:txBody>
          <a:bodyPr wrap="square" lIns="101235" tIns="50618" rIns="101235" bIns="50618">
            <a:spAutoFit/>
          </a:bodyPr>
          <a:lstStyle/>
          <a:p>
            <a:pPr algn="just"/>
            <a:r>
              <a:rPr lang="en-US" sz="2598" b="1" dirty="0" err="1">
                <a:solidFill>
                  <a:schemeClr val="bg1"/>
                </a:solidFill>
                <a:latin typeface="Times New Roman" pitchFamily="18" charset="0"/>
                <a:ea typeface="Cambria Math" pitchFamily="18" charset="0"/>
              </a:rPr>
              <a:t>F</a:t>
            </a:r>
            <a:r>
              <a:rPr lang="en-US" sz="2598" b="1" baseline="-25000" dirty="0" err="1">
                <a:solidFill>
                  <a:schemeClr val="bg1"/>
                </a:solidFill>
                <a:latin typeface="Times New Roman" pitchFamily="18" charset="0"/>
                <a:ea typeface="Cambria Math" pitchFamily="18" charset="0"/>
              </a:rPr>
              <a:t>ba</a:t>
            </a:r>
            <a:r>
              <a:rPr lang="en-US" sz="2598" b="1" dirty="0">
                <a:solidFill>
                  <a:schemeClr val="bg1"/>
                </a:solidFill>
                <a:latin typeface="Times New Roman" pitchFamily="18" charset="0"/>
                <a:ea typeface="Cambria Math" pitchFamily="18" charset="0"/>
              </a:rPr>
              <a:t> = </a:t>
            </a:r>
            <a:r>
              <a:rPr lang="en-US" sz="2598" b="1" dirty="0" err="1">
                <a:solidFill>
                  <a:schemeClr val="bg1"/>
                </a:solidFill>
                <a:latin typeface="Times New Roman" pitchFamily="18" charset="0"/>
                <a:ea typeface="Cambria Math" pitchFamily="18" charset="0"/>
              </a:rPr>
              <a:t>I</a:t>
            </a:r>
            <a:r>
              <a:rPr lang="en-US" sz="2598" b="1" baseline="-25000" dirty="0" err="1">
                <a:solidFill>
                  <a:schemeClr val="bg1"/>
                </a:solidFill>
                <a:latin typeface="Times New Roman" pitchFamily="18" charset="0"/>
                <a:ea typeface="Cambria Math" pitchFamily="18" charset="0"/>
              </a:rPr>
              <a:t>b</a:t>
            </a:r>
            <a:r>
              <a:rPr lang="en-US" sz="2598" b="1" dirty="0" err="1">
                <a:solidFill>
                  <a:schemeClr val="bg1"/>
                </a:solidFill>
                <a:latin typeface="Times New Roman" pitchFamily="18" charset="0"/>
                <a:ea typeface="Cambria Math" pitchFamily="18" charset="0"/>
              </a:rPr>
              <a:t>LB</a:t>
            </a:r>
            <a:r>
              <a:rPr lang="en-US" sz="2598" b="1" baseline="-25000" dirty="0" err="1">
                <a:solidFill>
                  <a:schemeClr val="bg1"/>
                </a:solidFill>
                <a:latin typeface="Times New Roman" pitchFamily="18" charset="0"/>
                <a:ea typeface="Cambria Math" pitchFamily="18" charset="0"/>
              </a:rPr>
              <a:t>a</a:t>
            </a:r>
            <a:endParaRPr lang="en-US" sz="2598" b="1" baseline="-25000" dirty="0">
              <a:solidFill>
                <a:schemeClr val="bg1"/>
              </a:solidFill>
              <a:latin typeface="Times New Roman" pitchFamily="18" charset="0"/>
              <a:ea typeface="Cambria Math" pitchFamily="18" charset="0"/>
            </a:endParaRPr>
          </a:p>
        </p:txBody>
      </p:sp>
      <mc:AlternateContent xmlns:mc="http://schemas.openxmlformats.org/markup-compatibility/2006" xmlns:a14="http://schemas.microsoft.com/office/drawing/2010/main">
        <mc:Choice Requires="a14">
          <p:sp>
            <p:nvSpPr>
              <p:cNvPr id="29" name="Rectangle 28"/>
              <p:cNvSpPr/>
              <p:nvPr/>
            </p:nvSpPr>
            <p:spPr>
              <a:xfrm>
                <a:off x="828500" y="2898977"/>
                <a:ext cx="6161987" cy="549078"/>
              </a:xfrm>
              <a:prstGeom prst="rect">
                <a:avLst/>
              </a:prstGeom>
            </p:spPr>
            <p:txBody>
              <a:bodyPr wrap="square" lIns="101235" tIns="50618" rIns="101235" bIns="50618">
                <a:spAutoFit/>
              </a:bodyPr>
              <a:lstStyle/>
              <a:p>
                <a:pPr algn="just"/>
                <a14:m>
                  <m:oMath xmlns:m="http://schemas.openxmlformats.org/officeDocument/2006/math">
                    <m:acc>
                      <m:accPr>
                        <m:chr m:val="⃗"/>
                        <m:ctrlPr>
                          <a:rPr lang="en-US" sz="2598" b="1" i="1" smtClean="0">
                            <a:solidFill>
                              <a:schemeClr val="bg1"/>
                            </a:solidFill>
                            <a:latin typeface="Cambria Math" panose="02040503050406030204" pitchFamily="18" charset="0"/>
                            <a:ea typeface="Cambria Math" pitchFamily="18" charset="0"/>
                          </a:rPr>
                        </m:ctrlPr>
                      </m:accPr>
                      <m:e>
                        <m:r>
                          <m:rPr>
                            <m:nor/>
                          </m:rPr>
                          <a:rPr lang="en-US" sz="2598" b="1">
                            <a:solidFill>
                              <a:schemeClr val="bg1"/>
                            </a:solidFill>
                            <a:latin typeface="Times New Roman" pitchFamily="18" charset="0"/>
                            <a:ea typeface="Cambria Math" pitchFamily="18" charset="0"/>
                            <a:cs typeface="Times New Roman" pitchFamily="18" charset="0"/>
                          </a:rPr>
                          <m:t>F</m:t>
                        </m:r>
                        <m:r>
                          <m:rPr>
                            <m:nor/>
                          </m:rPr>
                          <a:rPr lang="en-US" sz="2598" b="1" baseline="-25000">
                            <a:solidFill>
                              <a:schemeClr val="bg1"/>
                            </a:solidFill>
                            <a:latin typeface="Times New Roman" pitchFamily="18" charset="0"/>
                            <a:ea typeface="Cambria Math" pitchFamily="18" charset="0"/>
                            <a:cs typeface="Times New Roman" pitchFamily="18" charset="0"/>
                          </a:rPr>
                          <m:t>B</m:t>
                        </m:r>
                      </m:e>
                    </m:acc>
                  </m:oMath>
                </a14:m>
                <a:r>
                  <a:rPr lang="en-US" sz="2598" b="1" dirty="0">
                    <a:solidFill>
                      <a:schemeClr val="bg1"/>
                    </a:solidFill>
                    <a:latin typeface="Times New Roman" pitchFamily="18" charset="0"/>
                    <a:ea typeface="Cambria Math" pitchFamily="18" charset="0"/>
                    <a:cs typeface="Times New Roman" pitchFamily="18" charset="0"/>
                  </a:rPr>
                  <a:t> = q </a:t>
                </a:r>
                <a14:m>
                  <m:oMath xmlns:m="http://schemas.openxmlformats.org/officeDocument/2006/math">
                    <m:acc>
                      <m:accPr>
                        <m:chr m:val="⃗"/>
                        <m:ctrlPr>
                          <a:rPr lang="en-US" sz="2598" b="1" i="1">
                            <a:solidFill>
                              <a:schemeClr val="bg1"/>
                            </a:solidFill>
                            <a:latin typeface="Cambria Math" panose="02040503050406030204" pitchFamily="18" charset="0"/>
                            <a:ea typeface="Cambria Math" pitchFamily="18" charset="0"/>
                          </a:rPr>
                        </m:ctrlPr>
                      </m:accPr>
                      <m:e>
                        <m:r>
                          <m:rPr>
                            <m:nor/>
                          </m:rPr>
                          <a:rPr lang="en-US" sz="2598" b="1">
                            <a:solidFill>
                              <a:schemeClr val="bg1"/>
                            </a:solidFill>
                            <a:latin typeface="Times New Roman" pitchFamily="18" charset="0"/>
                            <a:ea typeface="Cambria Math" pitchFamily="18" charset="0"/>
                            <a:cs typeface="Times New Roman" pitchFamily="18" charset="0"/>
                          </a:rPr>
                          <m:t>v</m:t>
                        </m:r>
                      </m:e>
                    </m:acc>
                    <m:r>
                      <m:rPr>
                        <m:nor/>
                      </m:rPr>
                      <a:rPr lang="en-US" sz="2598" b="1" baseline="-25000">
                        <a:solidFill>
                          <a:schemeClr val="bg1"/>
                        </a:solidFill>
                        <a:latin typeface="Times New Roman" pitchFamily="18" charset="0"/>
                        <a:ea typeface="Cambria Math" pitchFamily="18" charset="0"/>
                        <a:cs typeface="Times New Roman" pitchFamily="18" charset="0"/>
                      </a:rPr>
                      <m:t> </m:t>
                    </m:r>
                  </m:oMath>
                </a14:m>
                <a:r>
                  <a:rPr lang="en-US" sz="2598" b="1" dirty="0">
                    <a:solidFill>
                      <a:schemeClr val="bg1"/>
                    </a:solidFill>
                    <a:latin typeface="Times New Roman" pitchFamily="18" charset="0"/>
                    <a:ea typeface="Cambria Math" pitchFamily="18" charset="0"/>
                    <a:cs typeface="Times New Roman" pitchFamily="18" charset="0"/>
                  </a:rPr>
                  <a:t>× </a:t>
                </a:r>
                <a14:m>
                  <m:oMath xmlns:m="http://schemas.openxmlformats.org/officeDocument/2006/math">
                    <m:acc>
                      <m:accPr>
                        <m:chr m:val="⃗"/>
                        <m:ctrlPr>
                          <a:rPr lang="en-US" sz="2598" b="1" i="1">
                            <a:solidFill>
                              <a:schemeClr val="bg1"/>
                            </a:solidFill>
                            <a:latin typeface="Cambria Math" panose="02040503050406030204" pitchFamily="18" charset="0"/>
                            <a:ea typeface="Cambria Math" pitchFamily="18" charset="0"/>
                          </a:rPr>
                        </m:ctrlPr>
                      </m:accPr>
                      <m:e>
                        <m:r>
                          <m:rPr>
                            <m:nor/>
                          </m:rPr>
                          <a:rPr lang="en-US" sz="2598" b="1">
                            <a:solidFill>
                              <a:schemeClr val="bg1"/>
                            </a:solidFill>
                            <a:latin typeface="Times New Roman" pitchFamily="18" charset="0"/>
                            <a:ea typeface="Cambria Math" pitchFamily="18" charset="0"/>
                            <a:cs typeface="Times New Roman" pitchFamily="18" charset="0"/>
                          </a:rPr>
                          <m:t>B</m:t>
                        </m:r>
                      </m:e>
                    </m:acc>
                  </m:oMath>
                </a14:m>
                <a:r>
                  <a:rPr lang="en-US" sz="2598" b="1" dirty="0">
                    <a:solidFill>
                      <a:schemeClr val="bg1"/>
                    </a:solidFill>
                    <a:latin typeface="Times New Roman" pitchFamily="18" charset="0"/>
                    <a:ea typeface="Cambria Math" pitchFamily="18" charset="0"/>
                    <a:cs typeface="Times New Roman" pitchFamily="18" charset="0"/>
                  </a:rPr>
                  <a:t> = q (v </a:t>
                </a:r>
                <a14:m>
                  <m:oMath xmlns:m="http://schemas.openxmlformats.org/officeDocument/2006/math">
                    <m:acc>
                      <m:accPr>
                        <m:chr m:val="̂"/>
                        <m:ctrlPr>
                          <a:rPr lang="en-US" sz="2598" b="1" i="1">
                            <a:solidFill>
                              <a:schemeClr val="bg1"/>
                            </a:solidFill>
                            <a:latin typeface="Cambria Math" panose="02040503050406030204" pitchFamily="18" charset="0"/>
                            <a:ea typeface="Cambria Math" pitchFamily="18" charset="0"/>
                          </a:rPr>
                        </m:ctrlPr>
                      </m:accPr>
                      <m:e>
                        <m:r>
                          <m:rPr>
                            <m:nor/>
                          </m:rPr>
                          <a:rPr lang="en-US" sz="2598" b="1">
                            <a:solidFill>
                              <a:schemeClr val="bg1"/>
                            </a:solidFill>
                            <a:latin typeface="Times New Roman" pitchFamily="18" charset="0"/>
                            <a:ea typeface="Cambria Math" pitchFamily="18" charset="0"/>
                            <a:cs typeface="Times New Roman" pitchFamily="18" charset="0"/>
                          </a:rPr>
                          <m:t>i</m:t>
                        </m:r>
                      </m:e>
                    </m:acc>
                  </m:oMath>
                </a14:m>
                <a:r>
                  <a:rPr lang="en-US" sz="2598" b="1" dirty="0">
                    <a:solidFill>
                      <a:schemeClr val="bg1"/>
                    </a:solidFill>
                    <a:latin typeface="Times New Roman" pitchFamily="18" charset="0"/>
                    <a:ea typeface="Cambria Math" pitchFamily="18" charset="0"/>
                    <a:cs typeface="Times New Roman" pitchFamily="18" charset="0"/>
                  </a:rPr>
                  <a:t> × B </a:t>
                </a:r>
                <a14:m>
                  <m:oMath xmlns:m="http://schemas.openxmlformats.org/officeDocument/2006/math">
                    <m:acc>
                      <m:accPr>
                        <m:chr m:val="̂"/>
                        <m:ctrlPr>
                          <a:rPr lang="en-US" sz="2598" b="1" i="1">
                            <a:solidFill>
                              <a:schemeClr val="bg1"/>
                            </a:solidFill>
                            <a:latin typeface="Cambria Math" panose="02040503050406030204" pitchFamily="18" charset="0"/>
                            <a:ea typeface="Cambria Math" pitchFamily="18" charset="0"/>
                          </a:rPr>
                        </m:ctrlPr>
                      </m:accPr>
                      <m:e>
                        <m:r>
                          <m:rPr>
                            <m:nor/>
                          </m:rPr>
                          <a:rPr lang="en-US" sz="2598" b="1">
                            <a:solidFill>
                              <a:schemeClr val="bg1"/>
                            </a:solidFill>
                            <a:latin typeface="Times New Roman" pitchFamily="18" charset="0"/>
                            <a:ea typeface="Cambria Math" pitchFamily="18" charset="0"/>
                            <a:cs typeface="Times New Roman" pitchFamily="18" charset="0"/>
                          </a:rPr>
                          <m:t>k</m:t>
                        </m:r>
                      </m:e>
                    </m:acc>
                  </m:oMath>
                </a14:m>
                <a:r>
                  <a:rPr lang="en-US" sz="2598" b="1" dirty="0">
                    <a:solidFill>
                      <a:schemeClr val="bg1"/>
                    </a:solidFill>
                    <a:latin typeface="Times New Roman" pitchFamily="18" charset="0"/>
                    <a:ea typeface="Cambria Math" pitchFamily="18" charset="0"/>
                    <a:cs typeface="Times New Roman" pitchFamily="18" charset="0"/>
                  </a:rPr>
                  <a:t>) = -q v B </a:t>
                </a:r>
                <a14:m>
                  <m:oMath xmlns:m="http://schemas.openxmlformats.org/officeDocument/2006/math">
                    <m:acc>
                      <m:accPr>
                        <m:chr m:val="̂"/>
                        <m:ctrlPr>
                          <a:rPr lang="en-US" sz="2598" b="1" i="1">
                            <a:solidFill>
                              <a:schemeClr val="bg1"/>
                            </a:solidFill>
                            <a:latin typeface="Cambria Math" panose="02040503050406030204" pitchFamily="18" charset="0"/>
                            <a:ea typeface="Cambria Math" pitchFamily="18" charset="0"/>
                          </a:rPr>
                        </m:ctrlPr>
                      </m:accPr>
                      <m:e>
                        <m:r>
                          <m:rPr>
                            <m:nor/>
                          </m:rPr>
                          <a:rPr lang="en-US" sz="2598" b="1">
                            <a:solidFill>
                              <a:schemeClr val="bg1"/>
                            </a:solidFill>
                            <a:latin typeface="Times New Roman" pitchFamily="18" charset="0"/>
                            <a:ea typeface="Cambria Math" pitchFamily="18" charset="0"/>
                            <a:cs typeface="Times New Roman" pitchFamily="18" charset="0"/>
                          </a:rPr>
                          <m:t>j</m:t>
                        </m:r>
                      </m:e>
                    </m:acc>
                  </m:oMath>
                </a14:m>
                <a:endParaRPr lang="en-US" sz="2598" b="1" dirty="0">
                  <a:solidFill>
                    <a:schemeClr val="bg1"/>
                  </a:solidFill>
                  <a:latin typeface="Times New Roman" pitchFamily="18" charset="0"/>
                  <a:ea typeface="Cambria Math" pitchFamily="18" charset="0"/>
                  <a:cs typeface="Times New Roman" pitchFamily="18" charset="0"/>
                </a:endParaRPr>
              </a:p>
            </p:txBody>
          </p:sp>
        </mc:Choice>
        <mc:Fallback xmlns="">
          <p:sp>
            <p:nvSpPr>
              <p:cNvPr id="29" name="Rectangle 28"/>
              <p:cNvSpPr>
                <a:spLocks noRot="1" noChangeAspect="1" noMove="1" noResize="1" noEditPoints="1" noAdjustHandles="1" noChangeArrowheads="1" noChangeShapeType="1" noTextEdit="1"/>
              </p:cNvSpPr>
              <p:nvPr/>
            </p:nvSpPr>
            <p:spPr>
              <a:xfrm>
                <a:off x="828500" y="2898977"/>
                <a:ext cx="6161987" cy="549078"/>
              </a:xfrm>
              <a:prstGeom prst="rect">
                <a:avLst/>
              </a:prstGeom>
              <a:blipFill>
                <a:blip r:embed="rId3"/>
                <a:stretch>
                  <a:fillRect t="-2222" b="-26667"/>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0" name="Rectangle 29"/>
              <p:cNvSpPr/>
              <p:nvPr/>
            </p:nvSpPr>
            <p:spPr>
              <a:xfrm>
                <a:off x="828500" y="3540774"/>
                <a:ext cx="6161987" cy="549078"/>
              </a:xfrm>
              <a:prstGeom prst="rect">
                <a:avLst/>
              </a:prstGeom>
            </p:spPr>
            <p:txBody>
              <a:bodyPr wrap="square" lIns="101235" tIns="50618" rIns="101235" bIns="50618">
                <a:spAutoFit/>
              </a:bodyPr>
              <a:lstStyle/>
              <a:p>
                <a:pPr algn="just"/>
                <a14:m>
                  <m:oMath xmlns:m="http://schemas.openxmlformats.org/officeDocument/2006/math">
                    <m:acc>
                      <m:accPr>
                        <m:chr m:val="⃗"/>
                        <m:ctrlPr>
                          <a:rPr lang="en-US" sz="2598" b="1" i="1" smtClean="0">
                            <a:solidFill>
                              <a:schemeClr val="bg1"/>
                            </a:solidFill>
                            <a:latin typeface="Cambria Math" panose="02040503050406030204" pitchFamily="18" charset="0"/>
                            <a:ea typeface="Cambria Math" pitchFamily="18" charset="0"/>
                          </a:rPr>
                        </m:ctrlPr>
                      </m:accPr>
                      <m:e>
                        <m:r>
                          <m:rPr>
                            <m:nor/>
                          </m:rPr>
                          <a:rPr lang="en-US" sz="2598" b="1">
                            <a:solidFill>
                              <a:schemeClr val="bg1"/>
                            </a:solidFill>
                            <a:latin typeface="Times New Roman" pitchFamily="18" charset="0"/>
                            <a:ea typeface="Cambria Math" pitchFamily="18" charset="0"/>
                            <a:cs typeface="Times New Roman" pitchFamily="18" charset="0"/>
                          </a:rPr>
                          <m:t>F</m:t>
                        </m:r>
                      </m:e>
                    </m:acc>
                  </m:oMath>
                </a14:m>
                <a:r>
                  <a:rPr lang="en-US" sz="2598" b="1" dirty="0">
                    <a:solidFill>
                      <a:schemeClr val="bg1"/>
                    </a:solidFill>
                    <a:latin typeface="Times New Roman" pitchFamily="18" charset="0"/>
                    <a:ea typeface="Cambria Math" pitchFamily="18" charset="0"/>
                    <a:cs typeface="Times New Roman" pitchFamily="18" charset="0"/>
                  </a:rPr>
                  <a:t> = </a:t>
                </a:r>
                <a14:m>
                  <m:oMath xmlns:m="http://schemas.openxmlformats.org/officeDocument/2006/math">
                    <m:acc>
                      <m:accPr>
                        <m:chr m:val="⃗"/>
                        <m:ctrlPr>
                          <a:rPr lang="en-US" sz="2598" b="1" i="1">
                            <a:solidFill>
                              <a:schemeClr val="bg1"/>
                            </a:solidFill>
                            <a:latin typeface="Cambria Math" panose="02040503050406030204" pitchFamily="18" charset="0"/>
                            <a:ea typeface="Cambria Math" pitchFamily="18" charset="0"/>
                          </a:rPr>
                        </m:ctrlPr>
                      </m:accPr>
                      <m:e>
                        <m:r>
                          <m:rPr>
                            <m:nor/>
                          </m:rPr>
                          <a:rPr lang="en-US" sz="2598" b="1">
                            <a:solidFill>
                              <a:schemeClr val="bg1"/>
                            </a:solidFill>
                            <a:latin typeface="Times New Roman" pitchFamily="18" charset="0"/>
                            <a:ea typeface="Cambria Math" pitchFamily="18" charset="0"/>
                            <a:cs typeface="Times New Roman" pitchFamily="18" charset="0"/>
                          </a:rPr>
                          <m:t>F</m:t>
                        </m:r>
                        <m:r>
                          <m:rPr>
                            <m:nor/>
                          </m:rPr>
                          <a:rPr lang="en-US" sz="2598" b="1" baseline="-25000">
                            <a:solidFill>
                              <a:schemeClr val="bg1"/>
                            </a:solidFill>
                            <a:latin typeface="Times New Roman" pitchFamily="18" charset="0"/>
                            <a:ea typeface="Cambria Math" pitchFamily="18" charset="0"/>
                            <a:cs typeface="Times New Roman" pitchFamily="18" charset="0"/>
                          </a:rPr>
                          <m:t>E</m:t>
                        </m:r>
                      </m:e>
                    </m:acc>
                    <m:r>
                      <m:rPr>
                        <m:nor/>
                      </m:rPr>
                      <a:rPr lang="en-US" sz="2598" b="1" baseline="-25000">
                        <a:solidFill>
                          <a:schemeClr val="bg1"/>
                        </a:solidFill>
                        <a:latin typeface="Times New Roman" pitchFamily="18" charset="0"/>
                        <a:ea typeface="Cambria Math" pitchFamily="18" charset="0"/>
                        <a:cs typeface="Times New Roman" pitchFamily="18" charset="0"/>
                      </a:rPr>
                      <m:t> </m:t>
                    </m:r>
                  </m:oMath>
                </a14:m>
                <a:r>
                  <a:rPr lang="en-US" sz="2598" b="1" dirty="0">
                    <a:solidFill>
                      <a:schemeClr val="bg1"/>
                    </a:solidFill>
                    <a:latin typeface="Times New Roman" pitchFamily="18" charset="0"/>
                    <a:ea typeface="Cambria Math" pitchFamily="18" charset="0"/>
                    <a:cs typeface="Times New Roman" pitchFamily="18" charset="0"/>
                  </a:rPr>
                  <a:t>+ </a:t>
                </a:r>
                <a14:m>
                  <m:oMath xmlns:m="http://schemas.openxmlformats.org/officeDocument/2006/math">
                    <m:acc>
                      <m:accPr>
                        <m:chr m:val="⃗"/>
                        <m:ctrlPr>
                          <a:rPr lang="en-US" sz="2598" b="1" i="1">
                            <a:solidFill>
                              <a:schemeClr val="bg1"/>
                            </a:solidFill>
                            <a:latin typeface="Cambria Math" panose="02040503050406030204" pitchFamily="18" charset="0"/>
                            <a:ea typeface="Cambria Math" pitchFamily="18" charset="0"/>
                          </a:rPr>
                        </m:ctrlPr>
                      </m:accPr>
                      <m:e>
                        <m:r>
                          <m:rPr>
                            <m:nor/>
                          </m:rPr>
                          <a:rPr lang="en-US" sz="2598" b="1">
                            <a:solidFill>
                              <a:schemeClr val="bg1"/>
                            </a:solidFill>
                            <a:latin typeface="Times New Roman" pitchFamily="18" charset="0"/>
                            <a:ea typeface="Cambria Math" pitchFamily="18" charset="0"/>
                            <a:cs typeface="Times New Roman" pitchFamily="18" charset="0"/>
                          </a:rPr>
                          <m:t>F</m:t>
                        </m:r>
                        <m:r>
                          <m:rPr>
                            <m:nor/>
                          </m:rPr>
                          <a:rPr lang="en-US" sz="2598" b="1" baseline="-25000">
                            <a:solidFill>
                              <a:schemeClr val="bg1"/>
                            </a:solidFill>
                            <a:latin typeface="Times New Roman" pitchFamily="18" charset="0"/>
                            <a:ea typeface="Cambria Math" pitchFamily="18" charset="0"/>
                            <a:cs typeface="Times New Roman" pitchFamily="18" charset="0"/>
                          </a:rPr>
                          <m:t>B</m:t>
                        </m:r>
                      </m:e>
                    </m:acc>
                    <m:r>
                      <m:rPr>
                        <m:nor/>
                      </m:rPr>
                      <a:rPr lang="en-US" sz="2598" b="1" baseline="-25000">
                        <a:solidFill>
                          <a:schemeClr val="bg1"/>
                        </a:solidFill>
                        <a:latin typeface="Times New Roman" pitchFamily="18" charset="0"/>
                        <a:ea typeface="Cambria Math" pitchFamily="18" charset="0"/>
                        <a:cs typeface="Times New Roman" pitchFamily="18" charset="0"/>
                      </a:rPr>
                      <m:t> </m:t>
                    </m:r>
                  </m:oMath>
                </a14:m>
                <a:r>
                  <a:rPr lang="en-US" sz="2598" b="1" dirty="0">
                    <a:solidFill>
                      <a:schemeClr val="bg1"/>
                    </a:solidFill>
                    <a:latin typeface="Times New Roman" pitchFamily="18" charset="0"/>
                    <a:ea typeface="Cambria Math" pitchFamily="18" charset="0"/>
                    <a:cs typeface="Times New Roman" pitchFamily="18" charset="0"/>
                  </a:rPr>
                  <a:t>= q(E </a:t>
                </a:r>
                <a14:m>
                  <m:oMath xmlns:m="http://schemas.openxmlformats.org/officeDocument/2006/math">
                    <m:acc>
                      <m:accPr>
                        <m:chr m:val="̂"/>
                        <m:ctrlPr>
                          <a:rPr lang="en-US" sz="2598" b="1" i="1">
                            <a:solidFill>
                              <a:schemeClr val="bg1"/>
                            </a:solidFill>
                            <a:latin typeface="Cambria Math" panose="02040503050406030204" pitchFamily="18" charset="0"/>
                            <a:ea typeface="Cambria Math" pitchFamily="18" charset="0"/>
                          </a:rPr>
                        </m:ctrlPr>
                      </m:accPr>
                      <m:e>
                        <m:r>
                          <m:rPr>
                            <m:nor/>
                          </m:rPr>
                          <a:rPr lang="en-US" sz="2598" b="1">
                            <a:solidFill>
                              <a:schemeClr val="bg1"/>
                            </a:solidFill>
                            <a:latin typeface="Times New Roman" pitchFamily="18" charset="0"/>
                            <a:ea typeface="Cambria Math" pitchFamily="18" charset="0"/>
                            <a:cs typeface="Times New Roman" pitchFamily="18" charset="0"/>
                          </a:rPr>
                          <m:t>j</m:t>
                        </m:r>
                      </m:e>
                    </m:acc>
                  </m:oMath>
                </a14:m>
                <a:r>
                  <a:rPr lang="en-US" sz="2598" b="1" dirty="0">
                    <a:solidFill>
                      <a:schemeClr val="bg1"/>
                    </a:solidFill>
                    <a:latin typeface="Times New Roman" pitchFamily="18" charset="0"/>
                    <a:ea typeface="Cambria Math" pitchFamily="18" charset="0"/>
                    <a:cs typeface="Times New Roman" pitchFamily="18" charset="0"/>
                  </a:rPr>
                  <a:t> - </a:t>
                </a:r>
                <a:r>
                  <a:rPr lang="en-US" sz="2598" b="1" dirty="0" err="1">
                    <a:solidFill>
                      <a:schemeClr val="bg1"/>
                    </a:solidFill>
                    <a:latin typeface="Times New Roman" pitchFamily="18" charset="0"/>
                    <a:ea typeface="Cambria Math" pitchFamily="18" charset="0"/>
                    <a:cs typeface="Times New Roman" pitchFamily="18" charset="0"/>
                  </a:rPr>
                  <a:t>qvB</a:t>
                </a:r>
                <a14:m>
                  <m:oMath xmlns:m="http://schemas.openxmlformats.org/officeDocument/2006/math">
                    <m:acc>
                      <m:accPr>
                        <m:chr m:val="̂"/>
                        <m:ctrlPr>
                          <a:rPr lang="en-US" sz="2598" b="1" i="1">
                            <a:solidFill>
                              <a:schemeClr val="bg1"/>
                            </a:solidFill>
                            <a:latin typeface="Cambria Math" panose="02040503050406030204" pitchFamily="18" charset="0"/>
                            <a:ea typeface="Cambria Math" pitchFamily="18" charset="0"/>
                          </a:rPr>
                        </m:ctrlPr>
                      </m:accPr>
                      <m:e>
                        <m:r>
                          <m:rPr>
                            <m:nor/>
                          </m:rPr>
                          <a:rPr lang="en-US" sz="2598" b="1">
                            <a:solidFill>
                              <a:schemeClr val="bg1"/>
                            </a:solidFill>
                            <a:latin typeface="Times New Roman" pitchFamily="18" charset="0"/>
                            <a:ea typeface="Cambria Math" pitchFamily="18" charset="0"/>
                            <a:cs typeface="Times New Roman" pitchFamily="18" charset="0"/>
                          </a:rPr>
                          <m:t>j</m:t>
                        </m:r>
                      </m:e>
                    </m:acc>
                  </m:oMath>
                </a14:m>
                <a:r>
                  <a:rPr lang="en-US" sz="2598" b="1" dirty="0">
                    <a:solidFill>
                      <a:schemeClr val="bg1"/>
                    </a:solidFill>
                    <a:latin typeface="Times New Roman" pitchFamily="18" charset="0"/>
                    <a:ea typeface="Cambria Math" pitchFamily="18" charset="0"/>
                    <a:cs typeface="Times New Roman" pitchFamily="18" charset="0"/>
                  </a:rPr>
                  <a:t>) = q (E-</a:t>
                </a:r>
                <a:r>
                  <a:rPr lang="en-US" sz="2598" b="1" dirty="0" err="1">
                    <a:solidFill>
                      <a:schemeClr val="bg1"/>
                    </a:solidFill>
                    <a:latin typeface="Times New Roman" pitchFamily="18" charset="0"/>
                    <a:ea typeface="Cambria Math" pitchFamily="18" charset="0"/>
                    <a:cs typeface="Times New Roman" pitchFamily="18" charset="0"/>
                  </a:rPr>
                  <a:t>vB</a:t>
                </a:r>
                <a:r>
                  <a:rPr lang="en-US" sz="2598" b="1" dirty="0">
                    <a:solidFill>
                      <a:schemeClr val="bg1"/>
                    </a:solidFill>
                    <a:latin typeface="Times New Roman" pitchFamily="18" charset="0"/>
                    <a:ea typeface="Cambria Math" pitchFamily="18" charset="0"/>
                    <a:cs typeface="Times New Roman" pitchFamily="18" charset="0"/>
                  </a:rPr>
                  <a:t>) </a:t>
                </a:r>
                <a14:m>
                  <m:oMath xmlns:m="http://schemas.openxmlformats.org/officeDocument/2006/math">
                    <m:acc>
                      <m:accPr>
                        <m:chr m:val="̂"/>
                        <m:ctrlPr>
                          <a:rPr lang="en-US" sz="2598" b="1" i="1">
                            <a:solidFill>
                              <a:schemeClr val="bg1"/>
                            </a:solidFill>
                            <a:latin typeface="Cambria Math" panose="02040503050406030204" pitchFamily="18" charset="0"/>
                            <a:ea typeface="Cambria Math" pitchFamily="18" charset="0"/>
                          </a:rPr>
                        </m:ctrlPr>
                      </m:accPr>
                      <m:e>
                        <m:r>
                          <m:rPr>
                            <m:nor/>
                          </m:rPr>
                          <a:rPr lang="en-US" sz="2598" b="1">
                            <a:solidFill>
                              <a:schemeClr val="bg1"/>
                            </a:solidFill>
                            <a:latin typeface="Times New Roman" pitchFamily="18" charset="0"/>
                            <a:ea typeface="Cambria Math" pitchFamily="18" charset="0"/>
                            <a:cs typeface="Times New Roman" pitchFamily="18" charset="0"/>
                          </a:rPr>
                          <m:t>j</m:t>
                        </m:r>
                      </m:e>
                    </m:acc>
                  </m:oMath>
                </a14:m>
                <a:endParaRPr lang="en-US" sz="2598" b="1" dirty="0">
                  <a:solidFill>
                    <a:schemeClr val="bg1"/>
                  </a:solidFill>
                  <a:latin typeface="Times New Roman" pitchFamily="18" charset="0"/>
                  <a:ea typeface="Cambria Math" pitchFamily="18" charset="0"/>
                  <a:cs typeface="Times New Roman" pitchFamily="18" charset="0"/>
                </a:endParaRPr>
              </a:p>
            </p:txBody>
          </p:sp>
        </mc:Choice>
        <mc:Fallback xmlns="">
          <p:sp>
            <p:nvSpPr>
              <p:cNvPr id="30" name="Rectangle 29"/>
              <p:cNvSpPr>
                <a:spLocks noRot="1" noChangeAspect="1" noMove="1" noResize="1" noEditPoints="1" noAdjustHandles="1" noChangeArrowheads="1" noChangeShapeType="1" noTextEdit="1"/>
              </p:cNvSpPr>
              <p:nvPr/>
            </p:nvSpPr>
            <p:spPr>
              <a:xfrm>
                <a:off x="828500" y="3540774"/>
                <a:ext cx="6161987" cy="549078"/>
              </a:xfrm>
              <a:prstGeom prst="rect">
                <a:avLst/>
              </a:prstGeom>
              <a:blipFill>
                <a:blip r:embed="rId4"/>
                <a:stretch>
                  <a:fillRect t="-1111" b="-26667"/>
                </a:stretch>
              </a:blipFill>
            </p:spPr>
            <p:txBody>
              <a:bodyPr/>
              <a:lstStyle/>
              <a:p>
                <a:r>
                  <a:rPr lang="en-IN">
                    <a:noFill/>
                  </a:rPr>
                  <a:t> </a:t>
                </a:r>
              </a:p>
            </p:txBody>
          </p:sp>
        </mc:Fallback>
      </mc:AlternateContent>
    </p:spTree>
    <p:extLst>
      <p:ext uri="{BB962C8B-B14F-4D97-AF65-F5344CB8AC3E}">
        <p14:creationId xmlns:p14="http://schemas.microsoft.com/office/powerpoint/2010/main" val="644378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2"/>
                                        </p:tgtEl>
                                        <p:attrNameLst>
                                          <p:attrName>style.visibility</p:attrName>
                                        </p:attrNameLst>
                                      </p:cBhvr>
                                      <p:to>
                                        <p:strVal val="visible"/>
                                      </p:to>
                                    </p:set>
                                    <p:animEffect transition="in" filter="wipe(left)">
                                      <p:cBhvr>
                                        <p:cTn id="12" dur="1000"/>
                                        <p:tgtEl>
                                          <p:spTgt spid="5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ipe(left)">
                                      <p:cBhvr>
                                        <p:cTn id="17" dur="1000"/>
                                        <p:tgtEl>
                                          <p:spTgt spid="18"/>
                                        </p:tgtEl>
                                      </p:cBhvr>
                                    </p:animEffect>
                                  </p:childTnLst>
                                </p:cTn>
                              </p:par>
                              <p:par>
                                <p:cTn id="18" presetID="22" presetClass="entr" presetSubtype="8" fill="hold" nodeType="withEffect">
                                  <p:stCondLst>
                                    <p:cond delay="0"/>
                                  </p:stCondLst>
                                  <p:childTnLst>
                                    <p:set>
                                      <p:cBhvr>
                                        <p:cTn id="19" dur="1" fill="hold">
                                          <p:stCondLst>
                                            <p:cond delay="0"/>
                                          </p:stCondLst>
                                        </p:cTn>
                                        <p:tgtEl>
                                          <p:spTgt spid="32"/>
                                        </p:tgtEl>
                                        <p:attrNameLst>
                                          <p:attrName>style.visibility</p:attrName>
                                        </p:attrNameLst>
                                      </p:cBhvr>
                                      <p:to>
                                        <p:strVal val="visible"/>
                                      </p:to>
                                    </p:set>
                                    <p:animEffect transition="in" filter="wipe(left)">
                                      <p:cBhvr>
                                        <p:cTn id="20" dur="1000"/>
                                        <p:tgtEl>
                                          <p:spTgt spid="32"/>
                                        </p:tgtEl>
                                      </p:cBhvr>
                                    </p:animEffect>
                                  </p:childTnLst>
                                </p:cTn>
                              </p:par>
                              <p:par>
                                <p:cTn id="21" presetID="22" presetClass="entr" presetSubtype="8" fill="hold" nodeType="with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wipe(left)">
                                      <p:cBhvr>
                                        <p:cTn id="23" dur="1000"/>
                                        <p:tgtEl>
                                          <p:spTgt spid="27"/>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35"/>
                                        </p:tgtEl>
                                        <p:attrNameLst>
                                          <p:attrName>style.visibility</p:attrName>
                                        </p:attrNameLst>
                                      </p:cBhvr>
                                      <p:to>
                                        <p:strVal val="visible"/>
                                      </p:to>
                                    </p:set>
                                    <p:animEffect transition="in" filter="wipe(left)">
                                      <p:cBhvr>
                                        <p:cTn id="26" dur="1000"/>
                                        <p:tgtEl>
                                          <p:spTgt spid="35"/>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wipe(left)">
                                      <p:cBhvr>
                                        <p:cTn id="29" dur="1000"/>
                                        <p:tgtEl>
                                          <p:spTgt spid="25"/>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ipe(left)">
                                      <p:cBhvr>
                                        <p:cTn id="34" dur="1000"/>
                                        <p:tgtEl>
                                          <p:spTgt spid="13"/>
                                        </p:tgtEl>
                                      </p:cBhvr>
                                    </p:animEffect>
                                  </p:childTnLst>
                                </p:cTn>
                              </p:par>
                              <p:par>
                                <p:cTn id="35" presetID="22" presetClass="entr" presetSubtype="8" fill="hold" nodeType="withEffect">
                                  <p:stCondLst>
                                    <p:cond delay="0"/>
                                  </p:stCondLst>
                                  <p:childTnLst>
                                    <p:set>
                                      <p:cBhvr>
                                        <p:cTn id="36" dur="1" fill="hold">
                                          <p:stCondLst>
                                            <p:cond delay="0"/>
                                          </p:stCondLst>
                                        </p:cTn>
                                        <p:tgtEl>
                                          <p:spTgt spid="44"/>
                                        </p:tgtEl>
                                        <p:attrNameLst>
                                          <p:attrName>style.visibility</p:attrName>
                                        </p:attrNameLst>
                                      </p:cBhvr>
                                      <p:to>
                                        <p:strVal val="visible"/>
                                      </p:to>
                                    </p:set>
                                    <p:animEffect transition="in" filter="wipe(left)">
                                      <p:cBhvr>
                                        <p:cTn id="37" dur="1000"/>
                                        <p:tgtEl>
                                          <p:spTgt spid="44"/>
                                        </p:tgtEl>
                                      </p:cBhvr>
                                    </p:animEffect>
                                  </p:childTnLst>
                                </p:cTn>
                              </p:par>
                              <p:par>
                                <p:cTn id="38" presetID="22" presetClass="entr" presetSubtype="8" fill="hold" nodeType="withEffect">
                                  <p:stCondLst>
                                    <p:cond delay="0"/>
                                  </p:stCondLst>
                                  <p:childTnLst>
                                    <p:set>
                                      <p:cBhvr>
                                        <p:cTn id="39" dur="1" fill="hold">
                                          <p:stCondLst>
                                            <p:cond delay="0"/>
                                          </p:stCondLst>
                                        </p:cTn>
                                        <p:tgtEl>
                                          <p:spTgt spid="43"/>
                                        </p:tgtEl>
                                        <p:attrNameLst>
                                          <p:attrName>style.visibility</p:attrName>
                                        </p:attrNameLst>
                                      </p:cBhvr>
                                      <p:to>
                                        <p:strVal val="visible"/>
                                      </p:to>
                                    </p:set>
                                    <p:animEffect transition="in" filter="wipe(left)">
                                      <p:cBhvr>
                                        <p:cTn id="40" dur="1000"/>
                                        <p:tgtEl>
                                          <p:spTgt spid="43"/>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wipe(left)">
                                      <p:cBhvr>
                                        <p:cTn id="43" dur="1000"/>
                                        <p:tgtEl>
                                          <p:spTgt spid="24"/>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nodeType="click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wipe(left)">
                                      <p:cBhvr>
                                        <p:cTn id="48" dur="1000"/>
                                        <p:tgtEl>
                                          <p:spTgt spid="23"/>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41"/>
                                        </p:tgtEl>
                                        <p:attrNameLst>
                                          <p:attrName>style.visibility</p:attrName>
                                        </p:attrNameLst>
                                      </p:cBhvr>
                                      <p:to>
                                        <p:strVal val="visible"/>
                                      </p:to>
                                    </p:set>
                                    <p:animEffect transition="in" filter="wipe(left)">
                                      <p:cBhvr>
                                        <p:cTn id="51" dur="1000"/>
                                        <p:tgtEl>
                                          <p:spTgt spid="41"/>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grpId="0" nodeType="clickEffect">
                                  <p:stCondLst>
                                    <p:cond delay="0"/>
                                  </p:stCondLst>
                                  <p:childTnLst>
                                    <p:set>
                                      <p:cBhvr>
                                        <p:cTn id="55" dur="1" fill="hold">
                                          <p:stCondLst>
                                            <p:cond delay="0"/>
                                          </p:stCondLst>
                                        </p:cTn>
                                        <p:tgtEl>
                                          <p:spTgt spid="50"/>
                                        </p:tgtEl>
                                        <p:attrNameLst>
                                          <p:attrName>style.visibility</p:attrName>
                                        </p:attrNameLst>
                                      </p:cBhvr>
                                      <p:to>
                                        <p:strVal val="visible"/>
                                      </p:to>
                                    </p:set>
                                    <p:animEffect transition="in" filter="wipe(left)">
                                      <p:cBhvr>
                                        <p:cTn id="56" dur="1000"/>
                                        <p:tgtEl>
                                          <p:spTgt spid="50"/>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nodeType="clickEffect">
                                  <p:stCondLst>
                                    <p:cond delay="0"/>
                                  </p:stCondLst>
                                  <p:childTnLst>
                                    <p:set>
                                      <p:cBhvr>
                                        <p:cTn id="60" dur="1" fill="hold">
                                          <p:stCondLst>
                                            <p:cond delay="0"/>
                                          </p:stCondLst>
                                        </p:cTn>
                                        <p:tgtEl>
                                          <p:spTgt spid="21"/>
                                        </p:tgtEl>
                                        <p:attrNameLst>
                                          <p:attrName>style.visibility</p:attrName>
                                        </p:attrNameLst>
                                      </p:cBhvr>
                                      <p:to>
                                        <p:strVal val="visible"/>
                                      </p:to>
                                    </p:set>
                                    <p:animEffect transition="in" filter="wipe(left)">
                                      <p:cBhvr>
                                        <p:cTn id="61" dur="1000"/>
                                        <p:tgtEl>
                                          <p:spTgt spid="21"/>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37"/>
                                        </p:tgtEl>
                                        <p:attrNameLst>
                                          <p:attrName>style.visibility</p:attrName>
                                        </p:attrNameLst>
                                      </p:cBhvr>
                                      <p:to>
                                        <p:strVal val="visible"/>
                                      </p:to>
                                    </p:set>
                                    <p:animEffect transition="in" filter="wipe(left)">
                                      <p:cBhvr>
                                        <p:cTn id="64" dur="1000"/>
                                        <p:tgtEl>
                                          <p:spTgt spid="37"/>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8" fill="hold" nodeType="clickEffect">
                                  <p:stCondLst>
                                    <p:cond delay="0"/>
                                  </p:stCondLst>
                                  <p:childTnLst>
                                    <p:set>
                                      <p:cBhvr>
                                        <p:cTn id="68" dur="1" fill="hold">
                                          <p:stCondLst>
                                            <p:cond delay="0"/>
                                          </p:stCondLst>
                                        </p:cTn>
                                        <p:tgtEl>
                                          <p:spTgt spid="39"/>
                                        </p:tgtEl>
                                        <p:attrNameLst>
                                          <p:attrName>style.visibility</p:attrName>
                                        </p:attrNameLst>
                                      </p:cBhvr>
                                      <p:to>
                                        <p:strVal val="visible"/>
                                      </p:to>
                                    </p:set>
                                    <p:animEffect transition="in" filter="wipe(left)">
                                      <p:cBhvr>
                                        <p:cTn id="69" dur="1000"/>
                                        <p:tgtEl>
                                          <p:spTgt spid="39"/>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40"/>
                                        </p:tgtEl>
                                        <p:attrNameLst>
                                          <p:attrName>style.visibility</p:attrName>
                                        </p:attrNameLst>
                                      </p:cBhvr>
                                      <p:to>
                                        <p:strVal val="visible"/>
                                      </p:to>
                                    </p:set>
                                    <p:animEffect transition="in" filter="wipe(left)">
                                      <p:cBhvr>
                                        <p:cTn id="72" dur="1000"/>
                                        <p:tgtEl>
                                          <p:spTgt spid="40"/>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8" fill="hold" grpId="0" nodeType="clickEffect">
                                  <p:stCondLst>
                                    <p:cond delay="0"/>
                                  </p:stCondLst>
                                  <p:childTnLst>
                                    <p:set>
                                      <p:cBhvr>
                                        <p:cTn id="76" dur="1" fill="hold">
                                          <p:stCondLst>
                                            <p:cond delay="0"/>
                                          </p:stCondLst>
                                        </p:cTn>
                                        <p:tgtEl>
                                          <p:spTgt spid="36"/>
                                        </p:tgtEl>
                                        <p:attrNameLst>
                                          <p:attrName>style.visibility</p:attrName>
                                        </p:attrNameLst>
                                      </p:cBhvr>
                                      <p:to>
                                        <p:strVal val="visible"/>
                                      </p:to>
                                    </p:set>
                                    <p:animEffect transition="in" filter="wipe(left)">
                                      <p:cBhvr>
                                        <p:cTn id="77" dur="1000"/>
                                        <p:tgtEl>
                                          <p:spTgt spid="36"/>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8" fill="hold" grpId="0" nodeType="clickEffect">
                                  <p:stCondLst>
                                    <p:cond delay="0"/>
                                  </p:stCondLst>
                                  <p:childTnLst>
                                    <p:set>
                                      <p:cBhvr>
                                        <p:cTn id="81" dur="1" fill="hold">
                                          <p:stCondLst>
                                            <p:cond delay="0"/>
                                          </p:stCondLst>
                                        </p:cTn>
                                        <p:tgtEl>
                                          <p:spTgt spid="26"/>
                                        </p:tgtEl>
                                        <p:attrNameLst>
                                          <p:attrName>style.visibility</p:attrName>
                                        </p:attrNameLst>
                                      </p:cBhvr>
                                      <p:to>
                                        <p:strVal val="visible"/>
                                      </p:to>
                                    </p:set>
                                    <p:animEffect transition="in" filter="wipe(left)">
                                      <p:cBhvr>
                                        <p:cTn id="82" dur="2000"/>
                                        <p:tgtEl>
                                          <p:spTgt spid="26"/>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8" fill="hold" grpId="0" nodeType="clickEffect">
                                  <p:stCondLst>
                                    <p:cond delay="0"/>
                                  </p:stCondLst>
                                  <p:childTnLst>
                                    <p:set>
                                      <p:cBhvr>
                                        <p:cTn id="86" dur="1" fill="hold">
                                          <p:stCondLst>
                                            <p:cond delay="0"/>
                                          </p:stCondLst>
                                        </p:cTn>
                                        <p:tgtEl>
                                          <p:spTgt spid="28"/>
                                        </p:tgtEl>
                                        <p:attrNameLst>
                                          <p:attrName>style.visibility</p:attrName>
                                        </p:attrNameLst>
                                      </p:cBhvr>
                                      <p:to>
                                        <p:strVal val="visible"/>
                                      </p:to>
                                    </p:set>
                                    <p:animEffect transition="in" filter="wipe(left)">
                                      <p:cBhvr>
                                        <p:cTn id="87" dur="2000"/>
                                        <p:tgtEl>
                                          <p:spTgt spid="28"/>
                                        </p:tgtEl>
                                      </p:cBhvr>
                                    </p:animEffect>
                                  </p:childTnLst>
                                </p:cTn>
                              </p:par>
                            </p:childTnLst>
                          </p:cTn>
                        </p:par>
                      </p:childTnLst>
                    </p:cTn>
                  </p:par>
                  <p:par>
                    <p:cTn id="88" fill="hold">
                      <p:stCondLst>
                        <p:cond delay="indefinite"/>
                      </p:stCondLst>
                      <p:childTnLst>
                        <p:par>
                          <p:cTn id="89" fill="hold">
                            <p:stCondLst>
                              <p:cond delay="0"/>
                            </p:stCondLst>
                            <p:childTnLst>
                              <p:par>
                                <p:cTn id="90" presetID="22" presetClass="entr" presetSubtype="8" fill="hold" grpId="0" nodeType="clickEffect">
                                  <p:stCondLst>
                                    <p:cond delay="0"/>
                                  </p:stCondLst>
                                  <p:childTnLst>
                                    <p:set>
                                      <p:cBhvr>
                                        <p:cTn id="91" dur="1" fill="hold">
                                          <p:stCondLst>
                                            <p:cond delay="0"/>
                                          </p:stCondLst>
                                        </p:cTn>
                                        <p:tgtEl>
                                          <p:spTgt spid="29"/>
                                        </p:tgtEl>
                                        <p:attrNameLst>
                                          <p:attrName>style.visibility</p:attrName>
                                        </p:attrNameLst>
                                      </p:cBhvr>
                                      <p:to>
                                        <p:strVal val="visible"/>
                                      </p:to>
                                    </p:set>
                                    <p:animEffect transition="in" filter="wipe(left)">
                                      <p:cBhvr>
                                        <p:cTn id="92" dur="2000"/>
                                        <p:tgtEl>
                                          <p:spTgt spid="29"/>
                                        </p:tgtEl>
                                      </p:cBhvr>
                                    </p:animEffect>
                                  </p:childTnLst>
                                </p:cTn>
                              </p:par>
                            </p:childTnLst>
                          </p:cTn>
                        </p:par>
                      </p:childTnLst>
                    </p:cTn>
                  </p:par>
                  <p:par>
                    <p:cTn id="93" fill="hold">
                      <p:stCondLst>
                        <p:cond delay="indefinite"/>
                      </p:stCondLst>
                      <p:childTnLst>
                        <p:par>
                          <p:cTn id="94" fill="hold">
                            <p:stCondLst>
                              <p:cond delay="0"/>
                            </p:stCondLst>
                            <p:childTnLst>
                              <p:par>
                                <p:cTn id="95" presetID="22" presetClass="entr" presetSubtype="8" fill="hold" grpId="0" nodeType="clickEffect">
                                  <p:stCondLst>
                                    <p:cond delay="0"/>
                                  </p:stCondLst>
                                  <p:childTnLst>
                                    <p:set>
                                      <p:cBhvr>
                                        <p:cTn id="96" dur="1" fill="hold">
                                          <p:stCondLst>
                                            <p:cond delay="0"/>
                                          </p:stCondLst>
                                        </p:cTn>
                                        <p:tgtEl>
                                          <p:spTgt spid="30"/>
                                        </p:tgtEl>
                                        <p:attrNameLst>
                                          <p:attrName>style.visibility</p:attrName>
                                        </p:attrNameLst>
                                      </p:cBhvr>
                                      <p:to>
                                        <p:strVal val="visible"/>
                                      </p:to>
                                    </p:set>
                                    <p:animEffect transition="in" filter="wipe(left)">
                                      <p:cBhvr>
                                        <p:cTn id="97" dur="20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8" grpId="0"/>
      <p:bldP spid="24" grpId="0"/>
      <p:bldP spid="25" grpId="0"/>
      <p:bldP spid="35" grpId="0"/>
      <p:bldP spid="36" grpId="0"/>
      <p:bldP spid="37" grpId="0"/>
      <p:bldP spid="40" grpId="0"/>
      <p:bldP spid="41" grpId="0"/>
      <p:bldP spid="50" grpId="0"/>
      <p:bldP spid="26" grpId="0"/>
      <p:bldP spid="28" grpId="0"/>
      <p:bldP spid="29" grpId="0"/>
      <p:bldP spid="30" grpId="0"/>
    </p:bldLst>
  </p:timing>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Rectangle 8"/>
          <p:cNvSpPr/>
          <p:nvPr/>
        </p:nvSpPr>
        <p:spPr>
          <a:xfrm>
            <a:off x="867184" y="851716"/>
            <a:ext cx="9922231" cy="5522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1235" tIns="50618" rIns="101235" bIns="50618" rtlCol="0" anchor="ctr"/>
          <a:lstStyle/>
          <a:p>
            <a:pPr marL="506080" indent="-506080" algn="just">
              <a:buFont typeface="Wingdings" pitchFamily="2" charset="2"/>
              <a:buChar char="Ø"/>
            </a:pPr>
            <a:r>
              <a:rPr lang="en-US" sz="2598" b="1" dirty="0">
                <a:solidFill>
                  <a:schemeClr val="bg1"/>
                </a:solidFill>
                <a:ea typeface="Cambria Math" pitchFamily="18" charset="0"/>
              </a:rPr>
              <a:t>Thus, the electric and magnetic forces are opposite in direction. </a:t>
            </a:r>
          </a:p>
        </p:txBody>
      </p:sp>
      <mc:AlternateContent xmlns:mc="http://schemas.openxmlformats.org/markup-compatibility/2006" xmlns:a14="http://schemas.microsoft.com/office/drawing/2010/main">
        <mc:Choice Requires="a14">
          <p:sp>
            <p:nvSpPr>
              <p:cNvPr id="12" name="Rectangle 11"/>
              <p:cNvSpPr/>
              <p:nvPr/>
            </p:nvSpPr>
            <p:spPr>
              <a:xfrm>
                <a:off x="867184" y="1681625"/>
                <a:ext cx="10025447" cy="7999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1235" tIns="50618" rIns="101235" bIns="50618" rtlCol="0" anchor="ctr"/>
              <a:lstStyle/>
              <a:p>
                <a:pPr marL="506080" indent="-506080" algn="just">
                  <a:lnSpc>
                    <a:spcPts val="3875"/>
                  </a:lnSpc>
                  <a:buFont typeface="Wingdings" pitchFamily="2" charset="2"/>
                  <a:buChar char="Ø"/>
                </a:pPr>
                <a:r>
                  <a:rPr lang="en-US" sz="2598" b="1" dirty="0">
                    <a:solidFill>
                      <a:schemeClr val="bg1"/>
                    </a:solidFill>
                    <a:ea typeface="Cambria Math" pitchFamily="18" charset="0"/>
                  </a:rPr>
                  <a:t>If </a:t>
                </a:r>
                <a14:m>
                  <m:oMath xmlns:m="http://schemas.openxmlformats.org/officeDocument/2006/math">
                    <m:d>
                      <m:dPr>
                        <m:begChr m:val="|"/>
                        <m:endChr m:val="|"/>
                        <m:ctrlPr>
                          <a:rPr lang="en-US" sz="2598" b="1" i="1">
                            <a:solidFill>
                              <a:schemeClr val="bg1"/>
                            </a:solidFill>
                            <a:latin typeface="Cambria Math" panose="02040503050406030204" pitchFamily="18" charset="0"/>
                            <a:ea typeface="Cambria Math" pitchFamily="18" charset="0"/>
                          </a:rPr>
                        </m:ctrlPr>
                      </m:dPr>
                      <m:e>
                        <m:r>
                          <m:rPr>
                            <m:nor/>
                          </m:rPr>
                          <a:rPr lang="en-US" sz="2598" b="1">
                            <a:solidFill>
                              <a:schemeClr val="bg1"/>
                            </a:solidFill>
                            <a:ea typeface="Cambria Math" pitchFamily="18" charset="0"/>
                            <a:cs typeface="Times New Roman" pitchFamily="18" charset="0"/>
                          </a:rPr>
                          <m:t>F</m:t>
                        </m:r>
                        <m:r>
                          <m:rPr>
                            <m:nor/>
                          </m:rPr>
                          <a:rPr lang="en-US" sz="2598" b="1" baseline="-25000">
                            <a:solidFill>
                              <a:schemeClr val="bg1"/>
                            </a:solidFill>
                            <a:ea typeface="Cambria Math" pitchFamily="18" charset="0"/>
                            <a:cs typeface="Times New Roman" pitchFamily="18" charset="0"/>
                          </a:rPr>
                          <m:t>E</m:t>
                        </m:r>
                      </m:e>
                    </m:d>
                    <m:r>
                      <m:rPr>
                        <m:nor/>
                      </m:rPr>
                      <a:rPr lang="en-US" sz="2598" b="1">
                        <a:solidFill>
                          <a:schemeClr val="bg1"/>
                        </a:solidFill>
                        <a:ea typeface="Cambria Math" pitchFamily="18" charset="0"/>
                        <a:cs typeface="Times New Roman" pitchFamily="18" charset="0"/>
                      </a:rPr>
                      <m:t>=</m:t>
                    </m:r>
                    <m:d>
                      <m:dPr>
                        <m:begChr m:val="|"/>
                        <m:endChr m:val="|"/>
                        <m:ctrlPr>
                          <a:rPr lang="en-US" sz="2598" b="1" i="1">
                            <a:solidFill>
                              <a:schemeClr val="bg1"/>
                            </a:solidFill>
                            <a:latin typeface="Cambria Math" panose="02040503050406030204" pitchFamily="18" charset="0"/>
                            <a:ea typeface="Cambria Math" pitchFamily="18" charset="0"/>
                          </a:rPr>
                        </m:ctrlPr>
                      </m:dPr>
                      <m:e>
                        <m:r>
                          <m:rPr>
                            <m:nor/>
                          </m:rPr>
                          <a:rPr lang="en-US" sz="2598" b="1">
                            <a:solidFill>
                              <a:schemeClr val="bg1"/>
                            </a:solidFill>
                            <a:ea typeface="Cambria Math" pitchFamily="18" charset="0"/>
                            <a:cs typeface="Times New Roman" pitchFamily="18" charset="0"/>
                          </a:rPr>
                          <m:t>F</m:t>
                        </m:r>
                        <m:r>
                          <m:rPr>
                            <m:nor/>
                          </m:rPr>
                          <a:rPr lang="en-US" sz="2598" b="1" baseline="-25000">
                            <a:solidFill>
                              <a:schemeClr val="bg1"/>
                            </a:solidFill>
                            <a:ea typeface="Cambria Math" pitchFamily="18" charset="0"/>
                            <a:cs typeface="Times New Roman" pitchFamily="18" charset="0"/>
                          </a:rPr>
                          <m:t>B</m:t>
                        </m:r>
                      </m:e>
                    </m:d>
                  </m:oMath>
                </a14:m>
                <a:r>
                  <a:rPr lang="en-US" sz="2598" b="1" dirty="0">
                    <a:solidFill>
                      <a:schemeClr val="bg1"/>
                    </a:solidFill>
                    <a:ea typeface="Cambria Math" pitchFamily="18" charset="0"/>
                  </a:rPr>
                  <a:t>, the force on charge is zero and it will move </a:t>
                </a:r>
                <a:r>
                  <a:rPr lang="en-US" sz="2598" b="1" dirty="0" err="1">
                    <a:solidFill>
                      <a:schemeClr val="bg1"/>
                    </a:solidFill>
                    <a:ea typeface="Cambria Math" pitchFamily="18" charset="0"/>
                  </a:rPr>
                  <a:t>undeflected</a:t>
                </a:r>
                <a:r>
                  <a:rPr lang="en-US" sz="2598" b="1" dirty="0">
                    <a:solidFill>
                      <a:schemeClr val="bg1"/>
                    </a:solidFill>
                    <a:ea typeface="Cambria Math" pitchFamily="18" charset="0"/>
                  </a:rPr>
                  <a:t> in the field.</a:t>
                </a:r>
              </a:p>
            </p:txBody>
          </p:sp>
        </mc:Choice>
        <mc:Fallback xmlns="">
          <p:sp>
            <p:nvSpPr>
              <p:cNvPr id="12" name="Rectangle 11"/>
              <p:cNvSpPr>
                <a:spLocks noRot="1" noChangeAspect="1" noMove="1" noResize="1" noEditPoints="1" noAdjustHandles="1" noChangeArrowheads="1" noChangeShapeType="1" noTextEdit="1"/>
              </p:cNvSpPr>
              <p:nvPr/>
            </p:nvSpPr>
            <p:spPr>
              <a:xfrm>
                <a:off x="867184" y="1681625"/>
                <a:ext cx="10025447" cy="799963"/>
              </a:xfrm>
              <a:prstGeom prst="rect">
                <a:avLst/>
              </a:prstGeom>
              <a:blipFill>
                <a:blip r:embed="rId2"/>
                <a:stretch>
                  <a:fillRect l="-851" t="-14504" r="-973" b="-35115"/>
                </a:stretch>
              </a:blipFill>
              <a:ln>
                <a:noFill/>
              </a:ln>
            </p:spPr>
            <p:txBody>
              <a:bodyPr/>
              <a:lstStyle/>
              <a:p>
                <a:r>
                  <a:rPr lang="en-IN">
                    <a:noFill/>
                  </a:rPr>
                  <a:t> </a:t>
                </a:r>
              </a:p>
            </p:txBody>
          </p:sp>
        </mc:Fallback>
      </mc:AlternateContent>
      <p:sp>
        <p:nvSpPr>
          <p:cNvPr id="13" name="Rectangle 12"/>
          <p:cNvSpPr/>
          <p:nvPr/>
        </p:nvSpPr>
        <p:spPr>
          <a:xfrm>
            <a:off x="867184" y="2721305"/>
            <a:ext cx="6031010" cy="5197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1235" tIns="50618" rIns="101235" bIns="50618" rtlCol="0" anchor="ctr"/>
          <a:lstStyle/>
          <a:p>
            <a:pPr marL="506080" indent="-506080">
              <a:buFont typeface="Wingdings" pitchFamily="2" charset="2"/>
              <a:buChar char="Ø"/>
            </a:pPr>
            <a:r>
              <a:rPr lang="en-US" sz="2598" b="1" dirty="0">
                <a:solidFill>
                  <a:schemeClr val="bg1"/>
                </a:solidFill>
                <a:ea typeface="Cambria Math" pitchFamily="18" charset="0"/>
              </a:rPr>
              <a:t>This happens when , qE = qvB</a:t>
            </a:r>
          </a:p>
        </p:txBody>
      </p:sp>
      <p:sp>
        <p:nvSpPr>
          <p:cNvPr id="15" name="Rectangle 14"/>
          <p:cNvSpPr/>
          <p:nvPr/>
        </p:nvSpPr>
        <p:spPr>
          <a:xfrm>
            <a:off x="1443832" y="4223213"/>
            <a:ext cx="9448800" cy="9357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1235" tIns="50618" rIns="101235" bIns="50618" rtlCol="0" anchor="ctr"/>
          <a:lstStyle/>
          <a:p>
            <a:pPr algn="just"/>
            <a:r>
              <a:rPr lang="en-US" sz="2598" b="1" dirty="0">
                <a:solidFill>
                  <a:schemeClr val="bg1"/>
                </a:solidFill>
                <a:ea typeface="Cambria Math" pitchFamily="18" charset="0"/>
              </a:rPr>
              <a:t>Therefore, crossed electric and magnetic fields serve as a velocity selector.  </a:t>
            </a:r>
          </a:p>
        </p:txBody>
      </p:sp>
      <p:sp>
        <p:nvSpPr>
          <p:cNvPr id="2" name="TextBox 1"/>
          <p:cNvSpPr txBox="1"/>
          <p:nvPr/>
        </p:nvSpPr>
        <p:spPr>
          <a:xfrm>
            <a:off x="2586831" y="3441496"/>
            <a:ext cx="548274" cy="502014"/>
          </a:xfrm>
          <a:prstGeom prst="rect">
            <a:avLst/>
          </a:prstGeom>
          <a:noFill/>
          <a:ln>
            <a:noFill/>
          </a:ln>
        </p:spPr>
        <p:txBody>
          <a:bodyPr wrap="square" lIns="101235" tIns="50618" rIns="101235" bIns="50618" rtlCol="0">
            <a:spAutoFit/>
          </a:bodyPr>
          <a:lstStyle/>
          <a:p>
            <a:r>
              <a:rPr lang="en-US" sz="2598" b="1" dirty="0">
                <a:solidFill>
                  <a:schemeClr val="bg1"/>
                </a:solidFill>
                <a:latin typeface="Times New Roman" pitchFamily="18" charset="0"/>
                <a:cs typeface="Times New Roman" pitchFamily="18" charset="0"/>
              </a:rPr>
              <a:t>or</a:t>
            </a:r>
          </a:p>
        </p:txBody>
      </p:sp>
      <mc:AlternateContent xmlns:mc="http://schemas.openxmlformats.org/markup-compatibility/2006" xmlns:a14="http://schemas.microsoft.com/office/drawing/2010/main">
        <mc:Choice Requires="a14">
          <p:sp>
            <p:nvSpPr>
              <p:cNvPr id="10" name="TextBox 9"/>
              <p:cNvSpPr txBox="1"/>
              <p:nvPr/>
            </p:nvSpPr>
            <p:spPr>
              <a:xfrm>
                <a:off x="3411483" y="3276173"/>
                <a:ext cx="944249" cy="738296"/>
              </a:xfrm>
              <a:prstGeom prst="rect">
                <a:avLst/>
              </a:prstGeom>
              <a:noFill/>
              <a:ln>
                <a:noFill/>
              </a:ln>
            </p:spPr>
            <p:txBody>
              <a:bodyPr wrap="square" lIns="101235" tIns="50618" rIns="101235" bIns="50618" rtlCol="0">
                <a:spAutoFit/>
              </a:bodyPr>
              <a:lstStyle/>
              <a:p>
                <a:r>
                  <a:rPr lang="en-US" sz="2598" b="1" dirty="0">
                    <a:solidFill>
                      <a:schemeClr val="bg1"/>
                    </a:solidFill>
                    <a:latin typeface="Times New Roman" pitchFamily="18" charset="0"/>
                    <a:cs typeface="Times New Roman" pitchFamily="18" charset="0"/>
                  </a:rPr>
                  <a:t>v = </a:t>
                </a:r>
                <a14:m>
                  <m:oMath xmlns:m="http://schemas.openxmlformats.org/officeDocument/2006/math">
                    <m:f>
                      <m:fPr>
                        <m:ctrlPr>
                          <a:rPr lang="en-US" sz="2598" b="1" i="1">
                            <a:solidFill>
                              <a:schemeClr val="bg1"/>
                            </a:solidFill>
                            <a:latin typeface="Cambria Math" panose="02040503050406030204" pitchFamily="18" charset="0"/>
                            <a:cs typeface="Times New Roman" pitchFamily="18" charset="0"/>
                          </a:rPr>
                        </m:ctrlPr>
                      </m:fPr>
                      <m:num>
                        <m:r>
                          <m:rPr>
                            <m:nor/>
                          </m:rPr>
                          <a:rPr lang="en-US" sz="2598" b="1">
                            <a:solidFill>
                              <a:schemeClr val="bg1"/>
                            </a:solidFill>
                            <a:latin typeface="Cambria Math"/>
                            <a:cs typeface="Times New Roman" pitchFamily="18" charset="0"/>
                          </a:rPr>
                          <m:t>E</m:t>
                        </m:r>
                      </m:num>
                      <m:den>
                        <m:r>
                          <m:rPr>
                            <m:nor/>
                          </m:rPr>
                          <a:rPr lang="en-US" sz="2598" b="1">
                            <a:solidFill>
                              <a:schemeClr val="bg1"/>
                            </a:solidFill>
                            <a:latin typeface="Cambria Math"/>
                            <a:cs typeface="Times New Roman" pitchFamily="18" charset="0"/>
                          </a:rPr>
                          <m:t>B</m:t>
                        </m:r>
                      </m:den>
                    </m:f>
                  </m:oMath>
                </a14:m>
                <a:endParaRPr lang="en-US" sz="2598" b="1" dirty="0">
                  <a:solidFill>
                    <a:schemeClr val="bg1"/>
                  </a:solidFill>
                  <a:latin typeface="Times New Roman" pitchFamily="18" charset="0"/>
                  <a:cs typeface="Times New Roman" pitchFamily="18" charset="0"/>
                </a:endParaRPr>
              </a:p>
            </p:txBody>
          </p:sp>
        </mc:Choice>
        <mc:Fallback xmlns="">
          <p:sp>
            <p:nvSpPr>
              <p:cNvPr id="10" name="TextBox 9"/>
              <p:cNvSpPr txBox="1">
                <a:spLocks noRot="1" noChangeAspect="1" noMove="1" noResize="1" noEditPoints="1" noAdjustHandles="1" noChangeArrowheads="1" noChangeShapeType="1" noTextEdit="1"/>
              </p:cNvSpPr>
              <p:nvPr/>
            </p:nvSpPr>
            <p:spPr>
              <a:xfrm>
                <a:off x="3411483" y="3276173"/>
                <a:ext cx="944249" cy="738296"/>
              </a:xfrm>
              <a:prstGeom prst="rect">
                <a:avLst/>
              </a:prstGeom>
              <a:blipFill>
                <a:blip r:embed="rId4"/>
                <a:stretch>
                  <a:fillRect l="-10968" b="-7377"/>
                </a:stretch>
              </a:blipFill>
              <a:ln>
                <a:noFill/>
              </a:ln>
            </p:spPr>
            <p:txBody>
              <a:bodyPr/>
              <a:lstStyle/>
              <a:p>
                <a:r>
                  <a:rPr lang="en-IN">
                    <a:noFill/>
                  </a:rPr>
                  <a:t> </a:t>
                </a:r>
              </a:p>
            </p:txBody>
          </p:sp>
        </mc:Fallback>
      </mc:AlternateContent>
    </p:spTree>
    <p:extLst>
      <p:ext uri="{BB962C8B-B14F-4D97-AF65-F5344CB8AC3E}">
        <p14:creationId xmlns:p14="http://schemas.microsoft.com/office/powerpoint/2010/main" val="3885495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Effect transition="in" filter="wipe(left)">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iterate type="lt">
                                    <p:tmPct val="10000"/>
                                  </p:iterate>
                                  <p:childTnLst>
                                    <p:set>
                                      <p:cBhvr>
                                        <p:cTn id="11" dur="1" fill="hold">
                                          <p:stCondLst>
                                            <p:cond delay="0"/>
                                          </p:stCondLst>
                                        </p:cTn>
                                        <p:tgtEl>
                                          <p:spTgt spid="12"/>
                                        </p:tgtEl>
                                        <p:attrNameLst>
                                          <p:attrName>style.visibility</p:attrName>
                                        </p:attrNameLst>
                                      </p:cBhvr>
                                      <p:to>
                                        <p:strVal val="visible"/>
                                      </p:to>
                                    </p:set>
                                    <p:animEffect transition="in" filter="wipe(left)">
                                      <p:cBhvr>
                                        <p:cTn id="12" dur="20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iterate type="lt">
                                    <p:tmPct val="10000"/>
                                  </p:iterate>
                                  <p:childTnLst>
                                    <p:set>
                                      <p:cBhvr>
                                        <p:cTn id="16" dur="1" fill="hold">
                                          <p:stCondLst>
                                            <p:cond delay="0"/>
                                          </p:stCondLst>
                                        </p:cTn>
                                        <p:tgtEl>
                                          <p:spTgt spid="13"/>
                                        </p:tgtEl>
                                        <p:attrNameLst>
                                          <p:attrName>style.visibility</p:attrName>
                                        </p:attrNameLst>
                                      </p:cBhvr>
                                      <p:to>
                                        <p:strVal val="visible"/>
                                      </p:to>
                                    </p:set>
                                    <p:animEffect transition="in" filter="wipe(left)">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iterate type="lt">
                                    <p:tmPct val="10000"/>
                                  </p:iterate>
                                  <p:childTnLst>
                                    <p:set>
                                      <p:cBhvr>
                                        <p:cTn id="21" dur="1" fill="hold">
                                          <p:stCondLst>
                                            <p:cond delay="0"/>
                                          </p:stCondLst>
                                        </p:cTn>
                                        <p:tgtEl>
                                          <p:spTgt spid="2"/>
                                        </p:tgtEl>
                                        <p:attrNameLst>
                                          <p:attrName>style.visibility</p:attrName>
                                        </p:attrNameLst>
                                      </p:cBhvr>
                                      <p:to>
                                        <p:strVal val="visible"/>
                                      </p:to>
                                    </p:set>
                                    <p:animEffect transition="in" filter="wipe(left)">
                                      <p:cBhvr>
                                        <p:cTn id="22" dur="5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iterate type="lt">
                                    <p:tmPct val="10000"/>
                                  </p:iterate>
                                  <p:childTnLst>
                                    <p:set>
                                      <p:cBhvr>
                                        <p:cTn id="26" dur="1" fill="hold">
                                          <p:stCondLst>
                                            <p:cond delay="0"/>
                                          </p:stCondLst>
                                        </p:cTn>
                                        <p:tgtEl>
                                          <p:spTgt spid="10"/>
                                        </p:tgtEl>
                                        <p:attrNameLst>
                                          <p:attrName>style.visibility</p:attrName>
                                        </p:attrNameLst>
                                      </p:cBhvr>
                                      <p:to>
                                        <p:strVal val="visible"/>
                                      </p:to>
                                    </p:set>
                                    <p:animEffect transition="in" filter="wipe(left)">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iterate type="lt">
                                    <p:tmPct val="10000"/>
                                  </p:iterate>
                                  <p:childTnLst>
                                    <p:set>
                                      <p:cBhvr>
                                        <p:cTn id="31" dur="1" fill="hold">
                                          <p:stCondLst>
                                            <p:cond delay="0"/>
                                          </p:stCondLst>
                                        </p:cTn>
                                        <p:tgtEl>
                                          <p:spTgt spid="15"/>
                                        </p:tgtEl>
                                        <p:attrNameLst>
                                          <p:attrName>style.visibility</p:attrName>
                                        </p:attrNameLst>
                                      </p:cBhvr>
                                      <p:to>
                                        <p:strVal val="visible"/>
                                      </p:to>
                                    </p:set>
                                    <p:animEffect transition="in" filter="wipe(left)">
                                      <p:cBhvr>
                                        <p:cTn id="32"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p:bldP spid="13" grpId="0"/>
      <p:bldP spid="15" grpId="0"/>
      <p:bldP spid="2" grpId="0"/>
      <p:bldP spid="10" grpId="0"/>
    </p:bldLst>
  </p:timing>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985971" y="524669"/>
            <a:ext cx="6830576" cy="582036"/>
          </a:xfrm>
          <a:prstGeom prst="rect">
            <a:avLst/>
          </a:prstGeom>
          <a:ln/>
        </p:spPr>
        <p:style>
          <a:lnRef idx="0">
            <a:schemeClr val="accent2"/>
          </a:lnRef>
          <a:fillRef idx="3">
            <a:schemeClr val="accent2"/>
          </a:fillRef>
          <a:effectRef idx="3">
            <a:schemeClr val="accent2"/>
          </a:effectRef>
          <a:fontRef idx="minor">
            <a:schemeClr val="lt1"/>
          </a:fontRef>
        </p:style>
        <p:txBody>
          <a:bodyPr wrap="square" lIns="101235" tIns="50618" rIns="101235" bIns="50618" rtlCol="0">
            <a:spAutoFit/>
          </a:bodyPr>
          <a:lstStyle/>
          <a:p>
            <a:pPr marL="576368" indent="-576368"/>
            <a:r>
              <a:rPr lang="en-US" sz="3118" b="1" dirty="0">
                <a:latin typeface="Times New Roman" pitchFamily="18" charset="0"/>
                <a:ea typeface="Cambria Math" pitchFamily="18" charset="0"/>
              </a:rPr>
              <a:t>MOVING COIL GALVANOMENTER</a:t>
            </a:r>
          </a:p>
        </p:txBody>
      </p:sp>
      <p:sp>
        <p:nvSpPr>
          <p:cNvPr id="3" name="TextBox 2"/>
          <p:cNvSpPr txBox="1"/>
          <p:nvPr/>
        </p:nvSpPr>
        <p:spPr>
          <a:xfrm>
            <a:off x="910431" y="1515269"/>
            <a:ext cx="10268056" cy="901802"/>
          </a:xfrm>
          <a:prstGeom prst="rect">
            <a:avLst/>
          </a:prstGeom>
          <a:noFill/>
        </p:spPr>
        <p:txBody>
          <a:bodyPr wrap="square" lIns="101235" tIns="50618" rIns="101235" bIns="50618" rtlCol="0">
            <a:spAutoFit/>
          </a:bodyPr>
          <a:lstStyle/>
          <a:p>
            <a:pPr marL="576368" indent="-576368" algn="just">
              <a:buFont typeface="Wingdings" pitchFamily="2" charset="2"/>
              <a:buChar char="Ø"/>
            </a:pPr>
            <a:r>
              <a:rPr lang="en-US" sz="2598" b="1" dirty="0">
                <a:solidFill>
                  <a:schemeClr val="bg1"/>
                </a:solidFill>
                <a:ea typeface="Cambria Math" pitchFamily="18" charset="0"/>
              </a:rPr>
              <a:t>A moving coil galvanometer is an instrument used for detection and measurement of small electric currents. </a:t>
            </a:r>
          </a:p>
        </p:txBody>
      </p:sp>
      <p:pic>
        <p:nvPicPr>
          <p:cNvPr id="1026" name="Picture 2" descr="C:\Users\CIT5\Desktop\Meter.1.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16444" y="2653095"/>
            <a:ext cx="4046374" cy="3662774"/>
          </a:xfrm>
          <a:prstGeom prst="rect">
            <a:avLst/>
          </a:prstGeom>
          <a:noFill/>
          <a:ln>
            <a:solidFill>
              <a:srgbClr val="FF00FF"/>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255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iterate type="lt">
                                    <p:tmPct val="10000"/>
                                  </p:iterate>
                                  <p:childTnLst>
                                    <p:set>
                                      <p:cBhvr>
                                        <p:cTn id="11" dur="1" fill="hold">
                                          <p:stCondLst>
                                            <p:cond delay="0"/>
                                          </p:stCondLst>
                                        </p:cTn>
                                        <p:tgtEl>
                                          <p:spTgt spid="3"/>
                                        </p:tgtEl>
                                        <p:attrNameLst>
                                          <p:attrName>style.visibility</p:attrName>
                                        </p:attrNameLst>
                                      </p:cBhvr>
                                      <p:to>
                                        <p:strVal val="visible"/>
                                      </p:to>
                                    </p:set>
                                    <p:animEffect transition="in" filter="wipe(left)">
                                      <p:cBhvr>
                                        <p:cTn id="12" dur="2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026"/>
                                        </p:tgtEl>
                                        <p:attrNameLst>
                                          <p:attrName>style.visibility</p:attrName>
                                        </p:attrNameLst>
                                      </p:cBhvr>
                                      <p:to>
                                        <p:strVal val="visible"/>
                                      </p:to>
                                    </p:set>
                                    <p:animEffect transition="in" filter="wipe(left)">
                                      <p:cBhvr>
                                        <p:cTn id="17"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TextBox 9"/>
          <p:cNvSpPr txBox="1"/>
          <p:nvPr/>
        </p:nvSpPr>
        <p:spPr>
          <a:xfrm>
            <a:off x="910431" y="494006"/>
            <a:ext cx="9810855" cy="582036"/>
          </a:xfrm>
          <a:prstGeom prst="rect">
            <a:avLst/>
          </a:prstGeom>
          <a:ln/>
        </p:spPr>
        <p:style>
          <a:lnRef idx="0">
            <a:schemeClr val="accent1"/>
          </a:lnRef>
          <a:fillRef idx="3">
            <a:schemeClr val="accent1"/>
          </a:fillRef>
          <a:effectRef idx="3">
            <a:schemeClr val="accent1"/>
          </a:effectRef>
          <a:fontRef idx="minor">
            <a:schemeClr val="lt1"/>
          </a:fontRef>
        </p:style>
        <p:txBody>
          <a:bodyPr wrap="square" lIns="101235" tIns="50618" rIns="101235" bIns="50618" rtlCol="0">
            <a:spAutoFit/>
          </a:bodyPr>
          <a:lstStyle/>
          <a:p>
            <a:pPr marL="576368" indent="-576368"/>
            <a:r>
              <a:rPr lang="en-US" sz="3118" b="1" dirty="0">
                <a:latin typeface="Times New Roman" pitchFamily="18" charset="0"/>
                <a:ea typeface="Cambria Math" pitchFamily="18" charset="0"/>
              </a:rPr>
              <a:t>On what principle does moving coil galvanometer work?</a:t>
            </a:r>
            <a:endParaRPr lang="en-US" sz="3636" b="1" dirty="0">
              <a:latin typeface="Times New Roman" pitchFamily="18" charset="0"/>
              <a:ea typeface="Cambria Math" pitchFamily="18" charset="0"/>
            </a:endParaRPr>
          </a:p>
        </p:txBody>
      </p:sp>
      <p:sp>
        <p:nvSpPr>
          <p:cNvPr id="15" name="TextBox 14"/>
          <p:cNvSpPr txBox="1"/>
          <p:nvPr/>
        </p:nvSpPr>
        <p:spPr>
          <a:xfrm>
            <a:off x="834231" y="1340957"/>
            <a:ext cx="10443348" cy="901802"/>
          </a:xfrm>
          <a:prstGeom prst="rect">
            <a:avLst/>
          </a:prstGeom>
          <a:noFill/>
        </p:spPr>
        <p:txBody>
          <a:bodyPr wrap="square" lIns="101235" tIns="50618" rIns="101235" bIns="50618" rtlCol="0">
            <a:spAutoFit/>
          </a:bodyPr>
          <a:lstStyle/>
          <a:p>
            <a:pPr marL="576368" indent="-576368" algn="just">
              <a:buFont typeface="Wingdings" pitchFamily="2" charset="2"/>
              <a:buChar char="Ø"/>
            </a:pPr>
            <a:r>
              <a:rPr lang="en-US" sz="2598" b="1" dirty="0">
                <a:solidFill>
                  <a:schemeClr val="bg1"/>
                </a:solidFill>
                <a:ea typeface="Cambria Math" pitchFamily="18" charset="0"/>
              </a:rPr>
              <a:t>A current carrying rectangular loop placed in an uniform magnetic field experiences a maximum torque.</a:t>
            </a:r>
          </a:p>
        </p:txBody>
      </p:sp>
      <p:sp>
        <p:nvSpPr>
          <p:cNvPr id="5" name="TextBox 4"/>
          <p:cNvSpPr txBox="1"/>
          <p:nvPr/>
        </p:nvSpPr>
        <p:spPr>
          <a:xfrm>
            <a:off x="910431" y="2364491"/>
            <a:ext cx="5718801" cy="502014"/>
          </a:xfrm>
          <a:prstGeom prst="rect">
            <a:avLst/>
          </a:prstGeom>
          <a:noFill/>
        </p:spPr>
        <p:txBody>
          <a:bodyPr wrap="square" lIns="101235" tIns="50618" rIns="101235" bIns="50618" rtlCol="0">
            <a:spAutoFit/>
          </a:bodyPr>
          <a:lstStyle/>
          <a:p>
            <a:pPr marL="576368" indent="-576368" algn="just">
              <a:buFont typeface="Wingdings" pitchFamily="2" charset="2"/>
              <a:buChar char="Ø"/>
            </a:pPr>
            <a:r>
              <a:rPr lang="en-US" sz="2598" b="1" dirty="0">
                <a:solidFill>
                  <a:schemeClr val="bg1"/>
                </a:solidFill>
                <a:ea typeface="Cambria Math" pitchFamily="18" charset="0"/>
              </a:rPr>
              <a:t>It does not experience a net force</a:t>
            </a:r>
            <a:r>
              <a:rPr lang="en-US" sz="2598" b="1" dirty="0">
                <a:solidFill>
                  <a:schemeClr val="bg1"/>
                </a:solidFill>
                <a:latin typeface="Times New Roman" pitchFamily="18" charset="0"/>
                <a:ea typeface="Cambria Math" pitchFamily="18" charset="0"/>
              </a:rPr>
              <a:t>.</a:t>
            </a:r>
          </a:p>
        </p:txBody>
      </p:sp>
      <p:sp>
        <p:nvSpPr>
          <p:cNvPr id="7" name="TextBox 6"/>
          <p:cNvSpPr txBox="1"/>
          <p:nvPr/>
        </p:nvSpPr>
        <p:spPr>
          <a:xfrm>
            <a:off x="910431" y="3110841"/>
            <a:ext cx="3015505" cy="582036"/>
          </a:xfrm>
          <a:prstGeom prst="rect">
            <a:avLst/>
          </a:prstGeom>
          <a:ln/>
        </p:spPr>
        <p:style>
          <a:lnRef idx="0">
            <a:schemeClr val="accent4"/>
          </a:lnRef>
          <a:fillRef idx="3">
            <a:schemeClr val="accent4"/>
          </a:fillRef>
          <a:effectRef idx="3">
            <a:schemeClr val="accent4"/>
          </a:effectRef>
          <a:fontRef idx="minor">
            <a:schemeClr val="lt1"/>
          </a:fontRef>
        </p:style>
        <p:txBody>
          <a:bodyPr wrap="square" lIns="101235" tIns="50618" rIns="101235" bIns="50618" rtlCol="0">
            <a:spAutoFit/>
          </a:bodyPr>
          <a:lstStyle/>
          <a:p>
            <a:pPr marL="576368" indent="-576368" algn="ctr"/>
            <a:r>
              <a:rPr lang="en-US" sz="3118" b="1" dirty="0">
                <a:latin typeface="Times New Roman" pitchFamily="18" charset="0"/>
                <a:ea typeface="Cambria Math" pitchFamily="18" charset="0"/>
              </a:rPr>
              <a:t>Construction</a:t>
            </a:r>
          </a:p>
        </p:txBody>
      </p:sp>
      <p:sp>
        <p:nvSpPr>
          <p:cNvPr id="8" name="TextBox 7"/>
          <p:cNvSpPr txBox="1"/>
          <p:nvPr/>
        </p:nvSpPr>
        <p:spPr>
          <a:xfrm>
            <a:off x="910431" y="3960892"/>
            <a:ext cx="10367148" cy="901802"/>
          </a:xfrm>
          <a:prstGeom prst="rect">
            <a:avLst/>
          </a:prstGeom>
          <a:noFill/>
        </p:spPr>
        <p:txBody>
          <a:bodyPr wrap="square" lIns="101235" tIns="50618" rIns="101235" bIns="50618" rtlCol="0">
            <a:spAutoFit/>
          </a:bodyPr>
          <a:lstStyle/>
          <a:p>
            <a:pPr marL="576368" indent="-576368" algn="just">
              <a:buFont typeface="Wingdings" pitchFamily="2" charset="2"/>
              <a:buChar char="Ø"/>
            </a:pPr>
            <a:r>
              <a:rPr lang="en-US" sz="2598" b="1" dirty="0">
                <a:solidFill>
                  <a:schemeClr val="bg1"/>
                </a:solidFill>
                <a:ea typeface="Cambria Math" pitchFamily="18" charset="0"/>
              </a:rPr>
              <a:t>It consists of N turns of coil PQRS wound over a non-magnetic metallic frame usually rectangular or circular.</a:t>
            </a:r>
            <a:endParaRPr lang="en-US" sz="2598" b="1" u="sng" dirty="0">
              <a:solidFill>
                <a:schemeClr val="bg1"/>
              </a:solidFill>
              <a:ea typeface="Cambria Math" pitchFamily="18" charset="0"/>
            </a:endParaRPr>
          </a:p>
        </p:txBody>
      </p:sp>
      <p:sp>
        <p:nvSpPr>
          <p:cNvPr id="9" name="TextBox 8"/>
          <p:cNvSpPr txBox="1"/>
          <p:nvPr/>
        </p:nvSpPr>
        <p:spPr>
          <a:xfrm>
            <a:off x="910431" y="5060223"/>
            <a:ext cx="10115654" cy="901802"/>
          </a:xfrm>
          <a:prstGeom prst="rect">
            <a:avLst/>
          </a:prstGeom>
          <a:noFill/>
        </p:spPr>
        <p:txBody>
          <a:bodyPr wrap="square" lIns="101235" tIns="50618" rIns="101235" bIns="50618" rtlCol="0">
            <a:spAutoFit/>
          </a:bodyPr>
          <a:lstStyle/>
          <a:p>
            <a:pPr marL="576368" indent="-576368" algn="just">
              <a:buFont typeface="Wingdings" pitchFamily="2" charset="2"/>
              <a:buChar char="Ø"/>
            </a:pPr>
            <a:r>
              <a:rPr lang="en-US" sz="2598" b="1" dirty="0">
                <a:solidFill>
                  <a:schemeClr val="bg1"/>
                </a:solidFill>
                <a:ea typeface="Cambria Math" pitchFamily="18" charset="0"/>
              </a:rPr>
              <a:t>The coil is suspended from a torsion head H by means of phosphor- bronze strip in a magnetic pole by pieces  N and S. </a:t>
            </a:r>
            <a:endParaRPr lang="en-US" sz="2598" b="1" u="sng" dirty="0">
              <a:solidFill>
                <a:schemeClr val="bg1"/>
              </a:solidFill>
              <a:ea typeface="Cambria Math"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20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20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20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left)">
                                      <p:cBhvr>
                                        <p:cTn id="32"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5" grpId="0"/>
      <p:bldP spid="5" grpId="0"/>
      <p:bldP spid="7" grpId="0" animBg="1"/>
      <p:bldP spid="8" grpId="0"/>
      <p:bldP spid="9" grpId="0"/>
    </p:bldLst>
  </p:timing>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TextBox 10"/>
          <p:cNvSpPr txBox="1"/>
          <p:nvPr/>
        </p:nvSpPr>
        <p:spPr>
          <a:xfrm>
            <a:off x="1139031" y="1058859"/>
            <a:ext cx="9414669" cy="901802"/>
          </a:xfrm>
          <a:prstGeom prst="rect">
            <a:avLst/>
          </a:prstGeom>
          <a:noFill/>
        </p:spPr>
        <p:txBody>
          <a:bodyPr wrap="square" lIns="101235" tIns="50618" rIns="101235" bIns="50618" rtlCol="0">
            <a:spAutoFit/>
          </a:bodyPr>
          <a:lstStyle/>
          <a:p>
            <a:pPr marL="576368" indent="-576368" algn="just">
              <a:buFont typeface="Wingdings" pitchFamily="2" charset="2"/>
              <a:buChar char="Ø"/>
            </a:pPr>
            <a:r>
              <a:rPr lang="en-US" sz="2598" b="1" dirty="0">
                <a:solidFill>
                  <a:schemeClr val="bg1"/>
                </a:solidFill>
                <a:ea typeface="Cambria Math" pitchFamily="18" charset="0"/>
              </a:rPr>
              <a:t>The other end of the coil is connected to a hairspring, which in turn is connected to an external terminal. </a:t>
            </a:r>
            <a:endParaRPr lang="en-US" sz="2598" b="1" u="sng" dirty="0">
              <a:solidFill>
                <a:schemeClr val="bg1"/>
              </a:solidFill>
              <a:ea typeface="Cambria Math" pitchFamily="18" charset="0"/>
            </a:endParaRPr>
          </a:p>
        </p:txBody>
      </p:sp>
      <p:sp>
        <p:nvSpPr>
          <p:cNvPr id="16" name="TextBox 15"/>
          <p:cNvSpPr txBox="1"/>
          <p:nvPr/>
        </p:nvSpPr>
        <p:spPr>
          <a:xfrm>
            <a:off x="1139031" y="407122"/>
            <a:ext cx="8955136" cy="502014"/>
          </a:xfrm>
          <a:prstGeom prst="rect">
            <a:avLst/>
          </a:prstGeom>
          <a:noFill/>
        </p:spPr>
        <p:txBody>
          <a:bodyPr wrap="square" lIns="101235" tIns="50618" rIns="101235" bIns="50618" rtlCol="0">
            <a:spAutoFit/>
          </a:bodyPr>
          <a:lstStyle/>
          <a:p>
            <a:pPr marL="576368" indent="-576368" algn="just">
              <a:buFont typeface="Wingdings" pitchFamily="2" charset="2"/>
              <a:buChar char="Ø"/>
            </a:pPr>
            <a:r>
              <a:rPr lang="en-US" sz="2598" b="1" dirty="0">
                <a:solidFill>
                  <a:schemeClr val="bg1"/>
                </a:solidFill>
                <a:ea typeface="Cambria Math" pitchFamily="18" charset="0"/>
              </a:rPr>
              <a:t>A mirror M is attached to the phosphor – bronze  strip.</a:t>
            </a:r>
            <a:endParaRPr lang="en-US" sz="2598" b="1" u="sng" dirty="0">
              <a:solidFill>
                <a:schemeClr val="bg1"/>
              </a:solidFill>
              <a:ea typeface="Cambria Math" pitchFamily="18" charset="0"/>
            </a:endParaRPr>
          </a:p>
        </p:txBody>
      </p:sp>
      <p:pic>
        <p:nvPicPr>
          <p:cNvPr id="2050" name="Picture 2" descr="C:\Users\CIT5\Desktop\pmmc-instrument.gif"/>
          <p:cNvPicPr>
            <a:picLocks noChangeAspect="1" noChangeArrowheads="1" noCrop="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25562" y="2186111"/>
            <a:ext cx="4949693" cy="271684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http://images.tutorvista.com/content/moving-charges-magnetism/moving-coil-galvanometer.jpeg"/>
          <p:cNvPicPr>
            <a:picLocks noChangeAspect="1" noChangeArrowheads="1"/>
          </p:cNvPicPr>
          <p:nvPr/>
        </p:nvPicPr>
        <p:blipFill>
          <a:blip r:embed="rId4" cstate="print"/>
          <a:srcRect/>
          <a:stretch>
            <a:fillRect/>
          </a:stretch>
        </p:blipFill>
        <p:spPr bwMode="auto">
          <a:xfrm>
            <a:off x="6956464" y="1937579"/>
            <a:ext cx="3276609" cy="3266558"/>
          </a:xfrm>
          <a:prstGeom prst="rect">
            <a:avLst/>
          </a:prstGeom>
          <a:noFill/>
        </p:spPr>
      </p:pic>
      <p:sp>
        <p:nvSpPr>
          <p:cNvPr id="7" name="TextBox 6"/>
          <p:cNvSpPr txBox="1"/>
          <p:nvPr/>
        </p:nvSpPr>
        <p:spPr>
          <a:xfrm>
            <a:off x="1215231" y="5429587"/>
            <a:ext cx="9601200" cy="901802"/>
          </a:xfrm>
          <a:prstGeom prst="rect">
            <a:avLst/>
          </a:prstGeom>
          <a:noFill/>
        </p:spPr>
        <p:txBody>
          <a:bodyPr wrap="square" lIns="101235" tIns="50618" rIns="101235" bIns="50618" rtlCol="0">
            <a:spAutoFit/>
          </a:bodyPr>
          <a:lstStyle/>
          <a:p>
            <a:pPr marL="576368" indent="-576368" algn="just">
              <a:buFont typeface="Wingdings" pitchFamily="2" charset="2"/>
              <a:buChar char="Ø"/>
            </a:pPr>
            <a:r>
              <a:rPr lang="en-US" sz="2598" b="1" dirty="0">
                <a:solidFill>
                  <a:schemeClr val="bg1"/>
                </a:solidFill>
                <a:ea typeface="Cambria Math" pitchFamily="18" charset="0"/>
              </a:rPr>
              <a:t>The concave or cylindrical pole pieces ensure that the plane of coil  parallel to B, thus (</a:t>
            </a:r>
            <a:r>
              <a:rPr lang="en-US" sz="2598" b="1" dirty="0" err="1">
                <a:solidFill>
                  <a:schemeClr val="bg1"/>
                </a:solidFill>
                <a:ea typeface="Cambria Math" pitchFamily="18" charset="0"/>
              </a:rPr>
              <a:t>cos</a:t>
            </a:r>
            <a:r>
              <a:rPr lang="el-GR" sz="2598" b="1" dirty="0">
                <a:solidFill>
                  <a:schemeClr val="bg1"/>
                </a:solidFill>
                <a:ea typeface="Cambria Math" pitchFamily="18" charset="0"/>
              </a:rPr>
              <a:t>θ</a:t>
            </a:r>
            <a:r>
              <a:rPr lang="en-US" sz="2598" b="1" dirty="0">
                <a:solidFill>
                  <a:schemeClr val="bg1"/>
                </a:solidFill>
                <a:ea typeface="Cambria Math" pitchFamily="18" charset="0"/>
              </a:rPr>
              <a:t>=1 and Sin a=1) in the expressions, </a:t>
            </a:r>
            <a:endParaRPr lang="en-US" sz="2598" b="1" u="sng" dirty="0">
              <a:solidFill>
                <a:schemeClr val="bg1"/>
              </a:solidFill>
              <a:ea typeface="Cambria Math"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iterate type="lt">
                                    <p:tmPct val="10000"/>
                                  </p:iterate>
                                  <p:childTnLst>
                                    <p:set>
                                      <p:cBhvr>
                                        <p:cTn id="11" dur="1" fill="hold">
                                          <p:stCondLst>
                                            <p:cond delay="0"/>
                                          </p:stCondLst>
                                        </p:cTn>
                                        <p:tgtEl>
                                          <p:spTgt spid="11"/>
                                        </p:tgtEl>
                                        <p:attrNameLst>
                                          <p:attrName>style.visibility</p:attrName>
                                        </p:attrNameLst>
                                      </p:cBhvr>
                                      <p:to>
                                        <p:strVal val="visible"/>
                                      </p:to>
                                    </p:set>
                                    <p:animEffect transition="in" filter="wipe(left)">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050"/>
                                        </p:tgtEl>
                                        <p:attrNameLst>
                                          <p:attrName>style.visibility</p:attrName>
                                        </p:attrNameLst>
                                      </p:cBhvr>
                                      <p:to>
                                        <p:strVal val="visible"/>
                                      </p:to>
                                    </p:set>
                                    <p:animEffect transition="in" filter="wipe(left)">
                                      <p:cBhvr>
                                        <p:cTn id="17" dur="500"/>
                                        <p:tgtEl>
                                          <p:spTgt spid="2050"/>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iterate type="lt">
                                    <p:tmPct val="10000"/>
                                  </p:iterate>
                                  <p:childTnLst>
                                    <p:set>
                                      <p:cBhvr>
                                        <p:cTn id="28" dur="1" fill="hold">
                                          <p:stCondLst>
                                            <p:cond delay="0"/>
                                          </p:stCondLst>
                                        </p:cTn>
                                        <p:tgtEl>
                                          <p:spTgt spid="7"/>
                                        </p:tgtEl>
                                        <p:attrNameLst>
                                          <p:attrName>style.visibility</p:attrName>
                                        </p:attrNameLst>
                                      </p:cBhvr>
                                      <p:to>
                                        <p:strVal val="visible"/>
                                      </p:to>
                                    </p:set>
                                    <p:animEffect transition="in" filter="wipe(left)">
                                      <p:cBhvr>
                                        <p:cTn id="2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6" grpId="0"/>
      <p:bldP spid="7" grpId="0"/>
    </p:bldLst>
  </p:timing>
</p:sld>
</file>

<file path=ppt/slides/slide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p:cNvSpPr txBox="1"/>
          <p:nvPr/>
        </p:nvSpPr>
        <p:spPr>
          <a:xfrm>
            <a:off x="986631" y="2277269"/>
            <a:ext cx="10165153" cy="1839367"/>
          </a:xfrm>
          <a:prstGeom prst="rect">
            <a:avLst/>
          </a:prstGeom>
          <a:noFill/>
        </p:spPr>
        <p:txBody>
          <a:bodyPr wrap="square" lIns="101235" tIns="50618" rIns="101235" bIns="50618" rtlCol="0">
            <a:spAutoFit/>
          </a:bodyPr>
          <a:lstStyle/>
          <a:p>
            <a:pPr marL="445387" indent="-445387" algn="just">
              <a:lnSpc>
                <a:spcPct val="150000"/>
              </a:lnSpc>
              <a:buFont typeface="Wingdings" pitchFamily="2" charset="2"/>
              <a:buChar char="Ø"/>
            </a:pPr>
            <a:r>
              <a:rPr lang="en-US" sz="2598" b="1" dirty="0">
                <a:solidFill>
                  <a:schemeClr val="bg1"/>
                </a:solidFill>
                <a:ea typeface="Cambria Math" pitchFamily="18" charset="0"/>
              </a:rPr>
              <a:t>The  whole arrangement  is enclosed in a non-magnetic case, which is provided with leveling screws. The torsion head is connected to terminals  T</a:t>
            </a:r>
            <a:r>
              <a:rPr lang="en-US" sz="2598" b="1" baseline="-25000" dirty="0">
                <a:solidFill>
                  <a:schemeClr val="bg1"/>
                </a:solidFill>
                <a:ea typeface="Cambria Math" pitchFamily="18" charset="0"/>
              </a:rPr>
              <a:t>1 </a:t>
            </a:r>
            <a:r>
              <a:rPr lang="en-US" sz="2598" b="1" dirty="0">
                <a:solidFill>
                  <a:schemeClr val="bg1"/>
                </a:solidFill>
                <a:ea typeface="Cambria Math" pitchFamily="18" charset="0"/>
              </a:rPr>
              <a:t> and T</a:t>
            </a:r>
            <a:r>
              <a:rPr lang="en-US" sz="2598" b="1" baseline="-25000" dirty="0">
                <a:solidFill>
                  <a:schemeClr val="bg1"/>
                </a:solidFill>
                <a:ea typeface="Cambria Math" pitchFamily="18" charset="0"/>
              </a:rPr>
              <a:t>2</a:t>
            </a:r>
            <a:r>
              <a:rPr lang="en-US" sz="2598" b="1" dirty="0">
                <a:solidFill>
                  <a:schemeClr val="bg1"/>
                </a:solidFill>
                <a:ea typeface="Cambria Math" pitchFamily="18" charset="0"/>
              </a:rPr>
              <a:t> . </a:t>
            </a:r>
            <a:endParaRPr lang="en-US" sz="2598" b="1" u="sng" dirty="0">
              <a:solidFill>
                <a:schemeClr val="bg1"/>
              </a:solidFill>
              <a:ea typeface="Cambria Math" pitchFamily="18" charset="0"/>
            </a:endParaRPr>
          </a:p>
        </p:txBody>
      </p:sp>
      <p:sp>
        <p:nvSpPr>
          <p:cNvPr id="5" name="TextBox 4"/>
          <p:cNvSpPr txBox="1"/>
          <p:nvPr/>
        </p:nvSpPr>
        <p:spPr>
          <a:xfrm>
            <a:off x="3299228" y="711389"/>
            <a:ext cx="2640403" cy="492122"/>
          </a:xfrm>
          <a:prstGeom prst="rect">
            <a:avLst/>
          </a:prstGeom>
          <a:noFill/>
        </p:spPr>
        <p:txBody>
          <a:bodyPr wrap="none" rtlCol="0">
            <a:spAutoFit/>
          </a:bodyPr>
          <a:lstStyle/>
          <a:p>
            <a:r>
              <a:rPr lang="en-US" sz="2598" b="1" dirty="0">
                <a:solidFill>
                  <a:schemeClr val="bg1"/>
                </a:solidFill>
                <a:cs typeface="Times New Roman" pitchFamily="18" charset="0"/>
                <a:sym typeface="Symbol"/>
              </a:rPr>
              <a:t> = </a:t>
            </a:r>
            <a:r>
              <a:rPr lang="en-US" sz="2598" b="1" dirty="0" err="1">
                <a:solidFill>
                  <a:schemeClr val="bg1"/>
                </a:solidFill>
                <a:cs typeface="Times New Roman" pitchFamily="18" charset="0"/>
                <a:sym typeface="Symbol"/>
              </a:rPr>
              <a:t>NIBA</a:t>
            </a:r>
            <a:r>
              <a:rPr lang="en-US" sz="2598" b="1" dirty="0">
                <a:solidFill>
                  <a:schemeClr val="bg1"/>
                </a:solidFill>
                <a:cs typeface="Times New Roman" pitchFamily="18" charset="0"/>
                <a:sym typeface="Symbol"/>
              </a:rPr>
              <a:t> </a:t>
            </a:r>
            <a:r>
              <a:rPr lang="en-US" sz="2598" b="1" dirty="0" err="1">
                <a:solidFill>
                  <a:schemeClr val="bg1"/>
                </a:solidFill>
                <a:cs typeface="Times New Roman" pitchFamily="18" charset="0"/>
                <a:sym typeface="Symbol"/>
              </a:rPr>
              <a:t>cos</a:t>
            </a:r>
            <a:r>
              <a:rPr lang="en-US" sz="2598" b="1" dirty="0">
                <a:solidFill>
                  <a:schemeClr val="bg1"/>
                </a:solidFill>
                <a:cs typeface="Times New Roman" pitchFamily="18" charset="0"/>
                <a:sym typeface="Symbol"/>
              </a:rPr>
              <a:t> and</a:t>
            </a:r>
            <a:endParaRPr lang="en-US" sz="2598" b="1" dirty="0">
              <a:solidFill>
                <a:schemeClr val="bg1"/>
              </a:solidFill>
              <a:cs typeface="Times New Roman" pitchFamily="18" charset="0"/>
            </a:endParaRPr>
          </a:p>
        </p:txBody>
      </p:sp>
      <p:sp>
        <p:nvSpPr>
          <p:cNvPr id="6" name="TextBox 5"/>
          <p:cNvSpPr txBox="1"/>
          <p:nvPr/>
        </p:nvSpPr>
        <p:spPr>
          <a:xfrm>
            <a:off x="3425031" y="1362869"/>
            <a:ext cx="2052100" cy="492122"/>
          </a:xfrm>
          <a:prstGeom prst="rect">
            <a:avLst/>
          </a:prstGeom>
          <a:noFill/>
        </p:spPr>
        <p:txBody>
          <a:bodyPr wrap="none" rtlCol="0">
            <a:spAutoFit/>
          </a:bodyPr>
          <a:lstStyle/>
          <a:p>
            <a:r>
              <a:rPr lang="en-US" sz="2598" b="1" dirty="0">
                <a:solidFill>
                  <a:schemeClr val="bg1"/>
                </a:solidFill>
                <a:cs typeface="Times New Roman" pitchFamily="18" charset="0"/>
                <a:sym typeface="Symbol"/>
              </a:rPr>
              <a:t> = </a:t>
            </a:r>
            <a:r>
              <a:rPr lang="en-US" sz="2598" b="1" dirty="0" err="1">
                <a:solidFill>
                  <a:schemeClr val="bg1"/>
                </a:solidFill>
                <a:cs typeface="Times New Roman" pitchFamily="18" charset="0"/>
                <a:sym typeface="Symbol"/>
              </a:rPr>
              <a:t>NIBA</a:t>
            </a:r>
            <a:r>
              <a:rPr lang="en-US" sz="2598" b="1" dirty="0">
                <a:solidFill>
                  <a:schemeClr val="bg1"/>
                </a:solidFill>
                <a:cs typeface="Times New Roman" pitchFamily="18" charset="0"/>
                <a:sym typeface="Symbol"/>
              </a:rPr>
              <a:t> sin a</a:t>
            </a:r>
            <a:endParaRPr lang="en-US" sz="2598" b="1" dirty="0">
              <a:solidFill>
                <a:schemeClr val="bg1"/>
              </a:solidFill>
              <a:cs typeface="Times New Roman" pitchFamily="18" charset="0"/>
            </a:endParaRPr>
          </a:p>
        </p:txBody>
      </p:sp>
    </p:spTree>
    <p:extLst>
      <p:ext uri="{BB962C8B-B14F-4D97-AF65-F5344CB8AC3E}">
        <p14:creationId xmlns:p14="http://schemas.microsoft.com/office/powerpoint/2010/main" val="2207213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iterate type="lt">
                                    <p:tmPct val="10000"/>
                                  </p:iterate>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iterate type="lt">
                                    <p:tmPct val="10000"/>
                                  </p:iterate>
                                  <p:childTnLst>
                                    <p:set>
                                      <p:cBhvr>
                                        <p:cTn id="16" dur="1" fill="hold">
                                          <p:stCondLst>
                                            <p:cond delay="0"/>
                                          </p:stCondLst>
                                        </p:cTn>
                                        <p:tgtEl>
                                          <p:spTgt spid="3"/>
                                        </p:tgtEl>
                                        <p:attrNameLst>
                                          <p:attrName>style.visibility</p:attrName>
                                        </p:attrNameLst>
                                      </p:cBhvr>
                                      <p:to>
                                        <p:strVal val="visible"/>
                                      </p:to>
                                    </p:set>
                                    <p:animEffect transition="in" filter="wipe(left)">
                                      <p:cBhvr>
                                        <p:cTn id="1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Lst>
  </p:timing>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TextBox 10"/>
          <p:cNvSpPr txBox="1"/>
          <p:nvPr/>
        </p:nvSpPr>
        <p:spPr>
          <a:xfrm>
            <a:off x="1215231" y="1301531"/>
            <a:ext cx="9753600" cy="901802"/>
          </a:xfrm>
          <a:prstGeom prst="rect">
            <a:avLst/>
          </a:prstGeom>
          <a:noFill/>
        </p:spPr>
        <p:txBody>
          <a:bodyPr wrap="square" lIns="101235" tIns="50618" rIns="101235" bIns="50618" rtlCol="0">
            <a:spAutoFit/>
          </a:bodyPr>
          <a:lstStyle/>
          <a:p>
            <a:pPr marL="576368" indent="-576368" algn="just">
              <a:buFont typeface="Wingdings" pitchFamily="2" charset="2"/>
              <a:buChar char="Ø"/>
            </a:pPr>
            <a:r>
              <a:rPr lang="en-US" sz="2598" b="1" dirty="0">
                <a:solidFill>
                  <a:schemeClr val="bg1"/>
                </a:solidFill>
                <a:ea typeface="Cambria Math" pitchFamily="18" charset="0"/>
              </a:rPr>
              <a:t>When  current is passed through the coils PQRS, the coils experience a torque, </a:t>
            </a:r>
            <a:r>
              <a:rPr lang="en-US" sz="2598" b="1" dirty="0">
                <a:solidFill>
                  <a:schemeClr val="bg1"/>
                </a:solidFill>
                <a:ea typeface="Cambria Math" pitchFamily="18" charset="0"/>
                <a:sym typeface="Symbol"/>
              </a:rPr>
              <a:t> = NIBA </a:t>
            </a:r>
            <a:r>
              <a:rPr lang="en-US" sz="2598" b="1" dirty="0" err="1">
                <a:solidFill>
                  <a:schemeClr val="bg1"/>
                </a:solidFill>
                <a:ea typeface="Cambria Math" pitchFamily="18" charset="0"/>
                <a:sym typeface="Symbol"/>
              </a:rPr>
              <a:t>sina</a:t>
            </a:r>
            <a:r>
              <a:rPr lang="en-US" sz="2598" b="1" dirty="0">
                <a:solidFill>
                  <a:schemeClr val="bg1"/>
                </a:solidFill>
                <a:ea typeface="Cambria Math" pitchFamily="18" charset="0"/>
              </a:rPr>
              <a:t> </a:t>
            </a:r>
            <a:endParaRPr lang="en-US" sz="2598" b="1" u="sng" dirty="0">
              <a:solidFill>
                <a:schemeClr val="bg1"/>
              </a:solidFill>
              <a:ea typeface="Cambria Math" pitchFamily="18" charset="0"/>
            </a:endParaRPr>
          </a:p>
        </p:txBody>
      </p:sp>
      <p:sp>
        <p:nvSpPr>
          <p:cNvPr id="18" name="TextBox 17"/>
          <p:cNvSpPr txBox="1"/>
          <p:nvPr/>
        </p:nvSpPr>
        <p:spPr>
          <a:xfrm>
            <a:off x="1215231" y="2368331"/>
            <a:ext cx="9753600" cy="901802"/>
          </a:xfrm>
          <a:prstGeom prst="rect">
            <a:avLst/>
          </a:prstGeom>
          <a:noFill/>
        </p:spPr>
        <p:txBody>
          <a:bodyPr wrap="square" lIns="101235" tIns="50618" rIns="101235" bIns="50618" rtlCol="0">
            <a:spAutoFit/>
          </a:bodyPr>
          <a:lstStyle/>
          <a:p>
            <a:pPr marL="576368" indent="-576368" algn="just">
              <a:buFont typeface="Wingdings" pitchFamily="2" charset="2"/>
              <a:buChar char="Ø"/>
            </a:pPr>
            <a:r>
              <a:rPr lang="en-US" sz="2598" b="1" dirty="0">
                <a:solidFill>
                  <a:schemeClr val="bg1"/>
                </a:solidFill>
                <a:ea typeface="Cambria Math" pitchFamily="18" charset="0"/>
              </a:rPr>
              <a:t>Since the magnetic field is radial, the plane of the coil is parallel to the magnetic field such that    a=90</a:t>
            </a:r>
            <a:r>
              <a:rPr lang="en-US" sz="2598" b="1" baseline="30000" dirty="0">
                <a:solidFill>
                  <a:schemeClr val="bg1"/>
                </a:solidFill>
                <a:ea typeface="Cambria Math" pitchFamily="18" charset="0"/>
              </a:rPr>
              <a:t>0</a:t>
            </a:r>
            <a:r>
              <a:rPr lang="en-US" sz="2598" b="1" dirty="0">
                <a:solidFill>
                  <a:schemeClr val="bg1"/>
                </a:solidFill>
                <a:ea typeface="Cambria Math" pitchFamily="18" charset="0"/>
              </a:rPr>
              <a:t>  and hence  </a:t>
            </a:r>
            <a:r>
              <a:rPr lang="en-US" sz="2598" b="1" dirty="0">
                <a:solidFill>
                  <a:schemeClr val="bg1"/>
                </a:solidFill>
                <a:ea typeface="Cambria Math" pitchFamily="18" charset="0"/>
                <a:sym typeface="Symbol"/>
              </a:rPr>
              <a:t> = NIBA</a:t>
            </a:r>
            <a:r>
              <a:rPr lang="en-US" sz="2598" b="1" dirty="0">
                <a:solidFill>
                  <a:schemeClr val="bg1"/>
                </a:solidFill>
                <a:ea typeface="Cambria Math" pitchFamily="18" charset="0"/>
              </a:rPr>
              <a:t> .                            </a:t>
            </a:r>
            <a:endParaRPr lang="en-US" sz="2598" b="1" u="sng" dirty="0">
              <a:solidFill>
                <a:schemeClr val="bg1"/>
              </a:solidFill>
              <a:ea typeface="Cambria Math" pitchFamily="18" charset="0"/>
            </a:endParaRPr>
          </a:p>
        </p:txBody>
      </p:sp>
      <p:sp>
        <p:nvSpPr>
          <p:cNvPr id="14" name="TextBox 13"/>
          <p:cNvSpPr txBox="1"/>
          <p:nvPr/>
        </p:nvSpPr>
        <p:spPr>
          <a:xfrm>
            <a:off x="1291431" y="403069"/>
            <a:ext cx="1972262" cy="582036"/>
          </a:xfrm>
          <a:prstGeom prst="rect">
            <a:avLst/>
          </a:prstGeom>
        </p:spPr>
        <p:style>
          <a:lnRef idx="0">
            <a:schemeClr val="accent2"/>
          </a:lnRef>
          <a:fillRef idx="3">
            <a:schemeClr val="accent2"/>
          </a:fillRef>
          <a:effectRef idx="3">
            <a:schemeClr val="accent2"/>
          </a:effectRef>
          <a:fontRef idx="minor">
            <a:schemeClr val="lt1"/>
          </a:fontRef>
        </p:style>
        <p:txBody>
          <a:bodyPr wrap="square" lIns="101235" tIns="50618" rIns="101235" bIns="50618" rtlCol="0">
            <a:spAutoFit/>
          </a:bodyPr>
          <a:lstStyle/>
          <a:p>
            <a:r>
              <a:rPr lang="en-US" sz="3118" b="1" dirty="0">
                <a:solidFill>
                  <a:schemeClr val="bg1"/>
                </a:solidFill>
                <a:latin typeface="Times New Roman" pitchFamily="18" charset="0"/>
                <a:ea typeface="Cambria Math" pitchFamily="18" charset="0"/>
              </a:rPr>
              <a:t>Working</a:t>
            </a:r>
          </a:p>
        </p:txBody>
      </p:sp>
      <p:pic>
        <p:nvPicPr>
          <p:cNvPr id="1026" name="Picture 2" descr="C:\Users\CIT5\Desktop\hair-springs-control.jpe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67831" y="3420269"/>
            <a:ext cx="5410200" cy="299138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iterate type="lt">
                                    <p:tmPct val="10000"/>
                                  </p:iterate>
                                  <p:childTnLst>
                                    <p:set>
                                      <p:cBhvr>
                                        <p:cTn id="11" dur="1" fill="hold">
                                          <p:stCondLst>
                                            <p:cond delay="0"/>
                                          </p:stCondLst>
                                        </p:cTn>
                                        <p:tgtEl>
                                          <p:spTgt spid="11"/>
                                        </p:tgtEl>
                                        <p:attrNameLst>
                                          <p:attrName>style.visibility</p:attrName>
                                        </p:attrNameLst>
                                      </p:cBhvr>
                                      <p:to>
                                        <p:strVal val="visible"/>
                                      </p:to>
                                    </p:set>
                                    <p:animEffect transition="in" filter="wipe(left)">
                                      <p:cBhvr>
                                        <p:cTn id="12" dur="20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iterate type="lt">
                                    <p:tmPct val="10000"/>
                                  </p:iterate>
                                  <p:childTnLst>
                                    <p:set>
                                      <p:cBhvr>
                                        <p:cTn id="16" dur="1" fill="hold">
                                          <p:stCondLst>
                                            <p:cond delay="0"/>
                                          </p:stCondLst>
                                        </p:cTn>
                                        <p:tgtEl>
                                          <p:spTgt spid="18"/>
                                        </p:tgtEl>
                                        <p:attrNameLst>
                                          <p:attrName>style.visibility</p:attrName>
                                        </p:attrNameLst>
                                      </p:cBhvr>
                                      <p:to>
                                        <p:strVal val="visible"/>
                                      </p:to>
                                    </p:set>
                                    <p:animEffect transition="in" filter="wipe(left)">
                                      <p:cBhvr>
                                        <p:cTn id="17" dur="20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026"/>
                                        </p:tgtEl>
                                        <p:attrNameLst>
                                          <p:attrName>style.visibility</p:attrName>
                                        </p:attrNameLst>
                                      </p:cBhvr>
                                      <p:to>
                                        <p:strVal val="visible"/>
                                      </p:to>
                                    </p:set>
                                    <p:animEffect transition="in" filter="wipe(left)">
                                      <p:cBhvr>
                                        <p:cTn id="22"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8" grpId="0"/>
      <p:bldP spid="14" grpId="0" animBg="1"/>
    </p:bldLst>
  </p:timing>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TextBox 17"/>
          <p:cNvSpPr txBox="1"/>
          <p:nvPr/>
        </p:nvSpPr>
        <p:spPr>
          <a:xfrm>
            <a:off x="959478" y="588377"/>
            <a:ext cx="9503411" cy="502014"/>
          </a:xfrm>
          <a:prstGeom prst="rect">
            <a:avLst/>
          </a:prstGeom>
          <a:noFill/>
        </p:spPr>
        <p:txBody>
          <a:bodyPr wrap="square" lIns="101235" tIns="50618" rIns="101235" bIns="50618" rtlCol="0">
            <a:spAutoFit/>
          </a:bodyPr>
          <a:lstStyle/>
          <a:p>
            <a:pPr marL="576368" indent="-576368" algn="just">
              <a:buFont typeface="Wingdings" pitchFamily="2" charset="2"/>
              <a:buChar char="Ø"/>
            </a:pPr>
            <a:r>
              <a:rPr lang="en-US" sz="2598" b="1" dirty="0">
                <a:solidFill>
                  <a:schemeClr val="bg1"/>
                </a:solidFill>
                <a:ea typeface="Cambria Math" pitchFamily="18" charset="0"/>
              </a:rPr>
              <a:t>The coil rotates and the phosphor-bronze strip gets twisted.   </a:t>
            </a:r>
            <a:endParaRPr lang="en-US" sz="2598" b="1" u="sng" dirty="0">
              <a:solidFill>
                <a:schemeClr val="bg1"/>
              </a:solidFill>
              <a:ea typeface="Cambria Math" pitchFamily="18" charset="0"/>
            </a:endParaRPr>
          </a:p>
        </p:txBody>
      </p:sp>
      <p:sp>
        <p:nvSpPr>
          <p:cNvPr id="10" name="TextBox 9"/>
          <p:cNvSpPr txBox="1"/>
          <p:nvPr/>
        </p:nvSpPr>
        <p:spPr>
          <a:xfrm>
            <a:off x="984084" y="1257175"/>
            <a:ext cx="9777546" cy="901802"/>
          </a:xfrm>
          <a:prstGeom prst="rect">
            <a:avLst/>
          </a:prstGeom>
          <a:noFill/>
        </p:spPr>
        <p:txBody>
          <a:bodyPr wrap="square" lIns="101235" tIns="50618" rIns="101235" bIns="50618" rtlCol="0">
            <a:spAutoFit/>
          </a:bodyPr>
          <a:lstStyle/>
          <a:p>
            <a:pPr marL="576368" indent="-576368" algn="just">
              <a:buFont typeface="Wingdings" pitchFamily="2" charset="2"/>
              <a:buChar char="Ø"/>
            </a:pPr>
            <a:r>
              <a:rPr lang="en-US" sz="2598" b="1" dirty="0">
                <a:solidFill>
                  <a:schemeClr val="bg1"/>
                </a:solidFill>
                <a:ea typeface="Cambria Math" pitchFamily="18" charset="0"/>
              </a:rPr>
              <a:t>As a result, a restoring  torque comes into play trying to restore the coil back to original position.</a:t>
            </a:r>
            <a:endParaRPr lang="en-US" sz="2598" b="1" u="sng" dirty="0">
              <a:solidFill>
                <a:schemeClr val="bg1"/>
              </a:solidFill>
              <a:ea typeface="Cambria Math" pitchFamily="18" charset="0"/>
            </a:endParaRPr>
          </a:p>
        </p:txBody>
      </p:sp>
      <p:sp>
        <p:nvSpPr>
          <p:cNvPr id="12" name="TextBox 11"/>
          <p:cNvSpPr txBox="1"/>
          <p:nvPr/>
        </p:nvSpPr>
        <p:spPr>
          <a:xfrm>
            <a:off x="959478" y="2272134"/>
            <a:ext cx="10691336" cy="901802"/>
          </a:xfrm>
          <a:prstGeom prst="rect">
            <a:avLst/>
          </a:prstGeom>
          <a:noFill/>
        </p:spPr>
        <p:txBody>
          <a:bodyPr wrap="square" lIns="101235" tIns="50618" rIns="101235" bIns="50618" rtlCol="0">
            <a:spAutoFit/>
          </a:bodyPr>
          <a:lstStyle/>
          <a:p>
            <a:pPr marL="576368" indent="-576368" algn="just">
              <a:buFont typeface="Wingdings" pitchFamily="2" charset="2"/>
              <a:buChar char="Ø"/>
            </a:pPr>
            <a:r>
              <a:rPr lang="en-US" sz="2598" b="1" dirty="0">
                <a:solidFill>
                  <a:schemeClr val="bg1"/>
                </a:solidFill>
                <a:ea typeface="Cambria Math" pitchFamily="18" charset="0"/>
              </a:rPr>
              <a:t>Let </a:t>
            </a:r>
            <a:r>
              <a:rPr lang="el-GR" sz="2598" b="1" dirty="0">
                <a:solidFill>
                  <a:schemeClr val="bg1"/>
                </a:solidFill>
                <a:ea typeface="Cambria Math" pitchFamily="18" charset="0"/>
                <a:sym typeface="Symbol"/>
              </a:rPr>
              <a:t></a:t>
            </a:r>
            <a:r>
              <a:rPr lang="en-US" sz="2598" b="1" dirty="0">
                <a:solidFill>
                  <a:schemeClr val="bg1"/>
                </a:solidFill>
                <a:ea typeface="Cambria Math" pitchFamily="18" charset="0"/>
              </a:rPr>
              <a:t> be the twist produced in the strip and C be the restoring torque per unit twist then the restoring torque = C</a:t>
            </a:r>
            <a:r>
              <a:rPr lang="el-GR" sz="2598" b="1" dirty="0">
                <a:solidFill>
                  <a:schemeClr val="bg1"/>
                </a:solidFill>
                <a:ea typeface="Cambria Math" pitchFamily="18" charset="0"/>
                <a:sym typeface="Symbol"/>
              </a:rPr>
              <a:t></a:t>
            </a:r>
            <a:r>
              <a:rPr lang="en-US" sz="2598" b="1" dirty="0">
                <a:solidFill>
                  <a:schemeClr val="bg1"/>
                </a:solidFill>
                <a:ea typeface="Cambria Math" pitchFamily="18" charset="0"/>
              </a:rPr>
              <a:t>   .</a:t>
            </a:r>
            <a:endParaRPr lang="en-US" sz="2598" b="1" u="sng" dirty="0">
              <a:solidFill>
                <a:schemeClr val="bg1"/>
              </a:solidFill>
              <a:ea typeface="Cambria Math" pitchFamily="18" charset="0"/>
            </a:endParaRPr>
          </a:p>
        </p:txBody>
      </p:sp>
      <mc:AlternateContent xmlns:mc="http://schemas.openxmlformats.org/markup-compatibility/2006" xmlns:a14="http://schemas.microsoft.com/office/drawing/2010/main">
        <mc:Choice Requires="a14">
          <p:sp>
            <p:nvSpPr>
              <p:cNvPr id="15" name="TextBox 14"/>
              <p:cNvSpPr txBox="1"/>
              <p:nvPr/>
            </p:nvSpPr>
            <p:spPr>
              <a:xfrm>
                <a:off x="984084" y="3331788"/>
                <a:ext cx="5345668" cy="502014"/>
              </a:xfrm>
              <a:prstGeom prst="rect">
                <a:avLst/>
              </a:prstGeom>
              <a:noFill/>
            </p:spPr>
            <p:txBody>
              <a:bodyPr wrap="square" lIns="101235" tIns="50618" rIns="101235" bIns="50618" rtlCol="0">
                <a:spAutoFit/>
              </a:bodyPr>
              <a:lstStyle/>
              <a:p>
                <a:pPr marL="576368" indent="-576368" algn="just">
                  <a:buFont typeface="Wingdings" pitchFamily="2" charset="2"/>
                  <a:buChar char="Ø"/>
                </a:pPr>
                <a:r>
                  <a:rPr lang="en-US" sz="2598" b="1" dirty="0">
                    <a:solidFill>
                      <a:schemeClr val="bg1"/>
                    </a:solidFill>
                    <a:ea typeface="Cambria Math" pitchFamily="18" charset="0"/>
                  </a:rPr>
                  <a:t>In equilibrium,  </a:t>
                </a:r>
                <a:r>
                  <a:rPr lang="en-US" sz="2598" b="1" dirty="0" err="1">
                    <a:solidFill>
                      <a:schemeClr val="bg1"/>
                    </a:solidFill>
                    <a:ea typeface="Cambria Math" pitchFamily="18" charset="0"/>
                  </a:rPr>
                  <a:t>NIBA</a:t>
                </a:r>
                <a:r>
                  <a:rPr lang="en-US" sz="2598" b="1" dirty="0">
                    <a:solidFill>
                      <a:schemeClr val="bg1"/>
                    </a:solidFill>
                    <a:ea typeface="Cambria Math" pitchFamily="18" charset="0"/>
                  </a:rPr>
                  <a:t>= </a:t>
                </a:r>
                <a14:m>
                  <m:oMath xmlns:m="http://schemas.openxmlformats.org/officeDocument/2006/math">
                    <m:r>
                      <m:rPr>
                        <m:nor/>
                      </m:rPr>
                      <a:rPr lang="en-US" sz="2598" b="1">
                        <a:solidFill>
                          <a:schemeClr val="bg1"/>
                        </a:solidFill>
                        <a:ea typeface="Cambria Math"/>
                      </a:rPr>
                      <m:t>∅</m:t>
                    </m:r>
                  </m:oMath>
                </a14:m>
                <a:r>
                  <a:rPr lang="en-US" sz="2598" b="1" dirty="0">
                    <a:solidFill>
                      <a:schemeClr val="bg1"/>
                    </a:solidFill>
                    <a:ea typeface="Cambria Math" pitchFamily="18" charset="0"/>
                  </a:rPr>
                  <a:t>C </a:t>
                </a:r>
                <a:endParaRPr lang="en-US" sz="2598" b="1" u="sng" dirty="0">
                  <a:solidFill>
                    <a:schemeClr val="bg1"/>
                  </a:solidFill>
                  <a:ea typeface="Cambria Math" pitchFamily="18" charset="0"/>
                </a:endParaRPr>
              </a:p>
            </p:txBody>
          </p:sp>
        </mc:Choice>
        <mc:Fallback xmlns="">
          <p:sp>
            <p:nvSpPr>
              <p:cNvPr id="15" name="TextBox 14"/>
              <p:cNvSpPr txBox="1">
                <a:spLocks noRot="1" noChangeAspect="1" noMove="1" noResize="1" noEditPoints="1" noAdjustHandles="1" noChangeArrowheads="1" noChangeShapeType="1" noTextEdit="1"/>
              </p:cNvSpPr>
              <p:nvPr/>
            </p:nvSpPr>
            <p:spPr>
              <a:xfrm>
                <a:off x="984084" y="3331788"/>
                <a:ext cx="5345668" cy="502014"/>
              </a:xfrm>
              <a:prstGeom prst="rect">
                <a:avLst/>
              </a:prstGeom>
              <a:blipFill>
                <a:blip r:embed="rId2"/>
                <a:stretch>
                  <a:fillRect l="-1482" t="-9756" b="-30488"/>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2188565" y="3707615"/>
                <a:ext cx="1614361" cy="757212"/>
              </a:xfrm>
              <a:prstGeom prst="rect">
                <a:avLst/>
              </a:prstGeom>
              <a:noFill/>
            </p:spPr>
            <p:txBody>
              <a:bodyPr wrap="square" lIns="101235" tIns="50618" rIns="101235" bIns="50618" rtlCol="0">
                <a:spAutoFit/>
              </a:bodyPr>
              <a:lstStyle/>
              <a:p>
                <a:pPr algn="just"/>
                <a:r>
                  <a:rPr lang="en-US" sz="2598" b="1" dirty="0">
                    <a:solidFill>
                      <a:schemeClr val="bg1"/>
                    </a:solidFill>
                    <a:ea typeface="Cambria Math" pitchFamily="18" charset="0"/>
                    <a:cs typeface="Times New Roman" pitchFamily="18" charset="0"/>
                  </a:rPr>
                  <a:t>l = </a:t>
                </a:r>
                <a14:m>
                  <m:oMath xmlns:m="http://schemas.openxmlformats.org/officeDocument/2006/math">
                    <m:f>
                      <m:fPr>
                        <m:ctrlPr>
                          <a:rPr lang="en-US" sz="2598" b="1" i="1">
                            <a:solidFill>
                              <a:schemeClr val="bg1"/>
                            </a:solidFill>
                            <a:latin typeface="Cambria Math" panose="02040503050406030204" pitchFamily="18" charset="0"/>
                            <a:ea typeface="Cambria Math" pitchFamily="18" charset="0"/>
                          </a:rPr>
                        </m:ctrlPr>
                      </m:fPr>
                      <m:num>
                        <m:r>
                          <m:rPr>
                            <m:nor/>
                          </m:rPr>
                          <a:rPr lang="en-US" sz="2598" b="1">
                            <a:solidFill>
                              <a:schemeClr val="bg1"/>
                            </a:solidFill>
                            <a:ea typeface="Cambria Math" pitchFamily="18" charset="0"/>
                            <a:cs typeface="Times New Roman" pitchFamily="18" charset="0"/>
                          </a:rPr>
                          <m:t>C</m:t>
                        </m:r>
                        <m:r>
                          <m:rPr>
                            <m:nor/>
                          </m:rPr>
                          <a:rPr lang="en-US" sz="2598" b="1">
                            <a:solidFill>
                              <a:schemeClr val="bg1"/>
                            </a:solidFill>
                            <a:ea typeface="Cambria Math" pitchFamily="18" charset="0"/>
                            <a:cs typeface="Times New Roman" pitchFamily="18" charset="0"/>
                          </a:rPr>
                          <m:t> ∅</m:t>
                        </m:r>
                      </m:num>
                      <m:den>
                        <m:r>
                          <m:rPr>
                            <m:nor/>
                          </m:rPr>
                          <a:rPr lang="en-US" sz="2598" b="1">
                            <a:solidFill>
                              <a:schemeClr val="bg1"/>
                            </a:solidFill>
                            <a:ea typeface="Cambria Math" pitchFamily="18" charset="0"/>
                            <a:cs typeface="Times New Roman" pitchFamily="18" charset="0"/>
                          </a:rPr>
                          <m:t>NBA</m:t>
                        </m:r>
                      </m:den>
                    </m:f>
                  </m:oMath>
                </a14:m>
                <a:endParaRPr lang="en-US" sz="2598" b="1" dirty="0">
                  <a:solidFill>
                    <a:schemeClr val="bg1"/>
                  </a:solidFill>
                  <a:ea typeface="Cambria Math" pitchFamily="18" charset="0"/>
                  <a:cs typeface="Times New Roman" pitchFamily="18" charset="0"/>
                </a:endParaRPr>
              </a:p>
            </p:txBody>
          </p:sp>
        </mc:Choice>
        <mc:Fallback xmlns="">
          <p:sp>
            <p:nvSpPr>
              <p:cNvPr id="8" name="TextBox 7"/>
              <p:cNvSpPr txBox="1">
                <a:spLocks noRot="1" noChangeAspect="1" noMove="1" noResize="1" noEditPoints="1" noAdjustHandles="1" noChangeArrowheads="1" noChangeShapeType="1" noTextEdit="1"/>
              </p:cNvSpPr>
              <p:nvPr/>
            </p:nvSpPr>
            <p:spPr>
              <a:xfrm>
                <a:off x="2188565" y="3707615"/>
                <a:ext cx="1614361" cy="757212"/>
              </a:xfrm>
              <a:prstGeom prst="rect">
                <a:avLst/>
              </a:prstGeom>
              <a:blipFill>
                <a:blip r:embed="rId3"/>
                <a:stretch>
                  <a:fillRect l="-6038" b="-8871"/>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85FF7DCD-239D-6DCE-50F1-19D914917411}"/>
                  </a:ext>
                </a:extLst>
              </p:cNvPr>
              <p:cNvSpPr txBox="1"/>
              <p:nvPr/>
            </p:nvSpPr>
            <p:spPr>
              <a:xfrm>
                <a:off x="1672431" y="4383157"/>
                <a:ext cx="7424539" cy="744836"/>
              </a:xfrm>
              <a:prstGeom prst="rect">
                <a:avLst/>
              </a:prstGeom>
              <a:noFill/>
            </p:spPr>
            <p:txBody>
              <a:bodyPr wrap="square" lIns="101235" tIns="50618" rIns="101235" bIns="50618" rtlCol="0">
                <a:spAutoFit/>
              </a:bodyPr>
              <a:lstStyle/>
              <a:p>
                <a:pPr marL="0" lvl="1"/>
                <a:r>
                  <a:rPr lang="en-US" sz="2598" b="1" dirty="0">
                    <a:solidFill>
                      <a:schemeClr val="bg1"/>
                    </a:solidFill>
                    <a:ea typeface="Cambria Math" pitchFamily="18" charset="0"/>
                  </a:rPr>
                  <a:t>where </a:t>
                </a:r>
                <a:r>
                  <a:rPr lang="en-US" sz="2598" b="1" dirty="0">
                    <a:solidFill>
                      <a:schemeClr val="bg1"/>
                    </a:solidFill>
                    <a:ea typeface="Cambria Math" pitchFamily="18" charset="0"/>
                    <a:cs typeface="Times New Roman" pitchFamily="18" charset="0"/>
                  </a:rPr>
                  <a:t>G = </a:t>
                </a:r>
                <a14:m>
                  <m:oMath xmlns:m="http://schemas.openxmlformats.org/officeDocument/2006/math">
                    <m:f>
                      <m:fPr>
                        <m:ctrlPr>
                          <a:rPr lang="en-US" sz="2598" b="1" i="1">
                            <a:solidFill>
                              <a:schemeClr val="bg1"/>
                            </a:solidFill>
                            <a:latin typeface="Cambria Math" panose="02040503050406030204" pitchFamily="18" charset="0"/>
                            <a:ea typeface="Cambria Math" pitchFamily="18" charset="0"/>
                          </a:rPr>
                        </m:ctrlPr>
                      </m:fPr>
                      <m:num>
                        <m:r>
                          <m:rPr>
                            <m:nor/>
                          </m:rPr>
                          <a:rPr lang="en-US" sz="2598" b="1">
                            <a:solidFill>
                              <a:schemeClr val="bg1"/>
                            </a:solidFill>
                            <a:ea typeface="Cambria Math" pitchFamily="18" charset="0"/>
                            <a:cs typeface="Times New Roman" pitchFamily="18" charset="0"/>
                          </a:rPr>
                          <m:t>C</m:t>
                        </m:r>
                      </m:num>
                      <m:den>
                        <m:r>
                          <m:rPr>
                            <m:nor/>
                          </m:rPr>
                          <a:rPr lang="en-US" sz="2598" b="1">
                            <a:solidFill>
                              <a:schemeClr val="bg1"/>
                            </a:solidFill>
                            <a:ea typeface="Cambria Math" pitchFamily="18" charset="0"/>
                            <a:cs typeface="Times New Roman" pitchFamily="18" charset="0"/>
                          </a:rPr>
                          <m:t>NBA</m:t>
                        </m:r>
                      </m:den>
                    </m:f>
                    <m:r>
                      <a:rPr lang="en-US" sz="2598" b="1">
                        <a:solidFill>
                          <a:schemeClr val="bg1"/>
                        </a:solidFill>
                        <a:latin typeface="Cambria Math" panose="02040503050406030204" pitchFamily="18" charset="0"/>
                        <a:ea typeface="Cambria Math" pitchFamily="18" charset="0"/>
                      </a:rPr>
                      <m:t> </m:t>
                    </m:r>
                  </m:oMath>
                </a14:m>
                <a:r>
                  <a:rPr lang="en-US" sz="2598" b="1" dirty="0">
                    <a:solidFill>
                      <a:schemeClr val="bg1"/>
                    </a:solidFill>
                    <a:ea typeface="Cambria Math" pitchFamily="18" charset="0"/>
                  </a:rPr>
                  <a:t>,  is called galvanometer constant.</a:t>
                </a:r>
                <a:endParaRPr lang="en-US" sz="2598" b="1" u="sng" dirty="0">
                  <a:solidFill>
                    <a:schemeClr val="bg1"/>
                  </a:solidFill>
                  <a:ea typeface="Cambria Math" pitchFamily="18" charset="0"/>
                </a:endParaRPr>
              </a:p>
            </p:txBody>
          </p:sp>
        </mc:Choice>
        <mc:Fallback xmlns="">
          <p:sp>
            <p:nvSpPr>
              <p:cNvPr id="3" name="TextBox 2">
                <a:extLst>
                  <a:ext uri="{FF2B5EF4-FFF2-40B4-BE49-F238E27FC236}">
                    <a16:creationId xmlns:a16="http://schemas.microsoft.com/office/drawing/2014/main" id="{85FF7DCD-239D-6DCE-50F1-19D914917411}"/>
                  </a:ext>
                </a:extLst>
              </p:cNvPr>
              <p:cNvSpPr txBox="1">
                <a:spLocks noRot="1" noChangeAspect="1" noMove="1" noResize="1" noEditPoints="1" noAdjustHandles="1" noChangeArrowheads="1" noChangeShapeType="1" noTextEdit="1"/>
              </p:cNvSpPr>
              <p:nvPr/>
            </p:nvSpPr>
            <p:spPr>
              <a:xfrm>
                <a:off x="1672431" y="4383157"/>
                <a:ext cx="7424539" cy="744836"/>
              </a:xfrm>
              <a:prstGeom prst="rect">
                <a:avLst/>
              </a:prstGeom>
              <a:blipFill>
                <a:blip r:embed="rId4"/>
                <a:stretch>
                  <a:fillRect l="-1314" b="-6557"/>
                </a:stretch>
              </a:blipFill>
            </p:spPr>
            <p:txBody>
              <a:bodyPr/>
              <a:lstStyle/>
              <a:p>
                <a:r>
                  <a:rPr lang="en-IN">
                    <a:noFill/>
                  </a:rPr>
                  <a:t> </a:t>
                </a:r>
              </a:p>
            </p:txBody>
          </p:sp>
        </mc:Fallback>
      </mc:AlternateContent>
      <p:sp>
        <p:nvSpPr>
          <p:cNvPr id="4" name="TextBox 3">
            <a:extLst>
              <a:ext uri="{FF2B5EF4-FFF2-40B4-BE49-F238E27FC236}">
                <a16:creationId xmlns:a16="http://schemas.microsoft.com/office/drawing/2014/main" id="{03140EAE-75E0-F90A-1725-65A1CA2AF622}"/>
              </a:ext>
            </a:extLst>
          </p:cNvPr>
          <p:cNvSpPr txBox="1"/>
          <p:nvPr/>
        </p:nvSpPr>
        <p:spPr>
          <a:xfrm>
            <a:off x="1050182" y="5153716"/>
            <a:ext cx="2564299" cy="502014"/>
          </a:xfrm>
          <a:prstGeom prst="rect">
            <a:avLst/>
          </a:prstGeom>
          <a:noFill/>
        </p:spPr>
        <p:txBody>
          <a:bodyPr wrap="square" lIns="101235" tIns="50618" rIns="101235" bIns="50618" rtlCol="0">
            <a:spAutoFit/>
          </a:bodyPr>
          <a:lstStyle/>
          <a:p>
            <a:pPr marL="576368" indent="-576368">
              <a:buFont typeface="Wingdings" pitchFamily="2" charset="2"/>
              <a:buChar char="Ø"/>
            </a:pPr>
            <a:r>
              <a:rPr lang="en-US" sz="2598" b="1" dirty="0">
                <a:solidFill>
                  <a:schemeClr val="bg1"/>
                </a:solidFill>
                <a:ea typeface="Cambria Math" pitchFamily="18" charset="0"/>
              </a:rPr>
              <a:t>Hence,  I </a:t>
            </a:r>
            <a:r>
              <a:rPr lang="el-GR" sz="2598" b="1" dirty="0">
                <a:solidFill>
                  <a:schemeClr val="bg1"/>
                </a:solidFill>
                <a:ea typeface="Cambria Math" pitchFamily="18" charset="0"/>
              </a:rPr>
              <a:t>α</a:t>
            </a:r>
            <a:r>
              <a:rPr lang="en-US" sz="2598" b="1" dirty="0">
                <a:solidFill>
                  <a:schemeClr val="bg1"/>
                </a:solidFill>
                <a:ea typeface="Cambria Math" pitchFamily="18" charset="0"/>
              </a:rPr>
              <a:t> </a:t>
            </a:r>
            <a:r>
              <a:rPr lang="en-US" sz="2598" b="1" dirty="0">
                <a:solidFill>
                  <a:schemeClr val="bg1"/>
                </a:solidFill>
                <a:ea typeface="Cambria Math" pitchFamily="18" charset="0"/>
                <a:sym typeface="Symbol"/>
              </a:rPr>
              <a:t></a:t>
            </a:r>
            <a:endParaRPr lang="en-US" sz="2598" b="1" u="sng" dirty="0">
              <a:solidFill>
                <a:schemeClr val="bg1"/>
              </a:solidFill>
              <a:ea typeface="Cambria Math" pitchFamily="18" charset="0"/>
            </a:endParaRPr>
          </a:p>
        </p:txBody>
      </p:sp>
      <p:sp>
        <p:nvSpPr>
          <p:cNvPr id="5" name="TextBox 4">
            <a:extLst>
              <a:ext uri="{FF2B5EF4-FFF2-40B4-BE49-F238E27FC236}">
                <a16:creationId xmlns:a16="http://schemas.microsoft.com/office/drawing/2014/main" id="{D800BA70-99D7-8935-F774-BE6F6A2F1768}"/>
              </a:ext>
            </a:extLst>
          </p:cNvPr>
          <p:cNvSpPr txBox="1"/>
          <p:nvPr/>
        </p:nvSpPr>
        <p:spPr>
          <a:xfrm>
            <a:off x="1036027" y="5784741"/>
            <a:ext cx="9426862" cy="901802"/>
          </a:xfrm>
          <a:prstGeom prst="rect">
            <a:avLst/>
          </a:prstGeom>
          <a:noFill/>
        </p:spPr>
        <p:txBody>
          <a:bodyPr wrap="square" lIns="101235" tIns="50618" rIns="101235" bIns="50618" rtlCol="0">
            <a:spAutoFit/>
          </a:bodyPr>
          <a:lstStyle/>
          <a:p>
            <a:pPr marL="576368" indent="-576368" algn="just">
              <a:buFont typeface="Wingdings" pitchFamily="2" charset="2"/>
              <a:buChar char="Ø"/>
            </a:pPr>
            <a:r>
              <a:rPr lang="en-US" sz="2598" b="1" dirty="0">
                <a:solidFill>
                  <a:schemeClr val="bg1"/>
                </a:solidFill>
                <a:ea typeface="Cambria Math" pitchFamily="18" charset="0"/>
              </a:rPr>
              <a:t>Thus, the galvanometer has a linear scale and detects the presence of current .</a:t>
            </a:r>
          </a:p>
        </p:txBody>
      </p:sp>
      <p:sp>
        <p:nvSpPr>
          <p:cNvPr id="6" name="TextBox 5">
            <a:extLst>
              <a:ext uri="{FF2B5EF4-FFF2-40B4-BE49-F238E27FC236}">
                <a16:creationId xmlns:a16="http://schemas.microsoft.com/office/drawing/2014/main" id="{5B80967C-BBA2-DC44-73CB-566368F1C58C}"/>
              </a:ext>
            </a:extLst>
          </p:cNvPr>
          <p:cNvSpPr txBox="1"/>
          <p:nvPr/>
        </p:nvSpPr>
        <p:spPr>
          <a:xfrm>
            <a:off x="3599400" y="3827031"/>
            <a:ext cx="1286920" cy="502014"/>
          </a:xfrm>
          <a:prstGeom prst="rect">
            <a:avLst/>
          </a:prstGeom>
          <a:noFill/>
        </p:spPr>
        <p:txBody>
          <a:bodyPr wrap="square" lIns="101235" tIns="50618" rIns="101235" bIns="50618" rtlCol="0">
            <a:spAutoFit/>
          </a:bodyPr>
          <a:lstStyle/>
          <a:p>
            <a:pPr marL="0" lvl="1"/>
            <a:r>
              <a:rPr lang="en-US" sz="2598" b="1" dirty="0">
                <a:solidFill>
                  <a:schemeClr val="bg1"/>
                </a:solidFill>
                <a:ea typeface="Cambria Math" pitchFamily="18" charset="0"/>
              </a:rPr>
              <a:t>I = G</a:t>
            </a:r>
            <a:r>
              <a:rPr lang="en-US" sz="2598" b="1" dirty="0">
                <a:solidFill>
                  <a:schemeClr val="bg1"/>
                </a:solidFill>
                <a:ea typeface="Cambria Math" pitchFamily="18" charset="0"/>
                <a:sym typeface="Symbol"/>
              </a:rPr>
              <a:t></a:t>
            </a:r>
            <a:endParaRPr lang="en-US" sz="2598" b="1" dirty="0">
              <a:solidFill>
                <a:schemeClr val="bg1"/>
              </a:solidFill>
              <a:ea typeface="Cambria Math"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18"/>
                                        </p:tgtEl>
                                        <p:attrNameLst>
                                          <p:attrName>style.visibility</p:attrName>
                                        </p:attrNameLst>
                                      </p:cBhvr>
                                      <p:to>
                                        <p:strVal val="visible"/>
                                      </p:to>
                                    </p:set>
                                    <p:animEffect transition="in" filter="wipe(left)">
                                      <p:cBhvr>
                                        <p:cTn id="7" dur="20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iterate type="lt">
                                    <p:tmPct val="10000"/>
                                  </p:iterate>
                                  <p:childTnLst>
                                    <p:set>
                                      <p:cBhvr>
                                        <p:cTn id="11" dur="1" fill="hold">
                                          <p:stCondLst>
                                            <p:cond delay="0"/>
                                          </p:stCondLst>
                                        </p:cTn>
                                        <p:tgtEl>
                                          <p:spTgt spid="10"/>
                                        </p:tgtEl>
                                        <p:attrNameLst>
                                          <p:attrName>style.visibility</p:attrName>
                                        </p:attrNameLst>
                                      </p:cBhvr>
                                      <p:to>
                                        <p:strVal val="visible"/>
                                      </p:to>
                                    </p:set>
                                    <p:animEffect transition="in" filter="wipe(left)">
                                      <p:cBhvr>
                                        <p:cTn id="12" dur="20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iterate type="lt">
                                    <p:tmPct val="10000"/>
                                  </p:iterate>
                                  <p:childTnLst>
                                    <p:set>
                                      <p:cBhvr>
                                        <p:cTn id="16" dur="1" fill="hold">
                                          <p:stCondLst>
                                            <p:cond delay="0"/>
                                          </p:stCondLst>
                                        </p:cTn>
                                        <p:tgtEl>
                                          <p:spTgt spid="12"/>
                                        </p:tgtEl>
                                        <p:attrNameLst>
                                          <p:attrName>style.visibility</p:attrName>
                                        </p:attrNameLst>
                                      </p:cBhvr>
                                      <p:to>
                                        <p:strVal val="visible"/>
                                      </p:to>
                                    </p:set>
                                    <p:animEffect transition="in" filter="wipe(left)">
                                      <p:cBhvr>
                                        <p:cTn id="17" dur="20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iterate type="lt">
                                    <p:tmPct val="10000"/>
                                  </p:iterate>
                                  <p:childTnLst>
                                    <p:set>
                                      <p:cBhvr>
                                        <p:cTn id="21" dur="1" fill="hold">
                                          <p:stCondLst>
                                            <p:cond delay="0"/>
                                          </p:stCondLst>
                                        </p:cTn>
                                        <p:tgtEl>
                                          <p:spTgt spid="15"/>
                                        </p:tgtEl>
                                        <p:attrNameLst>
                                          <p:attrName>style.visibility</p:attrName>
                                        </p:attrNameLst>
                                      </p:cBhvr>
                                      <p:to>
                                        <p:strVal val="visible"/>
                                      </p:to>
                                    </p:set>
                                    <p:animEffect transition="in" filter="wipe(left)">
                                      <p:cBhvr>
                                        <p:cTn id="22" dur="20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iterate type="lt">
                                    <p:tmPct val="10000"/>
                                  </p:iterate>
                                  <p:childTnLst>
                                    <p:set>
                                      <p:cBhvr>
                                        <p:cTn id="26" dur="1" fill="hold">
                                          <p:stCondLst>
                                            <p:cond delay="0"/>
                                          </p:stCondLst>
                                        </p:cTn>
                                        <p:tgtEl>
                                          <p:spTgt spid="8"/>
                                        </p:tgtEl>
                                        <p:attrNameLst>
                                          <p:attrName>style.visibility</p:attrName>
                                        </p:attrNameLst>
                                      </p:cBhvr>
                                      <p:to>
                                        <p:strVal val="visible"/>
                                      </p:to>
                                    </p:set>
                                    <p:animEffect transition="in" filter="wipe(left)">
                                      <p:cBhvr>
                                        <p:cTn id="27" dur="20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iterate type="lt">
                                    <p:tmPct val="10000"/>
                                  </p:iterate>
                                  <p:childTnLst>
                                    <p:set>
                                      <p:cBhvr>
                                        <p:cTn id="31" dur="1" fill="hold">
                                          <p:stCondLst>
                                            <p:cond delay="0"/>
                                          </p:stCondLst>
                                        </p:cTn>
                                        <p:tgtEl>
                                          <p:spTgt spid="6"/>
                                        </p:tgtEl>
                                        <p:attrNameLst>
                                          <p:attrName>style.visibility</p:attrName>
                                        </p:attrNameLst>
                                      </p:cBhvr>
                                      <p:to>
                                        <p:strVal val="visible"/>
                                      </p:to>
                                    </p:set>
                                    <p:animEffect transition="in" filter="wipe(left)">
                                      <p:cBhvr>
                                        <p:cTn id="32" dur="20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iterate type="lt">
                                    <p:tmPct val="10000"/>
                                  </p:iterate>
                                  <p:childTnLst>
                                    <p:set>
                                      <p:cBhvr>
                                        <p:cTn id="36" dur="1" fill="hold">
                                          <p:stCondLst>
                                            <p:cond delay="0"/>
                                          </p:stCondLst>
                                        </p:cTn>
                                        <p:tgtEl>
                                          <p:spTgt spid="3"/>
                                        </p:tgtEl>
                                        <p:attrNameLst>
                                          <p:attrName>style.visibility</p:attrName>
                                        </p:attrNameLst>
                                      </p:cBhvr>
                                      <p:to>
                                        <p:strVal val="visible"/>
                                      </p:to>
                                    </p:set>
                                    <p:animEffect transition="in" filter="wipe(left)">
                                      <p:cBhvr>
                                        <p:cTn id="37" dur="2000"/>
                                        <p:tgtEl>
                                          <p:spTgt spid="3"/>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iterate type="lt">
                                    <p:tmPct val="10000"/>
                                  </p:iterate>
                                  <p:childTnLst>
                                    <p:set>
                                      <p:cBhvr>
                                        <p:cTn id="41" dur="1" fill="hold">
                                          <p:stCondLst>
                                            <p:cond delay="0"/>
                                          </p:stCondLst>
                                        </p:cTn>
                                        <p:tgtEl>
                                          <p:spTgt spid="4"/>
                                        </p:tgtEl>
                                        <p:attrNameLst>
                                          <p:attrName>style.visibility</p:attrName>
                                        </p:attrNameLst>
                                      </p:cBhvr>
                                      <p:to>
                                        <p:strVal val="visible"/>
                                      </p:to>
                                    </p:set>
                                    <p:animEffect transition="in" filter="wipe(left)">
                                      <p:cBhvr>
                                        <p:cTn id="42" dur="2000"/>
                                        <p:tgtEl>
                                          <p:spTgt spid="4"/>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iterate type="lt">
                                    <p:tmPct val="10000"/>
                                  </p:iterate>
                                  <p:childTnLst>
                                    <p:set>
                                      <p:cBhvr>
                                        <p:cTn id="46" dur="1" fill="hold">
                                          <p:stCondLst>
                                            <p:cond delay="0"/>
                                          </p:stCondLst>
                                        </p:cTn>
                                        <p:tgtEl>
                                          <p:spTgt spid="5"/>
                                        </p:tgtEl>
                                        <p:attrNameLst>
                                          <p:attrName>style.visibility</p:attrName>
                                        </p:attrNameLst>
                                      </p:cBhvr>
                                      <p:to>
                                        <p:strVal val="visible"/>
                                      </p:to>
                                    </p:set>
                                    <p:animEffect transition="in" filter="wipe(left)">
                                      <p:cBhvr>
                                        <p:cTn id="4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0" grpId="0"/>
      <p:bldP spid="12" grpId="0"/>
      <p:bldP spid="15" grpId="0"/>
      <p:bldP spid="8" grpId="0"/>
      <p:bldP spid="3" grpId="0"/>
      <p:bldP spid="4" grpId="0"/>
      <p:bldP spid="5" grpId="0"/>
      <p:bldP spid="6" grpId="0"/>
    </p:bldLst>
  </p:timing>
</p:sld>
</file>

<file path=ppt/slides/slide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 name="TextBox 18"/>
          <p:cNvSpPr txBox="1"/>
          <p:nvPr/>
        </p:nvSpPr>
        <p:spPr>
          <a:xfrm>
            <a:off x="834231" y="1336615"/>
            <a:ext cx="10210800" cy="1301592"/>
          </a:xfrm>
          <a:prstGeom prst="rect">
            <a:avLst/>
          </a:prstGeom>
          <a:noFill/>
        </p:spPr>
        <p:txBody>
          <a:bodyPr wrap="square" lIns="101235" tIns="50618" rIns="101235" bIns="50618" rtlCol="0">
            <a:spAutoFit/>
          </a:bodyPr>
          <a:lstStyle/>
          <a:p>
            <a:pPr marL="576368" indent="-576368" algn="just">
              <a:buFont typeface="Wingdings" pitchFamily="2" charset="2"/>
              <a:buChar char="Ø"/>
            </a:pPr>
            <a:r>
              <a:rPr lang="en-US" sz="2598" b="1" dirty="0">
                <a:solidFill>
                  <a:schemeClr val="bg1"/>
                </a:solidFill>
                <a:ea typeface="Cambria Math" pitchFamily="18" charset="0"/>
              </a:rPr>
              <a:t>A galvanometer can be converted to an ammeter by connecting a low resistance,   called  SHUNT  (S)  in parallel to the galvanometer (G).</a:t>
            </a:r>
            <a:endParaRPr lang="en-US" sz="2598" b="1" u="sng" dirty="0">
              <a:solidFill>
                <a:schemeClr val="bg1"/>
              </a:solidFill>
              <a:ea typeface="Cambria Math" pitchFamily="18" charset="0"/>
            </a:endParaRPr>
          </a:p>
        </p:txBody>
      </p:sp>
      <p:sp>
        <p:nvSpPr>
          <p:cNvPr id="10" name="TextBox 9"/>
          <p:cNvSpPr txBox="1"/>
          <p:nvPr/>
        </p:nvSpPr>
        <p:spPr>
          <a:xfrm>
            <a:off x="975116" y="537644"/>
            <a:ext cx="9231715" cy="533112"/>
          </a:xfrm>
          <a:prstGeom prst="rect">
            <a:avLst/>
          </a:prstGeom>
          <a:ln/>
        </p:spPr>
        <p:style>
          <a:lnRef idx="0">
            <a:schemeClr val="accent2"/>
          </a:lnRef>
          <a:fillRef idx="3">
            <a:schemeClr val="accent2"/>
          </a:fillRef>
          <a:effectRef idx="3">
            <a:schemeClr val="accent2"/>
          </a:effectRef>
          <a:fontRef idx="minor">
            <a:schemeClr val="lt1"/>
          </a:fontRef>
        </p:style>
        <p:txBody>
          <a:bodyPr wrap="square" lIns="101235" tIns="50618" rIns="101235" bIns="50618" rtlCol="0">
            <a:spAutoFit/>
          </a:bodyPr>
          <a:lstStyle/>
          <a:p>
            <a:pPr marL="576368" indent="-576368"/>
            <a:r>
              <a:rPr lang="en-US" sz="2800" b="1" dirty="0">
                <a:latin typeface="Times New Roman" pitchFamily="18" charset="0"/>
                <a:ea typeface="Cambria Math" pitchFamily="18" charset="0"/>
              </a:rPr>
              <a:t>CONVERSION OF A GALVANOMETER TO AMMETER</a:t>
            </a:r>
          </a:p>
        </p:txBody>
      </p:sp>
      <p:sp>
        <p:nvSpPr>
          <p:cNvPr id="20" name="Cloud Callout 19"/>
          <p:cNvSpPr/>
          <p:nvPr/>
        </p:nvSpPr>
        <p:spPr>
          <a:xfrm>
            <a:off x="2474846" y="2847895"/>
            <a:ext cx="4477567" cy="774550"/>
          </a:xfrm>
          <a:prstGeom prst="cloudCallout">
            <a:avLst>
              <a:gd name="adj1" fmla="val 13832"/>
              <a:gd name="adj2" fmla="val -74049"/>
            </a:avLst>
          </a:prstGeom>
          <a:ln/>
        </p:spPr>
        <p:style>
          <a:lnRef idx="1">
            <a:schemeClr val="accent5"/>
          </a:lnRef>
          <a:fillRef idx="2">
            <a:schemeClr val="accent5"/>
          </a:fillRef>
          <a:effectRef idx="1">
            <a:schemeClr val="accent5"/>
          </a:effectRef>
          <a:fontRef idx="minor">
            <a:schemeClr val="dk1"/>
          </a:fontRef>
        </p:style>
        <p:txBody>
          <a:bodyPr lIns="101235" tIns="50618" rIns="101235" bIns="50618" rtlCol="0" anchor="ctr"/>
          <a:lstStyle/>
          <a:p>
            <a:pPr algn="ctr"/>
            <a:r>
              <a:rPr lang="en-US" sz="2598" b="1" dirty="0">
                <a:solidFill>
                  <a:schemeClr val="tx1"/>
                </a:solidFill>
                <a:latin typeface="Times New Roman" pitchFamily="18" charset="0"/>
                <a:ea typeface="Cambria Math" pitchFamily="18" charset="0"/>
              </a:rPr>
              <a:t>What is a shunt?     </a:t>
            </a:r>
          </a:p>
        </p:txBody>
      </p:sp>
      <p:sp>
        <p:nvSpPr>
          <p:cNvPr id="4" name="Cloud 3"/>
          <p:cNvSpPr/>
          <p:nvPr/>
        </p:nvSpPr>
        <p:spPr>
          <a:xfrm>
            <a:off x="1484907" y="3794827"/>
            <a:ext cx="7325543" cy="2141978"/>
          </a:xfrm>
          <a:prstGeom prst="cloud">
            <a:avLst/>
          </a:prstGeom>
          <a:ln/>
        </p:spPr>
        <p:style>
          <a:lnRef idx="1">
            <a:schemeClr val="accent5"/>
          </a:lnRef>
          <a:fillRef idx="2">
            <a:schemeClr val="accent5"/>
          </a:fillRef>
          <a:effectRef idx="1">
            <a:schemeClr val="accent5"/>
          </a:effectRef>
          <a:fontRef idx="minor">
            <a:schemeClr val="dk1"/>
          </a:fontRef>
        </p:style>
        <p:txBody>
          <a:bodyPr lIns="101235" tIns="50618" rIns="101235" bIns="50618" rtlCol="0" anchor="ctr"/>
          <a:lstStyle/>
          <a:p>
            <a:pPr algn="ctr"/>
            <a:r>
              <a:rPr lang="en-US" sz="2598" b="1" dirty="0">
                <a:solidFill>
                  <a:schemeClr val="tx1"/>
                </a:solidFill>
                <a:latin typeface="Times New Roman" pitchFamily="18" charset="0"/>
                <a:ea typeface="Cambria Math" pitchFamily="18" charset="0"/>
              </a:rPr>
              <a:t>A low resistance connecting parallel to the galvanometer to protect it from large current is known as shunt.</a:t>
            </a:r>
          </a:p>
        </p:txBody>
      </p:sp>
    </p:spTree>
    <p:extLst>
      <p:ext uri="{BB962C8B-B14F-4D97-AF65-F5344CB8AC3E}">
        <p14:creationId xmlns:p14="http://schemas.microsoft.com/office/powerpoint/2010/main" val="3081807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iterate type="lt">
                                    <p:tmPct val="10000"/>
                                  </p:iterate>
                                  <p:childTnLst>
                                    <p:set>
                                      <p:cBhvr>
                                        <p:cTn id="11" dur="1" fill="hold">
                                          <p:stCondLst>
                                            <p:cond delay="0"/>
                                          </p:stCondLst>
                                        </p:cTn>
                                        <p:tgtEl>
                                          <p:spTgt spid="19"/>
                                        </p:tgtEl>
                                        <p:attrNameLst>
                                          <p:attrName>style.visibility</p:attrName>
                                        </p:attrNameLst>
                                      </p:cBhvr>
                                      <p:to>
                                        <p:strVal val="visible"/>
                                      </p:to>
                                    </p:set>
                                    <p:animEffect transition="in" filter="wipe(left)">
                                      <p:cBhvr>
                                        <p:cTn id="12" dur="20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left)">
                                      <p:cBhvr>
                                        <p:cTn id="17" dur="20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1" nodeType="clickEffect">
                                  <p:stCondLst>
                                    <p:cond delay="0"/>
                                  </p:stCondLst>
                                  <p:childTnLst>
                                    <p:animEffect transition="out" filter="fade">
                                      <p:cBhvr>
                                        <p:cTn id="21" dur="500"/>
                                        <p:tgtEl>
                                          <p:spTgt spid="20"/>
                                        </p:tgtEl>
                                      </p:cBhvr>
                                    </p:animEffect>
                                    <p:set>
                                      <p:cBhvr>
                                        <p:cTn id="22" dur="1" fill="hold">
                                          <p:stCondLst>
                                            <p:cond delay="499"/>
                                          </p:stCondLst>
                                        </p:cTn>
                                        <p:tgtEl>
                                          <p:spTgt spid="20"/>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left)">
                                      <p:cBhvr>
                                        <p:cTn id="27" dur="20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grpId="1" nodeType="clickEffect">
                                  <p:stCondLst>
                                    <p:cond delay="0"/>
                                  </p:stCondLst>
                                  <p:childTnLst>
                                    <p:animEffect transition="out" filter="fade">
                                      <p:cBhvr>
                                        <p:cTn id="31" dur="500"/>
                                        <p:tgtEl>
                                          <p:spTgt spid="4"/>
                                        </p:tgtEl>
                                      </p:cBhvr>
                                    </p:animEffect>
                                    <p:set>
                                      <p:cBhvr>
                                        <p:cTn id="32"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0" grpId="0" animBg="1"/>
      <p:bldP spid="20" grpId="0" animBg="1"/>
      <p:bldP spid="20" grpId="1" animBg="1"/>
      <p:bldP spid="4" grpId="0" animBg="1"/>
      <p:bldP spid="4" grpId="1" animBg="1"/>
    </p:bldLst>
  </p:timing>
</p:sld>
</file>

<file path=ppt/slides/slide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967713" y="627904"/>
            <a:ext cx="10229718" cy="901802"/>
          </a:xfrm>
          <a:prstGeom prst="rect">
            <a:avLst/>
          </a:prstGeom>
          <a:noFill/>
        </p:spPr>
        <p:txBody>
          <a:bodyPr wrap="square" lIns="101235" tIns="50618" rIns="101235" bIns="50618" rtlCol="0">
            <a:spAutoFit/>
          </a:bodyPr>
          <a:lstStyle/>
          <a:p>
            <a:pPr marL="576368" indent="-576368" algn="just">
              <a:buFont typeface="Wingdings" pitchFamily="2" charset="2"/>
              <a:buChar char="Ø"/>
            </a:pPr>
            <a:r>
              <a:rPr lang="en-US" sz="2598" b="1" dirty="0">
                <a:solidFill>
                  <a:schemeClr val="bg1"/>
                </a:solidFill>
                <a:ea typeface="Cambria Math" pitchFamily="18" charset="0"/>
              </a:rPr>
              <a:t>Let G = R</a:t>
            </a:r>
            <a:r>
              <a:rPr lang="en-US" sz="2598" b="1" baseline="-25000" dirty="0">
                <a:solidFill>
                  <a:schemeClr val="bg1"/>
                </a:solidFill>
                <a:ea typeface="Cambria Math" pitchFamily="18" charset="0"/>
              </a:rPr>
              <a:t>G</a:t>
            </a:r>
            <a:r>
              <a:rPr lang="en-US" sz="2598" b="1" dirty="0">
                <a:solidFill>
                  <a:schemeClr val="bg1"/>
                </a:solidFill>
                <a:ea typeface="Cambria Math" pitchFamily="18" charset="0"/>
              </a:rPr>
              <a:t> be the resistance of the galvanometer and S = </a:t>
            </a:r>
            <a:r>
              <a:rPr lang="en-US" sz="2598" b="1" dirty="0" err="1">
                <a:solidFill>
                  <a:schemeClr val="bg1"/>
                </a:solidFill>
                <a:ea typeface="Cambria Math" pitchFamily="18" charset="0"/>
              </a:rPr>
              <a:t>r</a:t>
            </a:r>
            <a:r>
              <a:rPr lang="en-US" sz="2598" b="1" baseline="-25000" dirty="0" err="1">
                <a:solidFill>
                  <a:schemeClr val="bg1"/>
                </a:solidFill>
                <a:ea typeface="Cambria Math" pitchFamily="18" charset="0"/>
              </a:rPr>
              <a:t>s</a:t>
            </a:r>
            <a:r>
              <a:rPr lang="en-US" sz="2598" b="1" dirty="0">
                <a:solidFill>
                  <a:schemeClr val="bg1"/>
                </a:solidFill>
                <a:ea typeface="Cambria Math" pitchFamily="18" charset="0"/>
              </a:rPr>
              <a:t> be the shunt resistance </a:t>
            </a:r>
          </a:p>
        </p:txBody>
      </p:sp>
      <p:sp>
        <p:nvSpPr>
          <p:cNvPr id="3" name="TextBox 2"/>
          <p:cNvSpPr txBox="1"/>
          <p:nvPr/>
        </p:nvSpPr>
        <p:spPr>
          <a:xfrm>
            <a:off x="935169" y="1597959"/>
            <a:ext cx="6929570" cy="502014"/>
          </a:xfrm>
          <a:prstGeom prst="rect">
            <a:avLst/>
          </a:prstGeom>
          <a:noFill/>
        </p:spPr>
        <p:txBody>
          <a:bodyPr wrap="square" lIns="101235" tIns="50618" rIns="101235" bIns="50618" rtlCol="0">
            <a:spAutoFit/>
          </a:bodyPr>
          <a:lstStyle/>
          <a:p>
            <a:pPr marL="576368" indent="-576368" algn="just">
              <a:buFont typeface="Wingdings" pitchFamily="2" charset="2"/>
              <a:buChar char="Ø"/>
            </a:pPr>
            <a:r>
              <a:rPr lang="en-US" sz="2598" b="1" dirty="0">
                <a:solidFill>
                  <a:schemeClr val="bg1"/>
                </a:solidFill>
                <a:ea typeface="Cambria Math" pitchFamily="18" charset="0"/>
              </a:rPr>
              <a:t>Let R be the effective resistance, then  </a:t>
            </a:r>
          </a:p>
        </p:txBody>
      </p:sp>
      <p:sp>
        <p:nvSpPr>
          <p:cNvPr id="7" name="Rectangle 6"/>
          <p:cNvSpPr/>
          <p:nvPr/>
        </p:nvSpPr>
        <p:spPr>
          <a:xfrm>
            <a:off x="1622254" y="2133349"/>
            <a:ext cx="2137124" cy="492122"/>
          </a:xfrm>
          <a:prstGeom prst="rect">
            <a:avLst/>
          </a:prstGeom>
        </p:spPr>
        <p:txBody>
          <a:bodyPr wrap="none">
            <a:spAutoFit/>
          </a:bodyPr>
          <a:lstStyle/>
          <a:p>
            <a:pPr algn="just"/>
            <a:r>
              <a:rPr lang="en-US" sz="2598" b="1" dirty="0">
                <a:solidFill>
                  <a:schemeClr val="bg1"/>
                </a:solidFill>
                <a:ea typeface="Cambria Math" pitchFamily="18" charset="0"/>
              </a:rPr>
              <a:t>i = </a:t>
            </a:r>
            <a:r>
              <a:rPr lang="en-US" sz="2598" b="1" dirty="0" err="1">
                <a:solidFill>
                  <a:schemeClr val="bg1"/>
                </a:solidFill>
                <a:ea typeface="Cambria Math" pitchFamily="18" charset="0"/>
              </a:rPr>
              <a:t>i</a:t>
            </a:r>
            <a:r>
              <a:rPr lang="en-US" sz="2598" b="1" baseline="-25000" dirty="0" err="1">
                <a:solidFill>
                  <a:schemeClr val="bg1"/>
                </a:solidFill>
                <a:ea typeface="Cambria Math" pitchFamily="18" charset="0"/>
              </a:rPr>
              <a:t>g</a:t>
            </a:r>
            <a:r>
              <a:rPr lang="en-US" sz="2598" b="1" dirty="0">
                <a:solidFill>
                  <a:schemeClr val="bg1"/>
                </a:solidFill>
                <a:ea typeface="Cambria Math" pitchFamily="18" charset="0"/>
              </a:rPr>
              <a:t> + i</a:t>
            </a:r>
            <a:r>
              <a:rPr lang="en-US" sz="2598" b="1" baseline="-25000" dirty="0">
                <a:solidFill>
                  <a:schemeClr val="bg1"/>
                </a:solidFill>
                <a:ea typeface="Cambria Math" pitchFamily="18" charset="0"/>
              </a:rPr>
              <a:t>s</a:t>
            </a:r>
            <a:r>
              <a:rPr lang="en-US" sz="2598" b="1" dirty="0">
                <a:solidFill>
                  <a:schemeClr val="bg1"/>
                </a:solidFill>
                <a:ea typeface="Cambria Math" pitchFamily="18" charset="0"/>
              </a:rPr>
              <a:t> </a:t>
            </a:r>
            <a:r>
              <a:rPr lang="en-US" sz="2598" b="1" baseline="-25000" dirty="0">
                <a:solidFill>
                  <a:schemeClr val="bg1"/>
                </a:solidFill>
                <a:ea typeface="Cambria Math" pitchFamily="18" charset="0"/>
              </a:rPr>
              <a:t> </a:t>
            </a:r>
            <a:r>
              <a:rPr lang="en-US" sz="2598" b="1" dirty="0">
                <a:solidFill>
                  <a:schemeClr val="bg1"/>
                </a:solidFill>
                <a:ea typeface="Cambria Math" pitchFamily="18" charset="0"/>
              </a:rPr>
              <a:t>→ (1)</a:t>
            </a:r>
          </a:p>
        </p:txBody>
      </p:sp>
      <mc:AlternateContent xmlns:mc="http://schemas.openxmlformats.org/markup-compatibility/2006" xmlns:a14="http://schemas.microsoft.com/office/drawing/2010/main">
        <mc:Choice Requires="a14">
          <p:sp>
            <p:nvSpPr>
              <p:cNvPr id="8" name="Rectangle 7"/>
              <p:cNvSpPr/>
              <p:nvPr/>
            </p:nvSpPr>
            <p:spPr>
              <a:xfrm>
                <a:off x="1470775" y="2674839"/>
                <a:ext cx="4751705" cy="737510"/>
              </a:xfrm>
              <a:prstGeom prst="rect">
                <a:avLst/>
              </a:prstGeom>
            </p:spPr>
            <p:txBody>
              <a:bodyPr wrap="square">
                <a:spAutoFit/>
              </a:bodyPr>
              <a:lstStyle/>
              <a:p>
                <a:pPr algn="just"/>
                <a:r>
                  <a:rPr lang="en-US" sz="2598" b="1" dirty="0">
                    <a:solidFill>
                      <a:schemeClr val="bg1"/>
                    </a:solidFill>
                    <a:ea typeface="Cambria Math" pitchFamily="18" charset="0"/>
                  </a:rPr>
                  <a:t>R =</a:t>
                </a:r>
                <a14:m>
                  <m:oMath xmlns:m="http://schemas.openxmlformats.org/officeDocument/2006/math">
                    <m:r>
                      <m:rPr>
                        <m:nor/>
                      </m:rPr>
                      <a:rPr lang="en-US" sz="2598" b="1">
                        <a:solidFill>
                          <a:schemeClr val="bg1"/>
                        </a:solidFill>
                        <a:ea typeface="Cambria Math" pitchFamily="18" charset="0"/>
                      </a:rPr>
                      <m:t> </m:t>
                    </m:r>
                    <m:f>
                      <m:fPr>
                        <m:ctrlPr>
                          <a:rPr lang="en-US" sz="2598" b="1" i="1">
                            <a:solidFill>
                              <a:schemeClr val="bg1"/>
                            </a:solidFill>
                            <a:latin typeface="Cambria Math" panose="02040503050406030204" pitchFamily="18" charset="0"/>
                            <a:ea typeface="Cambria Math" pitchFamily="18" charset="0"/>
                          </a:rPr>
                        </m:ctrlPr>
                      </m:fPr>
                      <m:num>
                        <m:r>
                          <m:rPr>
                            <m:nor/>
                          </m:rPr>
                          <a:rPr lang="en-US" sz="2598" b="1">
                            <a:solidFill>
                              <a:schemeClr val="bg1"/>
                            </a:solidFill>
                            <a:ea typeface="Cambria Math" pitchFamily="18" charset="0"/>
                          </a:rPr>
                          <m:t>R</m:t>
                        </m:r>
                        <m:r>
                          <m:rPr>
                            <m:nor/>
                          </m:rPr>
                          <a:rPr lang="en-US" sz="2598" b="1" baseline="-25000">
                            <a:solidFill>
                              <a:schemeClr val="bg1"/>
                            </a:solidFill>
                            <a:ea typeface="Cambria Math" pitchFamily="18" charset="0"/>
                          </a:rPr>
                          <m:t>G</m:t>
                        </m:r>
                        <m:r>
                          <m:rPr>
                            <m:nor/>
                          </m:rPr>
                          <a:rPr lang="en-US" sz="2598" b="1">
                            <a:solidFill>
                              <a:schemeClr val="bg1"/>
                            </a:solidFill>
                            <a:ea typeface="Cambria Math" pitchFamily="18" charset="0"/>
                          </a:rPr>
                          <m:t>r</m:t>
                        </m:r>
                        <m:r>
                          <m:rPr>
                            <m:nor/>
                          </m:rPr>
                          <a:rPr lang="en-US" sz="2598" b="1" baseline="-25000">
                            <a:solidFill>
                              <a:schemeClr val="bg1"/>
                            </a:solidFill>
                            <a:ea typeface="Cambria Math" pitchFamily="18" charset="0"/>
                          </a:rPr>
                          <m:t>s</m:t>
                        </m:r>
                      </m:num>
                      <m:den>
                        <m:r>
                          <m:rPr>
                            <m:nor/>
                          </m:rPr>
                          <a:rPr lang="en-US" sz="2598" b="1">
                            <a:solidFill>
                              <a:schemeClr val="bg1"/>
                            </a:solidFill>
                            <a:ea typeface="Cambria Math" pitchFamily="18" charset="0"/>
                          </a:rPr>
                          <m:t>R</m:t>
                        </m:r>
                        <m:r>
                          <m:rPr>
                            <m:nor/>
                          </m:rPr>
                          <a:rPr lang="en-US" sz="2598" b="1" baseline="-25000">
                            <a:solidFill>
                              <a:schemeClr val="bg1"/>
                            </a:solidFill>
                            <a:ea typeface="Cambria Math" pitchFamily="18" charset="0"/>
                          </a:rPr>
                          <m:t>G</m:t>
                        </m:r>
                        <m:r>
                          <m:rPr>
                            <m:nor/>
                          </m:rPr>
                          <a:rPr lang="en-US" sz="2598" b="1">
                            <a:solidFill>
                              <a:schemeClr val="bg1"/>
                            </a:solidFill>
                            <a:ea typeface="Cambria Math" pitchFamily="18" charset="0"/>
                          </a:rPr>
                          <m:t>+</m:t>
                        </m:r>
                        <m:r>
                          <m:rPr>
                            <m:nor/>
                          </m:rPr>
                          <a:rPr lang="en-US" sz="2598" b="1">
                            <a:solidFill>
                              <a:schemeClr val="bg1"/>
                            </a:solidFill>
                            <a:ea typeface="Cambria Math" pitchFamily="18" charset="0"/>
                          </a:rPr>
                          <m:t>rs</m:t>
                        </m:r>
                      </m:den>
                    </m:f>
                  </m:oMath>
                </a14:m>
                <a:r>
                  <a:rPr lang="en-US" sz="2598" b="1" dirty="0">
                    <a:solidFill>
                      <a:schemeClr val="bg1"/>
                    </a:solidFill>
                    <a:ea typeface="Cambria Math" pitchFamily="18" charset="0"/>
                  </a:rPr>
                  <a:t> and V=</a:t>
                </a:r>
                <a:r>
                  <a:rPr lang="en-US" sz="2598" b="1" dirty="0" err="1">
                    <a:solidFill>
                      <a:schemeClr val="bg1"/>
                    </a:solidFill>
                    <a:ea typeface="Cambria Math" pitchFamily="18" charset="0"/>
                  </a:rPr>
                  <a:t>i</a:t>
                </a:r>
                <a:r>
                  <a:rPr lang="en-US" sz="2598" b="1" baseline="-25000" dirty="0" err="1">
                    <a:solidFill>
                      <a:schemeClr val="bg1"/>
                    </a:solidFill>
                    <a:ea typeface="Cambria Math" pitchFamily="18" charset="0"/>
                  </a:rPr>
                  <a:t>g</a:t>
                </a:r>
                <a:r>
                  <a:rPr lang="en-US" sz="2598" b="1" dirty="0" err="1">
                    <a:solidFill>
                      <a:schemeClr val="bg1"/>
                    </a:solidFill>
                    <a:ea typeface="Cambria Math" pitchFamily="18" charset="0"/>
                  </a:rPr>
                  <a:t>R</a:t>
                </a:r>
                <a:r>
                  <a:rPr lang="en-US" sz="2598" b="1" baseline="-25000" dirty="0" err="1">
                    <a:solidFill>
                      <a:schemeClr val="bg1"/>
                    </a:solidFill>
                    <a:ea typeface="Cambria Math" pitchFamily="18" charset="0"/>
                  </a:rPr>
                  <a:t>G</a:t>
                </a:r>
                <a:r>
                  <a:rPr lang="en-US" sz="2598" b="1" dirty="0">
                    <a:solidFill>
                      <a:schemeClr val="bg1"/>
                    </a:solidFill>
                    <a:ea typeface="Cambria Math" pitchFamily="18" charset="0"/>
                  </a:rPr>
                  <a:t>=</a:t>
                </a:r>
                <a:r>
                  <a:rPr lang="en-US" sz="2598" b="1" dirty="0" err="1">
                    <a:solidFill>
                      <a:schemeClr val="bg1"/>
                    </a:solidFill>
                    <a:ea typeface="Cambria Math" pitchFamily="18" charset="0"/>
                  </a:rPr>
                  <a:t>i</a:t>
                </a:r>
                <a:r>
                  <a:rPr lang="en-US" sz="2598" b="1" baseline="-25000" dirty="0" err="1">
                    <a:solidFill>
                      <a:schemeClr val="bg1"/>
                    </a:solidFill>
                    <a:ea typeface="Cambria Math" pitchFamily="18" charset="0"/>
                  </a:rPr>
                  <a:t>s</a:t>
                </a:r>
                <a:r>
                  <a:rPr lang="en-US" sz="2598" b="1" dirty="0" err="1">
                    <a:solidFill>
                      <a:schemeClr val="bg1"/>
                    </a:solidFill>
                    <a:ea typeface="Cambria Math" pitchFamily="18" charset="0"/>
                  </a:rPr>
                  <a:t>r</a:t>
                </a:r>
                <a:r>
                  <a:rPr lang="en-US" sz="2598" b="1" baseline="-25000" dirty="0" err="1">
                    <a:solidFill>
                      <a:schemeClr val="bg1"/>
                    </a:solidFill>
                    <a:ea typeface="Cambria Math" pitchFamily="18" charset="0"/>
                  </a:rPr>
                  <a:t>s</a:t>
                </a:r>
                <a:r>
                  <a:rPr lang="en-US" sz="2598" b="1" dirty="0">
                    <a:solidFill>
                      <a:schemeClr val="bg1"/>
                    </a:solidFill>
                    <a:ea typeface="Cambria Math" pitchFamily="18" charset="0"/>
                  </a:rPr>
                  <a:t>=</a:t>
                </a:r>
                <a:r>
                  <a:rPr lang="en-US" sz="2598" b="1" dirty="0" err="1">
                    <a:solidFill>
                      <a:schemeClr val="bg1"/>
                    </a:solidFill>
                    <a:ea typeface="Cambria Math" pitchFamily="18" charset="0"/>
                  </a:rPr>
                  <a:t>iR</a:t>
                </a:r>
                <a:endParaRPr lang="en-US" sz="2598" b="1" dirty="0">
                  <a:solidFill>
                    <a:schemeClr val="bg1"/>
                  </a:solidFill>
                  <a:ea typeface="Cambria Math" pitchFamily="18" charset="0"/>
                </a:endParaRPr>
              </a:p>
            </p:txBody>
          </p:sp>
        </mc:Choice>
        <mc:Fallback xmlns="">
          <p:sp>
            <p:nvSpPr>
              <p:cNvPr id="8" name="Rectangle 7"/>
              <p:cNvSpPr>
                <a:spLocks noRot="1" noChangeAspect="1" noMove="1" noResize="1" noEditPoints="1" noAdjustHandles="1" noChangeArrowheads="1" noChangeShapeType="1" noTextEdit="1"/>
              </p:cNvSpPr>
              <p:nvPr/>
            </p:nvSpPr>
            <p:spPr>
              <a:xfrm>
                <a:off x="1470775" y="2674839"/>
                <a:ext cx="4751705" cy="737510"/>
              </a:xfrm>
              <a:prstGeom prst="rect">
                <a:avLst/>
              </a:prstGeom>
              <a:blipFill>
                <a:blip r:embed="rId2"/>
                <a:stretch>
                  <a:fillRect l="-2308" b="-6612"/>
                </a:stretch>
              </a:blipFill>
            </p:spPr>
            <p:txBody>
              <a:bodyPr/>
              <a:lstStyle/>
              <a:p>
                <a:r>
                  <a:rPr lang="en-IN">
                    <a:noFill/>
                  </a:rPr>
                  <a:t> </a:t>
                </a:r>
              </a:p>
            </p:txBody>
          </p:sp>
        </mc:Fallback>
      </mc:AlternateContent>
      <p:sp>
        <p:nvSpPr>
          <p:cNvPr id="9" name="TextBox 8"/>
          <p:cNvSpPr txBox="1"/>
          <p:nvPr/>
        </p:nvSpPr>
        <p:spPr>
          <a:xfrm>
            <a:off x="4232294" y="5969283"/>
            <a:ext cx="2078871" cy="492122"/>
          </a:xfrm>
          <a:prstGeom prst="rect">
            <a:avLst/>
          </a:prstGeom>
          <a:noFill/>
        </p:spPr>
        <p:txBody>
          <a:bodyPr wrap="square" rtlCol="0">
            <a:spAutoFit/>
          </a:bodyPr>
          <a:lstStyle/>
          <a:p>
            <a:r>
              <a:rPr lang="en-US" sz="2598" b="1" dirty="0">
                <a:solidFill>
                  <a:srgbClr val="C00000"/>
                </a:solidFill>
                <a:latin typeface="Times New Roman" pitchFamily="18" charset="0"/>
                <a:cs typeface="Times New Roman" pitchFamily="18" charset="0"/>
                <a:sym typeface="Symbol"/>
              </a:rPr>
              <a:t>AMMETER </a:t>
            </a:r>
            <a:endParaRPr lang="en-US" sz="2598" baseline="-25000" dirty="0">
              <a:solidFill>
                <a:srgbClr val="C00000"/>
              </a:solidFill>
            </a:endParaRPr>
          </a:p>
        </p:txBody>
      </p:sp>
      <p:sp>
        <p:nvSpPr>
          <p:cNvPr id="11" name="TextBox 10"/>
          <p:cNvSpPr txBox="1"/>
          <p:nvPr/>
        </p:nvSpPr>
        <p:spPr>
          <a:xfrm>
            <a:off x="4529279" y="3915242"/>
            <a:ext cx="787395" cy="372281"/>
          </a:xfrm>
          <a:prstGeom prst="rect">
            <a:avLst/>
          </a:prstGeom>
          <a:noFill/>
        </p:spPr>
        <p:txBody>
          <a:bodyPr wrap="none" rtlCol="0">
            <a:spAutoFit/>
          </a:bodyPr>
          <a:lstStyle/>
          <a:p>
            <a:r>
              <a:rPr lang="en-US" sz="1819" b="1" dirty="0">
                <a:solidFill>
                  <a:schemeClr val="accent4">
                    <a:lumMod val="75000"/>
                  </a:schemeClr>
                </a:solidFill>
                <a:latin typeface="Times New Roman" pitchFamily="18" charset="0"/>
                <a:cs typeface="Times New Roman" pitchFamily="18" charset="0"/>
                <a:sym typeface="Symbol"/>
              </a:rPr>
              <a:t>G=R</a:t>
            </a:r>
            <a:r>
              <a:rPr lang="en-US" sz="1819" b="1" baseline="-25000" dirty="0">
                <a:solidFill>
                  <a:schemeClr val="accent4">
                    <a:lumMod val="75000"/>
                  </a:schemeClr>
                </a:solidFill>
                <a:latin typeface="Times New Roman" pitchFamily="18" charset="0"/>
                <a:cs typeface="Times New Roman" pitchFamily="18" charset="0"/>
                <a:sym typeface="Symbol"/>
              </a:rPr>
              <a:t>G</a:t>
            </a:r>
            <a:endParaRPr lang="en-US" sz="1819" baseline="-25000" dirty="0">
              <a:solidFill>
                <a:schemeClr val="accent4">
                  <a:lumMod val="75000"/>
                </a:schemeClr>
              </a:solidFill>
            </a:endParaRPr>
          </a:p>
        </p:txBody>
      </p:sp>
      <p:sp>
        <p:nvSpPr>
          <p:cNvPr id="12" name="TextBox 11"/>
          <p:cNvSpPr txBox="1"/>
          <p:nvPr/>
        </p:nvSpPr>
        <p:spPr>
          <a:xfrm>
            <a:off x="6608147" y="4187394"/>
            <a:ext cx="314510" cy="492122"/>
          </a:xfrm>
          <a:prstGeom prst="rect">
            <a:avLst/>
          </a:prstGeom>
          <a:noFill/>
        </p:spPr>
        <p:txBody>
          <a:bodyPr wrap="none" rtlCol="0">
            <a:spAutoFit/>
          </a:bodyPr>
          <a:lstStyle/>
          <a:p>
            <a:r>
              <a:rPr lang="en-US" sz="2598" b="1" dirty="0">
                <a:solidFill>
                  <a:srgbClr val="FF0000"/>
                </a:solidFill>
                <a:latin typeface="Times New Roman" pitchFamily="18" charset="0"/>
                <a:cs typeface="Times New Roman" pitchFamily="18" charset="0"/>
                <a:sym typeface="Symbol"/>
              </a:rPr>
              <a:t>I</a:t>
            </a:r>
            <a:endParaRPr lang="en-US" sz="2598" baseline="-25000" dirty="0">
              <a:solidFill>
                <a:srgbClr val="FF0000"/>
              </a:solidFill>
            </a:endParaRPr>
          </a:p>
        </p:txBody>
      </p:sp>
      <p:grpSp>
        <p:nvGrpSpPr>
          <p:cNvPr id="13" name="Group 12"/>
          <p:cNvGrpSpPr/>
          <p:nvPr/>
        </p:nvGrpSpPr>
        <p:grpSpPr>
          <a:xfrm>
            <a:off x="5321228" y="4187398"/>
            <a:ext cx="1990003" cy="13873"/>
            <a:chOff x="7078806" y="5330191"/>
            <a:chExt cx="1531794" cy="10679"/>
          </a:xfrm>
        </p:grpSpPr>
        <p:cxnSp>
          <p:nvCxnSpPr>
            <p:cNvPr id="14" name="Straight Connector 13"/>
            <p:cNvCxnSpPr/>
            <p:nvPr/>
          </p:nvCxnSpPr>
          <p:spPr>
            <a:xfrm flipV="1">
              <a:off x="7078806" y="5339715"/>
              <a:ext cx="1455594" cy="0"/>
            </a:xfrm>
            <a:prstGeom prst="line">
              <a:avLst/>
            </a:prstGeom>
            <a:ln/>
          </p:spPr>
          <p:style>
            <a:lnRef idx="1">
              <a:schemeClr val="accent3"/>
            </a:lnRef>
            <a:fillRef idx="0">
              <a:schemeClr val="accent3"/>
            </a:fillRef>
            <a:effectRef idx="0">
              <a:schemeClr val="accent3"/>
            </a:effectRef>
            <a:fontRef idx="minor">
              <a:schemeClr val="tx1"/>
            </a:fontRef>
          </p:style>
        </p:cxnSp>
        <p:cxnSp>
          <p:nvCxnSpPr>
            <p:cNvPr id="15" name="Straight Arrow Connector 14"/>
            <p:cNvCxnSpPr/>
            <p:nvPr/>
          </p:nvCxnSpPr>
          <p:spPr>
            <a:xfrm rot="16200000">
              <a:off x="8609806" y="5340076"/>
              <a:ext cx="0" cy="1588"/>
            </a:xfrm>
            <a:prstGeom prst="straightConnector1">
              <a:avLst/>
            </a:prstGeom>
            <a:ln>
              <a:tailEnd type="arrow"/>
            </a:ln>
          </p:spPr>
          <p:style>
            <a:lnRef idx="1">
              <a:schemeClr val="accent3"/>
            </a:lnRef>
            <a:fillRef idx="0">
              <a:schemeClr val="accent3"/>
            </a:fillRef>
            <a:effectRef idx="0">
              <a:schemeClr val="accent3"/>
            </a:effectRef>
            <a:fontRef idx="minor">
              <a:schemeClr val="tx1"/>
            </a:fontRef>
          </p:style>
        </p:cxnSp>
        <p:cxnSp>
          <p:nvCxnSpPr>
            <p:cNvPr id="16" name="Straight Arrow Connector 15"/>
            <p:cNvCxnSpPr/>
            <p:nvPr/>
          </p:nvCxnSpPr>
          <p:spPr>
            <a:xfrm rot="16200000">
              <a:off x="8152606" y="5329397"/>
              <a:ext cx="0" cy="1588"/>
            </a:xfrm>
            <a:prstGeom prst="straightConnector1">
              <a:avLst/>
            </a:prstGeom>
            <a:ln>
              <a:tailEnd type="arrow"/>
            </a:ln>
          </p:spPr>
          <p:style>
            <a:lnRef idx="1">
              <a:schemeClr val="accent3"/>
            </a:lnRef>
            <a:fillRef idx="0">
              <a:schemeClr val="accent3"/>
            </a:fillRef>
            <a:effectRef idx="0">
              <a:schemeClr val="accent3"/>
            </a:effectRef>
            <a:fontRef idx="minor">
              <a:schemeClr val="tx1"/>
            </a:fontRef>
          </p:style>
        </p:cxnSp>
      </p:grpSp>
      <p:grpSp>
        <p:nvGrpSpPr>
          <p:cNvPr id="17" name="Group 16"/>
          <p:cNvGrpSpPr/>
          <p:nvPr/>
        </p:nvGrpSpPr>
        <p:grpSpPr>
          <a:xfrm>
            <a:off x="3044368" y="4208770"/>
            <a:ext cx="1583902" cy="1"/>
            <a:chOff x="5029200" y="5346642"/>
            <a:chExt cx="1219200" cy="1"/>
          </a:xfrm>
        </p:grpSpPr>
        <p:cxnSp>
          <p:nvCxnSpPr>
            <p:cNvPr id="18" name="Straight Connector 17"/>
            <p:cNvCxnSpPr/>
            <p:nvPr/>
          </p:nvCxnSpPr>
          <p:spPr>
            <a:xfrm>
              <a:off x="5029200" y="5346642"/>
              <a:ext cx="1219200" cy="0"/>
            </a:xfrm>
            <a:prstGeom prst="line">
              <a:avLst/>
            </a:prstGeom>
            <a:ln/>
          </p:spPr>
          <p:style>
            <a:lnRef idx="1">
              <a:schemeClr val="accent3"/>
            </a:lnRef>
            <a:fillRef idx="0">
              <a:schemeClr val="accent3"/>
            </a:fillRef>
            <a:effectRef idx="0">
              <a:schemeClr val="accent3"/>
            </a:effectRef>
            <a:fontRef idx="minor">
              <a:schemeClr val="tx1"/>
            </a:fontRef>
          </p:style>
        </p:cxnSp>
        <p:cxnSp>
          <p:nvCxnSpPr>
            <p:cNvPr id="19" name="Straight Arrow Connector 18"/>
            <p:cNvCxnSpPr/>
            <p:nvPr/>
          </p:nvCxnSpPr>
          <p:spPr>
            <a:xfrm rot="16200000">
              <a:off x="5409406" y="5345848"/>
              <a:ext cx="0" cy="1588"/>
            </a:xfrm>
            <a:prstGeom prst="straightConnector1">
              <a:avLst/>
            </a:prstGeom>
            <a:ln>
              <a:tailEnd type="arrow"/>
            </a:ln>
          </p:spPr>
          <p:style>
            <a:lnRef idx="1">
              <a:schemeClr val="accent3"/>
            </a:lnRef>
            <a:fillRef idx="0">
              <a:schemeClr val="accent3"/>
            </a:fillRef>
            <a:effectRef idx="0">
              <a:schemeClr val="accent3"/>
            </a:effectRef>
            <a:fontRef idx="minor">
              <a:schemeClr val="tx1"/>
            </a:fontRef>
          </p:style>
        </p:cxnSp>
        <p:cxnSp>
          <p:nvCxnSpPr>
            <p:cNvPr id="20" name="Straight Arrow Connector 19"/>
            <p:cNvCxnSpPr/>
            <p:nvPr/>
          </p:nvCxnSpPr>
          <p:spPr>
            <a:xfrm rot="16200000">
              <a:off x="6247606" y="5345849"/>
              <a:ext cx="0" cy="1588"/>
            </a:xfrm>
            <a:prstGeom prst="straightConnector1">
              <a:avLst/>
            </a:prstGeom>
            <a:ln>
              <a:tailEnd type="arrow"/>
            </a:ln>
          </p:spPr>
          <p:style>
            <a:lnRef idx="1">
              <a:schemeClr val="accent3"/>
            </a:lnRef>
            <a:fillRef idx="0">
              <a:schemeClr val="accent3"/>
            </a:fillRef>
            <a:effectRef idx="0">
              <a:schemeClr val="accent3"/>
            </a:effectRef>
            <a:fontRef idx="minor">
              <a:schemeClr val="tx1"/>
            </a:fontRef>
          </p:style>
        </p:cxnSp>
      </p:grpSp>
      <p:cxnSp>
        <p:nvCxnSpPr>
          <p:cNvPr id="21" name="Straight Connector 20"/>
          <p:cNvCxnSpPr/>
          <p:nvPr/>
        </p:nvCxnSpPr>
        <p:spPr>
          <a:xfrm rot="5400000" flipH="1" flipV="1">
            <a:off x="5963654" y="4731861"/>
            <a:ext cx="1088932" cy="2063"/>
          </a:xfrm>
          <a:prstGeom prst="line">
            <a:avLst/>
          </a:prstGeom>
          <a:ln/>
        </p:spPr>
        <p:style>
          <a:lnRef idx="1">
            <a:schemeClr val="accent3"/>
          </a:lnRef>
          <a:fillRef idx="0">
            <a:schemeClr val="accent3"/>
          </a:fillRef>
          <a:effectRef idx="0">
            <a:schemeClr val="accent3"/>
          </a:effectRef>
          <a:fontRef idx="minor">
            <a:schemeClr val="tx1"/>
          </a:fontRef>
        </p:style>
      </p:cxnSp>
      <p:sp>
        <p:nvSpPr>
          <p:cNvPr id="22" name="Freeform 21"/>
          <p:cNvSpPr/>
          <p:nvPr/>
        </p:nvSpPr>
        <p:spPr>
          <a:xfrm rot="21540000">
            <a:off x="4442910" y="5133226"/>
            <a:ext cx="1086191" cy="294508"/>
          </a:xfrm>
          <a:custGeom>
            <a:avLst/>
            <a:gdLst>
              <a:gd name="connsiteX0" fmla="*/ 0 w 1241425"/>
              <a:gd name="connsiteY0" fmla="*/ 77520 h 150550"/>
              <a:gd name="connsiteX1" fmla="*/ 168275 w 1241425"/>
              <a:gd name="connsiteY1" fmla="*/ 77520 h 150550"/>
              <a:gd name="connsiteX2" fmla="*/ 254000 w 1241425"/>
              <a:gd name="connsiteY2" fmla="*/ 1320 h 150550"/>
              <a:gd name="connsiteX3" fmla="*/ 342900 w 1241425"/>
              <a:gd name="connsiteY3" fmla="*/ 150545 h 150550"/>
              <a:gd name="connsiteX4" fmla="*/ 466725 w 1241425"/>
              <a:gd name="connsiteY4" fmla="*/ 7670 h 150550"/>
              <a:gd name="connsiteX5" fmla="*/ 581025 w 1241425"/>
              <a:gd name="connsiteY5" fmla="*/ 150545 h 150550"/>
              <a:gd name="connsiteX6" fmla="*/ 679450 w 1241425"/>
              <a:gd name="connsiteY6" fmla="*/ 1320 h 150550"/>
              <a:gd name="connsiteX7" fmla="*/ 784225 w 1241425"/>
              <a:gd name="connsiteY7" fmla="*/ 147370 h 150550"/>
              <a:gd name="connsiteX8" fmla="*/ 869950 w 1241425"/>
              <a:gd name="connsiteY8" fmla="*/ 4495 h 150550"/>
              <a:gd name="connsiteX9" fmla="*/ 942975 w 1241425"/>
              <a:gd name="connsiteY9" fmla="*/ 147370 h 150550"/>
              <a:gd name="connsiteX10" fmla="*/ 1025525 w 1241425"/>
              <a:gd name="connsiteY10" fmla="*/ 1320 h 150550"/>
              <a:gd name="connsiteX11" fmla="*/ 1069975 w 1241425"/>
              <a:gd name="connsiteY11" fmla="*/ 80695 h 150550"/>
              <a:gd name="connsiteX12" fmla="*/ 1241425 w 1241425"/>
              <a:gd name="connsiteY12" fmla="*/ 90220 h 150550"/>
              <a:gd name="connsiteX0" fmla="*/ 0 w 1241425"/>
              <a:gd name="connsiteY0" fmla="*/ 77520 h 150550"/>
              <a:gd name="connsiteX1" fmla="*/ 168275 w 1241425"/>
              <a:gd name="connsiteY1" fmla="*/ 77520 h 150550"/>
              <a:gd name="connsiteX2" fmla="*/ 254000 w 1241425"/>
              <a:gd name="connsiteY2" fmla="*/ 1320 h 150550"/>
              <a:gd name="connsiteX3" fmla="*/ 342900 w 1241425"/>
              <a:gd name="connsiteY3" fmla="*/ 150545 h 150550"/>
              <a:gd name="connsiteX4" fmla="*/ 466725 w 1241425"/>
              <a:gd name="connsiteY4" fmla="*/ 7670 h 150550"/>
              <a:gd name="connsiteX5" fmla="*/ 581025 w 1241425"/>
              <a:gd name="connsiteY5" fmla="*/ 150545 h 150550"/>
              <a:gd name="connsiteX6" fmla="*/ 679450 w 1241425"/>
              <a:gd name="connsiteY6" fmla="*/ 1320 h 150550"/>
              <a:gd name="connsiteX7" fmla="*/ 784225 w 1241425"/>
              <a:gd name="connsiteY7" fmla="*/ 147370 h 150550"/>
              <a:gd name="connsiteX8" fmla="*/ 869950 w 1241425"/>
              <a:gd name="connsiteY8" fmla="*/ 4495 h 150550"/>
              <a:gd name="connsiteX9" fmla="*/ 942975 w 1241425"/>
              <a:gd name="connsiteY9" fmla="*/ 147370 h 150550"/>
              <a:gd name="connsiteX10" fmla="*/ 1025525 w 1241425"/>
              <a:gd name="connsiteY10" fmla="*/ 1320 h 150550"/>
              <a:gd name="connsiteX11" fmla="*/ 1069975 w 1241425"/>
              <a:gd name="connsiteY11" fmla="*/ 80695 h 150550"/>
              <a:gd name="connsiteX12" fmla="*/ 1241425 w 1241425"/>
              <a:gd name="connsiteY12" fmla="*/ 90220 h 150550"/>
              <a:gd name="connsiteX0" fmla="*/ 0 w 1241425"/>
              <a:gd name="connsiteY0" fmla="*/ 77310 h 150340"/>
              <a:gd name="connsiteX1" fmla="*/ 168275 w 1241425"/>
              <a:gd name="connsiteY1" fmla="*/ 77310 h 150340"/>
              <a:gd name="connsiteX2" fmla="*/ 254000 w 1241425"/>
              <a:gd name="connsiteY2" fmla="*/ 1110 h 150340"/>
              <a:gd name="connsiteX3" fmla="*/ 342900 w 1241425"/>
              <a:gd name="connsiteY3" fmla="*/ 150335 h 150340"/>
              <a:gd name="connsiteX4" fmla="*/ 466725 w 1241425"/>
              <a:gd name="connsiteY4" fmla="*/ 7460 h 150340"/>
              <a:gd name="connsiteX5" fmla="*/ 581025 w 1241425"/>
              <a:gd name="connsiteY5" fmla="*/ 150335 h 150340"/>
              <a:gd name="connsiteX6" fmla="*/ 679450 w 1241425"/>
              <a:gd name="connsiteY6" fmla="*/ 1110 h 150340"/>
              <a:gd name="connsiteX7" fmla="*/ 784225 w 1241425"/>
              <a:gd name="connsiteY7" fmla="*/ 147160 h 150340"/>
              <a:gd name="connsiteX8" fmla="*/ 869950 w 1241425"/>
              <a:gd name="connsiteY8" fmla="*/ 4285 h 150340"/>
              <a:gd name="connsiteX9" fmla="*/ 942975 w 1241425"/>
              <a:gd name="connsiteY9" fmla="*/ 147160 h 150340"/>
              <a:gd name="connsiteX10" fmla="*/ 1025525 w 1241425"/>
              <a:gd name="connsiteY10" fmla="*/ 1110 h 150340"/>
              <a:gd name="connsiteX11" fmla="*/ 1069975 w 1241425"/>
              <a:gd name="connsiteY11" fmla="*/ 80485 h 150340"/>
              <a:gd name="connsiteX12" fmla="*/ 1241425 w 1241425"/>
              <a:gd name="connsiteY12" fmla="*/ 90010 h 150340"/>
              <a:gd name="connsiteX0" fmla="*/ 0 w 1241425"/>
              <a:gd name="connsiteY0" fmla="*/ 77310 h 150340"/>
              <a:gd name="connsiteX1" fmla="*/ 168275 w 1241425"/>
              <a:gd name="connsiteY1" fmla="*/ 77310 h 150340"/>
              <a:gd name="connsiteX2" fmla="*/ 254000 w 1241425"/>
              <a:gd name="connsiteY2" fmla="*/ 1110 h 150340"/>
              <a:gd name="connsiteX3" fmla="*/ 342900 w 1241425"/>
              <a:gd name="connsiteY3" fmla="*/ 150335 h 150340"/>
              <a:gd name="connsiteX4" fmla="*/ 466725 w 1241425"/>
              <a:gd name="connsiteY4" fmla="*/ 7460 h 150340"/>
              <a:gd name="connsiteX5" fmla="*/ 581025 w 1241425"/>
              <a:gd name="connsiteY5" fmla="*/ 150335 h 150340"/>
              <a:gd name="connsiteX6" fmla="*/ 679450 w 1241425"/>
              <a:gd name="connsiteY6" fmla="*/ 1110 h 150340"/>
              <a:gd name="connsiteX7" fmla="*/ 784225 w 1241425"/>
              <a:gd name="connsiteY7" fmla="*/ 147160 h 150340"/>
              <a:gd name="connsiteX8" fmla="*/ 869950 w 1241425"/>
              <a:gd name="connsiteY8" fmla="*/ 4285 h 150340"/>
              <a:gd name="connsiteX9" fmla="*/ 942975 w 1241425"/>
              <a:gd name="connsiteY9" fmla="*/ 147160 h 150340"/>
              <a:gd name="connsiteX10" fmla="*/ 1025525 w 1241425"/>
              <a:gd name="connsiteY10" fmla="*/ 1110 h 150340"/>
              <a:gd name="connsiteX11" fmla="*/ 1069975 w 1241425"/>
              <a:gd name="connsiteY11" fmla="*/ 80485 h 150340"/>
              <a:gd name="connsiteX12" fmla="*/ 1241425 w 1241425"/>
              <a:gd name="connsiteY12" fmla="*/ 90010 h 150340"/>
              <a:gd name="connsiteX0" fmla="*/ 0 w 1241425"/>
              <a:gd name="connsiteY0" fmla="*/ 77310 h 150340"/>
              <a:gd name="connsiteX1" fmla="*/ 168275 w 1241425"/>
              <a:gd name="connsiteY1" fmla="*/ 77310 h 150340"/>
              <a:gd name="connsiteX2" fmla="*/ 254000 w 1241425"/>
              <a:gd name="connsiteY2" fmla="*/ 1110 h 150340"/>
              <a:gd name="connsiteX3" fmla="*/ 342900 w 1241425"/>
              <a:gd name="connsiteY3" fmla="*/ 150335 h 150340"/>
              <a:gd name="connsiteX4" fmla="*/ 466725 w 1241425"/>
              <a:gd name="connsiteY4" fmla="*/ 7460 h 150340"/>
              <a:gd name="connsiteX5" fmla="*/ 581025 w 1241425"/>
              <a:gd name="connsiteY5" fmla="*/ 150335 h 150340"/>
              <a:gd name="connsiteX6" fmla="*/ 679450 w 1241425"/>
              <a:gd name="connsiteY6" fmla="*/ 1110 h 150340"/>
              <a:gd name="connsiteX7" fmla="*/ 784225 w 1241425"/>
              <a:gd name="connsiteY7" fmla="*/ 147160 h 150340"/>
              <a:gd name="connsiteX8" fmla="*/ 869950 w 1241425"/>
              <a:gd name="connsiteY8" fmla="*/ 4285 h 150340"/>
              <a:gd name="connsiteX9" fmla="*/ 942975 w 1241425"/>
              <a:gd name="connsiteY9" fmla="*/ 147160 h 150340"/>
              <a:gd name="connsiteX10" fmla="*/ 1025525 w 1241425"/>
              <a:gd name="connsiteY10" fmla="*/ 1110 h 150340"/>
              <a:gd name="connsiteX11" fmla="*/ 1069975 w 1241425"/>
              <a:gd name="connsiteY11" fmla="*/ 80485 h 150340"/>
              <a:gd name="connsiteX12" fmla="*/ 1241425 w 1241425"/>
              <a:gd name="connsiteY12" fmla="*/ 90010 h 150340"/>
              <a:gd name="connsiteX0" fmla="*/ 0 w 1241425"/>
              <a:gd name="connsiteY0" fmla="*/ 77310 h 150335"/>
              <a:gd name="connsiteX1" fmla="*/ 168275 w 1241425"/>
              <a:gd name="connsiteY1" fmla="*/ 77310 h 150335"/>
              <a:gd name="connsiteX2" fmla="*/ 254000 w 1241425"/>
              <a:gd name="connsiteY2" fmla="*/ 1110 h 150335"/>
              <a:gd name="connsiteX3" fmla="*/ 342900 w 1241425"/>
              <a:gd name="connsiteY3" fmla="*/ 150335 h 150335"/>
              <a:gd name="connsiteX4" fmla="*/ 466725 w 1241425"/>
              <a:gd name="connsiteY4" fmla="*/ 7460 h 150335"/>
              <a:gd name="connsiteX5" fmla="*/ 581025 w 1241425"/>
              <a:gd name="connsiteY5" fmla="*/ 150335 h 150335"/>
              <a:gd name="connsiteX6" fmla="*/ 679450 w 1241425"/>
              <a:gd name="connsiteY6" fmla="*/ 1110 h 150335"/>
              <a:gd name="connsiteX7" fmla="*/ 784225 w 1241425"/>
              <a:gd name="connsiteY7" fmla="*/ 147160 h 150335"/>
              <a:gd name="connsiteX8" fmla="*/ 869950 w 1241425"/>
              <a:gd name="connsiteY8" fmla="*/ 4285 h 150335"/>
              <a:gd name="connsiteX9" fmla="*/ 942975 w 1241425"/>
              <a:gd name="connsiteY9" fmla="*/ 147160 h 150335"/>
              <a:gd name="connsiteX10" fmla="*/ 1025525 w 1241425"/>
              <a:gd name="connsiteY10" fmla="*/ 1110 h 150335"/>
              <a:gd name="connsiteX11" fmla="*/ 1069975 w 1241425"/>
              <a:gd name="connsiteY11" fmla="*/ 80485 h 150335"/>
              <a:gd name="connsiteX12" fmla="*/ 1241425 w 1241425"/>
              <a:gd name="connsiteY12" fmla="*/ 90010 h 150335"/>
              <a:gd name="connsiteX0" fmla="*/ 0 w 1241425"/>
              <a:gd name="connsiteY0" fmla="*/ 77310 h 150335"/>
              <a:gd name="connsiteX1" fmla="*/ 168275 w 1241425"/>
              <a:gd name="connsiteY1" fmla="*/ 77310 h 150335"/>
              <a:gd name="connsiteX2" fmla="*/ 254000 w 1241425"/>
              <a:gd name="connsiteY2" fmla="*/ 1110 h 150335"/>
              <a:gd name="connsiteX3" fmla="*/ 342900 w 1241425"/>
              <a:gd name="connsiteY3" fmla="*/ 150335 h 150335"/>
              <a:gd name="connsiteX4" fmla="*/ 466725 w 1241425"/>
              <a:gd name="connsiteY4" fmla="*/ 7460 h 150335"/>
              <a:gd name="connsiteX5" fmla="*/ 581025 w 1241425"/>
              <a:gd name="connsiteY5" fmla="*/ 150335 h 150335"/>
              <a:gd name="connsiteX6" fmla="*/ 679450 w 1241425"/>
              <a:gd name="connsiteY6" fmla="*/ 1110 h 150335"/>
              <a:gd name="connsiteX7" fmla="*/ 784225 w 1241425"/>
              <a:gd name="connsiteY7" fmla="*/ 147160 h 150335"/>
              <a:gd name="connsiteX8" fmla="*/ 869950 w 1241425"/>
              <a:gd name="connsiteY8" fmla="*/ 4285 h 150335"/>
              <a:gd name="connsiteX9" fmla="*/ 942975 w 1241425"/>
              <a:gd name="connsiteY9" fmla="*/ 147160 h 150335"/>
              <a:gd name="connsiteX10" fmla="*/ 1025525 w 1241425"/>
              <a:gd name="connsiteY10" fmla="*/ 1110 h 150335"/>
              <a:gd name="connsiteX11" fmla="*/ 1069975 w 1241425"/>
              <a:gd name="connsiteY11" fmla="*/ 80485 h 150335"/>
              <a:gd name="connsiteX12" fmla="*/ 1241425 w 1241425"/>
              <a:gd name="connsiteY12" fmla="*/ 90010 h 150335"/>
              <a:gd name="connsiteX0" fmla="*/ 0 w 1241425"/>
              <a:gd name="connsiteY0" fmla="*/ 77310 h 150335"/>
              <a:gd name="connsiteX1" fmla="*/ 168275 w 1241425"/>
              <a:gd name="connsiteY1" fmla="*/ 77310 h 150335"/>
              <a:gd name="connsiteX2" fmla="*/ 254000 w 1241425"/>
              <a:gd name="connsiteY2" fmla="*/ 1110 h 150335"/>
              <a:gd name="connsiteX3" fmla="*/ 342900 w 1241425"/>
              <a:gd name="connsiteY3" fmla="*/ 150335 h 150335"/>
              <a:gd name="connsiteX4" fmla="*/ 466725 w 1241425"/>
              <a:gd name="connsiteY4" fmla="*/ 7460 h 150335"/>
              <a:gd name="connsiteX5" fmla="*/ 581025 w 1241425"/>
              <a:gd name="connsiteY5" fmla="*/ 150335 h 150335"/>
              <a:gd name="connsiteX6" fmla="*/ 679450 w 1241425"/>
              <a:gd name="connsiteY6" fmla="*/ 1110 h 150335"/>
              <a:gd name="connsiteX7" fmla="*/ 784225 w 1241425"/>
              <a:gd name="connsiteY7" fmla="*/ 147160 h 150335"/>
              <a:gd name="connsiteX8" fmla="*/ 869950 w 1241425"/>
              <a:gd name="connsiteY8" fmla="*/ 4285 h 150335"/>
              <a:gd name="connsiteX9" fmla="*/ 942975 w 1241425"/>
              <a:gd name="connsiteY9" fmla="*/ 147160 h 150335"/>
              <a:gd name="connsiteX10" fmla="*/ 1025525 w 1241425"/>
              <a:gd name="connsiteY10" fmla="*/ 1110 h 150335"/>
              <a:gd name="connsiteX11" fmla="*/ 1069975 w 1241425"/>
              <a:gd name="connsiteY11" fmla="*/ 80485 h 150335"/>
              <a:gd name="connsiteX12" fmla="*/ 1241425 w 1241425"/>
              <a:gd name="connsiteY12" fmla="*/ 90010 h 150335"/>
              <a:gd name="connsiteX0" fmla="*/ 0 w 1241425"/>
              <a:gd name="connsiteY0" fmla="*/ 77310 h 150335"/>
              <a:gd name="connsiteX1" fmla="*/ 168275 w 1241425"/>
              <a:gd name="connsiteY1" fmla="*/ 77310 h 150335"/>
              <a:gd name="connsiteX2" fmla="*/ 254000 w 1241425"/>
              <a:gd name="connsiteY2" fmla="*/ 1110 h 150335"/>
              <a:gd name="connsiteX3" fmla="*/ 342900 w 1241425"/>
              <a:gd name="connsiteY3" fmla="*/ 150335 h 150335"/>
              <a:gd name="connsiteX4" fmla="*/ 466725 w 1241425"/>
              <a:gd name="connsiteY4" fmla="*/ 7460 h 150335"/>
              <a:gd name="connsiteX5" fmla="*/ 581025 w 1241425"/>
              <a:gd name="connsiteY5" fmla="*/ 150335 h 150335"/>
              <a:gd name="connsiteX6" fmla="*/ 679450 w 1241425"/>
              <a:gd name="connsiteY6" fmla="*/ 1110 h 150335"/>
              <a:gd name="connsiteX7" fmla="*/ 784225 w 1241425"/>
              <a:gd name="connsiteY7" fmla="*/ 147160 h 150335"/>
              <a:gd name="connsiteX8" fmla="*/ 869950 w 1241425"/>
              <a:gd name="connsiteY8" fmla="*/ 4285 h 150335"/>
              <a:gd name="connsiteX9" fmla="*/ 942975 w 1241425"/>
              <a:gd name="connsiteY9" fmla="*/ 147160 h 150335"/>
              <a:gd name="connsiteX10" fmla="*/ 1025525 w 1241425"/>
              <a:gd name="connsiteY10" fmla="*/ 1110 h 150335"/>
              <a:gd name="connsiteX11" fmla="*/ 1069975 w 1241425"/>
              <a:gd name="connsiteY11" fmla="*/ 80485 h 150335"/>
              <a:gd name="connsiteX12" fmla="*/ 1241425 w 1241425"/>
              <a:gd name="connsiteY12" fmla="*/ 90010 h 150335"/>
              <a:gd name="connsiteX0" fmla="*/ 0 w 1241425"/>
              <a:gd name="connsiteY0" fmla="*/ 77310 h 150335"/>
              <a:gd name="connsiteX1" fmla="*/ 168275 w 1241425"/>
              <a:gd name="connsiteY1" fmla="*/ 77310 h 150335"/>
              <a:gd name="connsiteX2" fmla="*/ 254000 w 1241425"/>
              <a:gd name="connsiteY2" fmla="*/ 1110 h 150335"/>
              <a:gd name="connsiteX3" fmla="*/ 342900 w 1241425"/>
              <a:gd name="connsiteY3" fmla="*/ 150335 h 150335"/>
              <a:gd name="connsiteX4" fmla="*/ 466725 w 1241425"/>
              <a:gd name="connsiteY4" fmla="*/ 7460 h 150335"/>
              <a:gd name="connsiteX5" fmla="*/ 581025 w 1241425"/>
              <a:gd name="connsiteY5" fmla="*/ 150335 h 150335"/>
              <a:gd name="connsiteX6" fmla="*/ 679450 w 1241425"/>
              <a:gd name="connsiteY6" fmla="*/ 1110 h 150335"/>
              <a:gd name="connsiteX7" fmla="*/ 784225 w 1241425"/>
              <a:gd name="connsiteY7" fmla="*/ 147160 h 150335"/>
              <a:gd name="connsiteX8" fmla="*/ 869950 w 1241425"/>
              <a:gd name="connsiteY8" fmla="*/ 4285 h 150335"/>
              <a:gd name="connsiteX9" fmla="*/ 942975 w 1241425"/>
              <a:gd name="connsiteY9" fmla="*/ 147160 h 150335"/>
              <a:gd name="connsiteX10" fmla="*/ 1025525 w 1241425"/>
              <a:gd name="connsiteY10" fmla="*/ 1110 h 150335"/>
              <a:gd name="connsiteX11" fmla="*/ 1069975 w 1241425"/>
              <a:gd name="connsiteY11" fmla="*/ 80485 h 150335"/>
              <a:gd name="connsiteX12" fmla="*/ 1241425 w 1241425"/>
              <a:gd name="connsiteY12" fmla="*/ 90010 h 150335"/>
              <a:gd name="connsiteX0" fmla="*/ 0 w 1241425"/>
              <a:gd name="connsiteY0" fmla="*/ 77310 h 150335"/>
              <a:gd name="connsiteX1" fmla="*/ 168275 w 1241425"/>
              <a:gd name="connsiteY1" fmla="*/ 77310 h 150335"/>
              <a:gd name="connsiteX2" fmla="*/ 254000 w 1241425"/>
              <a:gd name="connsiteY2" fmla="*/ 1110 h 150335"/>
              <a:gd name="connsiteX3" fmla="*/ 342900 w 1241425"/>
              <a:gd name="connsiteY3" fmla="*/ 150335 h 150335"/>
              <a:gd name="connsiteX4" fmla="*/ 466725 w 1241425"/>
              <a:gd name="connsiteY4" fmla="*/ 7460 h 150335"/>
              <a:gd name="connsiteX5" fmla="*/ 581025 w 1241425"/>
              <a:gd name="connsiteY5" fmla="*/ 150335 h 150335"/>
              <a:gd name="connsiteX6" fmla="*/ 679450 w 1241425"/>
              <a:gd name="connsiteY6" fmla="*/ 1110 h 150335"/>
              <a:gd name="connsiteX7" fmla="*/ 784225 w 1241425"/>
              <a:gd name="connsiteY7" fmla="*/ 147160 h 150335"/>
              <a:gd name="connsiteX8" fmla="*/ 869950 w 1241425"/>
              <a:gd name="connsiteY8" fmla="*/ 4285 h 150335"/>
              <a:gd name="connsiteX9" fmla="*/ 942975 w 1241425"/>
              <a:gd name="connsiteY9" fmla="*/ 147160 h 150335"/>
              <a:gd name="connsiteX10" fmla="*/ 1025525 w 1241425"/>
              <a:gd name="connsiteY10" fmla="*/ 1110 h 150335"/>
              <a:gd name="connsiteX11" fmla="*/ 1069975 w 1241425"/>
              <a:gd name="connsiteY11" fmla="*/ 80485 h 150335"/>
              <a:gd name="connsiteX12" fmla="*/ 1241425 w 1241425"/>
              <a:gd name="connsiteY12" fmla="*/ 90010 h 150335"/>
              <a:gd name="connsiteX0" fmla="*/ 0 w 1241425"/>
              <a:gd name="connsiteY0" fmla="*/ 76200 h 149225"/>
              <a:gd name="connsiteX1" fmla="*/ 168275 w 1241425"/>
              <a:gd name="connsiteY1" fmla="*/ 76200 h 149225"/>
              <a:gd name="connsiteX2" fmla="*/ 254000 w 1241425"/>
              <a:gd name="connsiteY2" fmla="*/ 0 h 149225"/>
              <a:gd name="connsiteX3" fmla="*/ 342900 w 1241425"/>
              <a:gd name="connsiteY3" fmla="*/ 149225 h 149225"/>
              <a:gd name="connsiteX4" fmla="*/ 466725 w 1241425"/>
              <a:gd name="connsiteY4" fmla="*/ 6350 h 149225"/>
              <a:gd name="connsiteX5" fmla="*/ 581025 w 1241425"/>
              <a:gd name="connsiteY5" fmla="*/ 149225 h 149225"/>
              <a:gd name="connsiteX6" fmla="*/ 679450 w 1241425"/>
              <a:gd name="connsiteY6" fmla="*/ 0 h 149225"/>
              <a:gd name="connsiteX7" fmla="*/ 784225 w 1241425"/>
              <a:gd name="connsiteY7" fmla="*/ 146050 h 149225"/>
              <a:gd name="connsiteX8" fmla="*/ 869950 w 1241425"/>
              <a:gd name="connsiteY8" fmla="*/ 3175 h 149225"/>
              <a:gd name="connsiteX9" fmla="*/ 942975 w 1241425"/>
              <a:gd name="connsiteY9" fmla="*/ 146050 h 149225"/>
              <a:gd name="connsiteX10" fmla="*/ 1025525 w 1241425"/>
              <a:gd name="connsiteY10" fmla="*/ 0 h 149225"/>
              <a:gd name="connsiteX11" fmla="*/ 1069975 w 1241425"/>
              <a:gd name="connsiteY11" fmla="*/ 79375 h 149225"/>
              <a:gd name="connsiteX12" fmla="*/ 1241425 w 1241425"/>
              <a:gd name="connsiteY12" fmla="*/ 88900 h 149225"/>
              <a:gd name="connsiteX0" fmla="*/ 0 w 1241425"/>
              <a:gd name="connsiteY0" fmla="*/ 76200 h 149225"/>
              <a:gd name="connsiteX1" fmla="*/ 168275 w 1241425"/>
              <a:gd name="connsiteY1" fmla="*/ 76200 h 149225"/>
              <a:gd name="connsiteX2" fmla="*/ 254000 w 1241425"/>
              <a:gd name="connsiteY2" fmla="*/ 0 h 149225"/>
              <a:gd name="connsiteX3" fmla="*/ 342900 w 1241425"/>
              <a:gd name="connsiteY3" fmla="*/ 149225 h 149225"/>
              <a:gd name="connsiteX4" fmla="*/ 466725 w 1241425"/>
              <a:gd name="connsiteY4" fmla="*/ 6350 h 149225"/>
              <a:gd name="connsiteX5" fmla="*/ 581025 w 1241425"/>
              <a:gd name="connsiteY5" fmla="*/ 149225 h 149225"/>
              <a:gd name="connsiteX6" fmla="*/ 679450 w 1241425"/>
              <a:gd name="connsiteY6" fmla="*/ 0 h 149225"/>
              <a:gd name="connsiteX7" fmla="*/ 784225 w 1241425"/>
              <a:gd name="connsiteY7" fmla="*/ 146050 h 149225"/>
              <a:gd name="connsiteX8" fmla="*/ 869950 w 1241425"/>
              <a:gd name="connsiteY8" fmla="*/ 3175 h 149225"/>
              <a:gd name="connsiteX9" fmla="*/ 942975 w 1241425"/>
              <a:gd name="connsiteY9" fmla="*/ 146050 h 149225"/>
              <a:gd name="connsiteX10" fmla="*/ 1025525 w 1241425"/>
              <a:gd name="connsiteY10" fmla="*/ 0 h 149225"/>
              <a:gd name="connsiteX11" fmla="*/ 1069975 w 1241425"/>
              <a:gd name="connsiteY11" fmla="*/ 79375 h 149225"/>
              <a:gd name="connsiteX12" fmla="*/ 1241425 w 1241425"/>
              <a:gd name="connsiteY12" fmla="*/ 88900 h 149225"/>
              <a:gd name="connsiteX0" fmla="*/ 0 w 1241425"/>
              <a:gd name="connsiteY0" fmla="*/ 76200 h 149225"/>
              <a:gd name="connsiteX1" fmla="*/ 168275 w 1241425"/>
              <a:gd name="connsiteY1" fmla="*/ 76200 h 149225"/>
              <a:gd name="connsiteX2" fmla="*/ 254000 w 1241425"/>
              <a:gd name="connsiteY2" fmla="*/ 0 h 149225"/>
              <a:gd name="connsiteX3" fmla="*/ 342900 w 1241425"/>
              <a:gd name="connsiteY3" fmla="*/ 149225 h 149225"/>
              <a:gd name="connsiteX4" fmla="*/ 466725 w 1241425"/>
              <a:gd name="connsiteY4" fmla="*/ 6350 h 149225"/>
              <a:gd name="connsiteX5" fmla="*/ 581025 w 1241425"/>
              <a:gd name="connsiteY5" fmla="*/ 149225 h 149225"/>
              <a:gd name="connsiteX6" fmla="*/ 679450 w 1241425"/>
              <a:gd name="connsiteY6" fmla="*/ 0 h 149225"/>
              <a:gd name="connsiteX7" fmla="*/ 784225 w 1241425"/>
              <a:gd name="connsiteY7" fmla="*/ 146050 h 149225"/>
              <a:gd name="connsiteX8" fmla="*/ 869950 w 1241425"/>
              <a:gd name="connsiteY8" fmla="*/ 3175 h 149225"/>
              <a:gd name="connsiteX9" fmla="*/ 942975 w 1241425"/>
              <a:gd name="connsiteY9" fmla="*/ 146050 h 149225"/>
              <a:gd name="connsiteX10" fmla="*/ 1025525 w 1241425"/>
              <a:gd name="connsiteY10" fmla="*/ 0 h 149225"/>
              <a:gd name="connsiteX11" fmla="*/ 1069975 w 1241425"/>
              <a:gd name="connsiteY11" fmla="*/ 79375 h 149225"/>
              <a:gd name="connsiteX12" fmla="*/ 1241425 w 1241425"/>
              <a:gd name="connsiteY12" fmla="*/ 73025 h 149225"/>
              <a:gd name="connsiteX0" fmla="*/ 0 w 1244600"/>
              <a:gd name="connsiteY0" fmla="*/ 76200 h 149225"/>
              <a:gd name="connsiteX1" fmla="*/ 168275 w 1244600"/>
              <a:gd name="connsiteY1" fmla="*/ 76200 h 149225"/>
              <a:gd name="connsiteX2" fmla="*/ 254000 w 1244600"/>
              <a:gd name="connsiteY2" fmla="*/ 0 h 149225"/>
              <a:gd name="connsiteX3" fmla="*/ 342900 w 1244600"/>
              <a:gd name="connsiteY3" fmla="*/ 149225 h 149225"/>
              <a:gd name="connsiteX4" fmla="*/ 466725 w 1244600"/>
              <a:gd name="connsiteY4" fmla="*/ 6350 h 149225"/>
              <a:gd name="connsiteX5" fmla="*/ 581025 w 1244600"/>
              <a:gd name="connsiteY5" fmla="*/ 149225 h 149225"/>
              <a:gd name="connsiteX6" fmla="*/ 679450 w 1244600"/>
              <a:gd name="connsiteY6" fmla="*/ 0 h 149225"/>
              <a:gd name="connsiteX7" fmla="*/ 784225 w 1244600"/>
              <a:gd name="connsiteY7" fmla="*/ 146050 h 149225"/>
              <a:gd name="connsiteX8" fmla="*/ 869950 w 1244600"/>
              <a:gd name="connsiteY8" fmla="*/ 3175 h 149225"/>
              <a:gd name="connsiteX9" fmla="*/ 942975 w 1244600"/>
              <a:gd name="connsiteY9" fmla="*/ 146050 h 149225"/>
              <a:gd name="connsiteX10" fmla="*/ 1025525 w 1244600"/>
              <a:gd name="connsiteY10" fmla="*/ 0 h 149225"/>
              <a:gd name="connsiteX11" fmla="*/ 1069975 w 1244600"/>
              <a:gd name="connsiteY11" fmla="*/ 79375 h 149225"/>
              <a:gd name="connsiteX12" fmla="*/ 1244600 w 1244600"/>
              <a:gd name="connsiteY12" fmla="*/ 85725 h 149225"/>
              <a:gd name="connsiteX0" fmla="*/ 0 w 1244600"/>
              <a:gd name="connsiteY0" fmla="*/ 76200 h 149225"/>
              <a:gd name="connsiteX1" fmla="*/ 168275 w 1244600"/>
              <a:gd name="connsiteY1" fmla="*/ 76200 h 149225"/>
              <a:gd name="connsiteX2" fmla="*/ 254000 w 1244600"/>
              <a:gd name="connsiteY2" fmla="*/ 0 h 149225"/>
              <a:gd name="connsiteX3" fmla="*/ 342900 w 1244600"/>
              <a:gd name="connsiteY3" fmla="*/ 149225 h 149225"/>
              <a:gd name="connsiteX4" fmla="*/ 466725 w 1244600"/>
              <a:gd name="connsiteY4" fmla="*/ 6350 h 149225"/>
              <a:gd name="connsiteX5" fmla="*/ 581025 w 1244600"/>
              <a:gd name="connsiteY5" fmla="*/ 149225 h 149225"/>
              <a:gd name="connsiteX6" fmla="*/ 679450 w 1244600"/>
              <a:gd name="connsiteY6" fmla="*/ 0 h 149225"/>
              <a:gd name="connsiteX7" fmla="*/ 784225 w 1244600"/>
              <a:gd name="connsiteY7" fmla="*/ 146050 h 149225"/>
              <a:gd name="connsiteX8" fmla="*/ 869950 w 1244600"/>
              <a:gd name="connsiteY8" fmla="*/ 3175 h 149225"/>
              <a:gd name="connsiteX9" fmla="*/ 942975 w 1244600"/>
              <a:gd name="connsiteY9" fmla="*/ 146050 h 149225"/>
              <a:gd name="connsiteX10" fmla="*/ 1025525 w 1244600"/>
              <a:gd name="connsiteY10" fmla="*/ 0 h 149225"/>
              <a:gd name="connsiteX11" fmla="*/ 1069975 w 1244600"/>
              <a:gd name="connsiteY11" fmla="*/ 79375 h 149225"/>
              <a:gd name="connsiteX12" fmla="*/ 1244600 w 1244600"/>
              <a:gd name="connsiteY12" fmla="*/ 85725 h 149225"/>
              <a:gd name="connsiteX0" fmla="*/ 0 w 1244600"/>
              <a:gd name="connsiteY0" fmla="*/ 76200 h 149225"/>
              <a:gd name="connsiteX1" fmla="*/ 168275 w 1244600"/>
              <a:gd name="connsiteY1" fmla="*/ 76200 h 149225"/>
              <a:gd name="connsiteX2" fmla="*/ 254000 w 1244600"/>
              <a:gd name="connsiteY2" fmla="*/ 0 h 149225"/>
              <a:gd name="connsiteX3" fmla="*/ 342900 w 1244600"/>
              <a:gd name="connsiteY3" fmla="*/ 149225 h 149225"/>
              <a:gd name="connsiteX4" fmla="*/ 466725 w 1244600"/>
              <a:gd name="connsiteY4" fmla="*/ 6350 h 149225"/>
              <a:gd name="connsiteX5" fmla="*/ 581025 w 1244600"/>
              <a:gd name="connsiteY5" fmla="*/ 149225 h 149225"/>
              <a:gd name="connsiteX6" fmla="*/ 679450 w 1244600"/>
              <a:gd name="connsiteY6" fmla="*/ 0 h 149225"/>
              <a:gd name="connsiteX7" fmla="*/ 784225 w 1244600"/>
              <a:gd name="connsiteY7" fmla="*/ 146050 h 149225"/>
              <a:gd name="connsiteX8" fmla="*/ 869950 w 1244600"/>
              <a:gd name="connsiteY8" fmla="*/ 3175 h 149225"/>
              <a:gd name="connsiteX9" fmla="*/ 942975 w 1244600"/>
              <a:gd name="connsiteY9" fmla="*/ 146050 h 149225"/>
              <a:gd name="connsiteX10" fmla="*/ 1025525 w 1244600"/>
              <a:gd name="connsiteY10" fmla="*/ 0 h 149225"/>
              <a:gd name="connsiteX11" fmla="*/ 1069975 w 1244600"/>
              <a:gd name="connsiteY11" fmla="*/ 79375 h 149225"/>
              <a:gd name="connsiteX12" fmla="*/ 1244600 w 1244600"/>
              <a:gd name="connsiteY12" fmla="*/ 85725 h 149225"/>
              <a:gd name="connsiteX0" fmla="*/ 0 w 1244600"/>
              <a:gd name="connsiteY0" fmla="*/ 77585 h 150610"/>
              <a:gd name="connsiteX1" fmla="*/ 168275 w 1244600"/>
              <a:gd name="connsiteY1" fmla="*/ 77585 h 150610"/>
              <a:gd name="connsiteX2" fmla="*/ 254000 w 1244600"/>
              <a:gd name="connsiteY2" fmla="*/ 1385 h 150610"/>
              <a:gd name="connsiteX3" fmla="*/ 342900 w 1244600"/>
              <a:gd name="connsiteY3" fmla="*/ 150610 h 150610"/>
              <a:gd name="connsiteX4" fmla="*/ 466725 w 1244600"/>
              <a:gd name="connsiteY4" fmla="*/ 7735 h 150610"/>
              <a:gd name="connsiteX5" fmla="*/ 581025 w 1244600"/>
              <a:gd name="connsiteY5" fmla="*/ 150610 h 150610"/>
              <a:gd name="connsiteX6" fmla="*/ 679450 w 1244600"/>
              <a:gd name="connsiteY6" fmla="*/ 1385 h 150610"/>
              <a:gd name="connsiteX7" fmla="*/ 784225 w 1244600"/>
              <a:gd name="connsiteY7" fmla="*/ 147435 h 150610"/>
              <a:gd name="connsiteX8" fmla="*/ 869950 w 1244600"/>
              <a:gd name="connsiteY8" fmla="*/ 4560 h 150610"/>
              <a:gd name="connsiteX9" fmla="*/ 974684 w 1244600"/>
              <a:gd name="connsiteY9" fmla="*/ 150481 h 150610"/>
              <a:gd name="connsiteX10" fmla="*/ 1025525 w 1244600"/>
              <a:gd name="connsiteY10" fmla="*/ 1385 h 150610"/>
              <a:gd name="connsiteX11" fmla="*/ 1069975 w 1244600"/>
              <a:gd name="connsiteY11" fmla="*/ 80760 h 150610"/>
              <a:gd name="connsiteX12" fmla="*/ 1244600 w 1244600"/>
              <a:gd name="connsiteY12" fmla="*/ 87110 h 150610"/>
              <a:gd name="connsiteX0" fmla="*/ 0 w 1244600"/>
              <a:gd name="connsiteY0" fmla="*/ 86515 h 159540"/>
              <a:gd name="connsiteX1" fmla="*/ 168275 w 1244600"/>
              <a:gd name="connsiteY1" fmla="*/ 86515 h 159540"/>
              <a:gd name="connsiteX2" fmla="*/ 254000 w 1244600"/>
              <a:gd name="connsiteY2" fmla="*/ 10315 h 159540"/>
              <a:gd name="connsiteX3" fmla="*/ 342900 w 1244600"/>
              <a:gd name="connsiteY3" fmla="*/ 159540 h 159540"/>
              <a:gd name="connsiteX4" fmla="*/ 466725 w 1244600"/>
              <a:gd name="connsiteY4" fmla="*/ 16665 h 159540"/>
              <a:gd name="connsiteX5" fmla="*/ 581025 w 1244600"/>
              <a:gd name="connsiteY5" fmla="*/ 159540 h 159540"/>
              <a:gd name="connsiteX6" fmla="*/ 679450 w 1244600"/>
              <a:gd name="connsiteY6" fmla="*/ 10315 h 159540"/>
              <a:gd name="connsiteX7" fmla="*/ 784225 w 1244600"/>
              <a:gd name="connsiteY7" fmla="*/ 156365 h 159540"/>
              <a:gd name="connsiteX8" fmla="*/ 869950 w 1244600"/>
              <a:gd name="connsiteY8" fmla="*/ 13490 h 159540"/>
              <a:gd name="connsiteX9" fmla="*/ 911649 w 1244600"/>
              <a:gd name="connsiteY9" fmla="*/ 22498 h 159540"/>
              <a:gd name="connsiteX10" fmla="*/ 974684 w 1244600"/>
              <a:gd name="connsiteY10" fmla="*/ 159411 h 159540"/>
              <a:gd name="connsiteX11" fmla="*/ 1025525 w 1244600"/>
              <a:gd name="connsiteY11" fmla="*/ 10315 h 159540"/>
              <a:gd name="connsiteX12" fmla="*/ 1069975 w 1244600"/>
              <a:gd name="connsiteY12" fmla="*/ 89690 h 159540"/>
              <a:gd name="connsiteX13" fmla="*/ 1244600 w 1244600"/>
              <a:gd name="connsiteY13" fmla="*/ 96040 h 159540"/>
              <a:gd name="connsiteX0" fmla="*/ 0 w 1244600"/>
              <a:gd name="connsiteY0" fmla="*/ 86515 h 159540"/>
              <a:gd name="connsiteX1" fmla="*/ 168275 w 1244600"/>
              <a:gd name="connsiteY1" fmla="*/ 86515 h 159540"/>
              <a:gd name="connsiteX2" fmla="*/ 254000 w 1244600"/>
              <a:gd name="connsiteY2" fmla="*/ 10315 h 159540"/>
              <a:gd name="connsiteX3" fmla="*/ 342900 w 1244600"/>
              <a:gd name="connsiteY3" fmla="*/ 159540 h 159540"/>
              <a:gd name="connsiteX4" fmla="*/ 466725 w 1244600"/>
              <a:gd name="connsiteY4" fmla="*/ 16665 h 159540"/>
              <a:gd name="connsiteX5" fmla="*/ 581025 w 1244600"/>
              <a:gd name="connsiteY5" fmla="*/ 159540 h 159540"/>
              <a:gd name="connsiteX6" fmla="*/ 679450 w 1244600"/>
              <a:gd name="connsiteY6" fmla="*/ 10315 h 159540"/>
              <a:gd name="connsiteX7" fmla="*/ 784225 w 1244600"/>
              <a:gd name="connsiteY7" fmla="*/ 156365 h 159540"/>
              <a:gd name="connsiteX8" fmla="*/ 869950 w 1244600"/>
              <a:gd name="connsiteY8" fmla="*/ 13490 h 159540"/>
              <a:gd name="connsiteX9" fmla="*/ 911649 w 1244600"/>
              <a:gd name="connsiteY9" fmla="*/ 22498 h 159540"/>
              <a:gd name="connsiteX10" fmla="*/ 974684 w 1244600"/>
              <a:gd name="connsiteY10" fmla="*/ 159411 h 159540"/>
              <a:gd name="connsiteX11" fmla="*/ 1073090 w 1244600"/>
              <a:gd name="connsiteY11" fmla="*/ 10315 h 159540"/>
              <a:gd name="connsiteX12" fmla="*/ 1069975 w 1244600"/>
              <a:gd name="connsiteY12" fmla="*/ 89690 h 159540"/>
              <a:gd name="connsiteX13" fmla="*/ 1244600 w 1244600"/>
              <a:gd name="connsiteY13" fmla="*/ 96040 h 159540"/>
              <a:gd name="connsiteX0" fmla="*/ 0 w 1244600"/>
              <a:gd name="connsiteY0" fmla="*/ 86515 h 159540"/>
              <a:gd name="connsiteX1" fmla="*/ 168275 w 1244600"/>
              <a:gd name="connsiteY1" fmla="*/ 86515 h 159540"/>
              <a:gd name="connsiteX2" fmla="*/ 254000 w 1244600"/>
              <a:gd name="connsiteY2" fmla="*/ 10315 h 159540"/>
              <a:gd name="connsiteX3" fmla="*/ 342900 w 1244600"/>
              <a:gd name="connsiteY3" fmla="*/ 159540 h 159540"/>
              <a:gd name="connsiteX4" fmla="*/ 466725 w 1244600"/>
              <a:gd name="connsiteY4" fmla="*/ 16665 h 159540"/>
              <a:gd name="connsiteX5" fmla="*/ 581025 w 1244600"/>
              <a:gd name="connsiteY5" fmla="*/ 159540 h 159540"/>
              <a:gd name="connsiteX6" fmla="*/ 679450 w 1244600"/>
              <a:gd name="connsiteY6" fmla="*/ 10315 h 159540"/>
              <a:gd name="connsiteX7" fmla="*/ 784225 w 1244600"/>
              <a:gd name="connsiteY7" fmla="*/ 156365 h 159540"/>
              <a:gd name="connsiteX8" fmla="*/ 869950 w 1244600"/>
              <a:gd name="connsiteY8" fmla="*/ 13490 h 159540"/>
              <a:gd name="connsiteX9" fmla="*/ 911649 w 1244600"/>
              <a:gd name="connsiteY9" fmla="*/ 22498 h 159540"/>
              <a:gd name="connsiteX10" fmla="*/ 974684 w 1244600"/>
              <a:gd name="connsiteY10" fmla="*/ 159411 h 159540"/>
              <a:gd name="connsiteX11" fmla="*/ 1073090 w 1244600"/>
              <a:gd name="connsiteY11" fmla="*/ 10315 h 159540"/>
              <a:gd name="connsiteX12" fmla="*/ 1125467 w 1244600"/>
              <a:gd name="connsiteY12" fmla="*/ 89690 h 159540"/>
              <a:gd name="connsiteX13" fmla="*/ 1244600 w 1244600"/>
              <a:gd name="connsiteY13" fmla="*/ 96040 h 159540"/>
              <a:gd name="connsiteX0" fmla="*/ 0 w 1319910"/>
              <a:gd name="connsiteY0" fmla="*/ 86515 h 159540"/>
              <a:gd name="connsiteX1" fmla="*/ 168275 w 1319910"/>
              <a:gd name="connsiteY1" fmla="*/ 86515 h 159540"/>
              <a:gd name="connsiteX2" fmla="*/ 254000 w 1319910"/>
              <a:gd name="connsiteY2" fmla="*/ 10315 h 159540"/>
              <a:gd name="connsiteX3" fmla="*/ 342900 w 1319910"/>
              <a:gd name="connsiteY3" fmla="*/ 159540 h 159540"/>
              <a:gd name="connsiteX4" fmla="*/ 466725 w 1319910"/>
              <a:gd name="connsiteY4" fmla="*/ 16665 h 159540"/>
              <a:gd name="connsiteX5" fmla="*/ 581025 w 1319910"/>
              <a:gd name="connsiteY5" fmla="*/ 159540 h 159540"/>
              <a:gd name="connsiteX6" fmla="*/ 679450 w 1319910"/>
              <a:gd name="connsiteY6" fmla="*/ 10315 h 159540"/>
              <a:gd name="connsiteX7" fmla="*/ 784225 w 1319910"/>
              <a:gd name="connsiteY7" fmla="*/ 156365 h 159540"/>
              <a:gd name="connsiteX8" fmla="*/ 869950 w 1319910"/>
              <a:gd name="connsiteY8" fmla="*/ 13490 h 159540"/>
              <a:gd name="connsiteX9" fmla="*/ 911649 w 1319910"/>
              <a:gd name="connsiteY9" fmla="*/ 22498 h 159540"/>
              <a:gd name="connsiteX10" fmla="*/ 974684 w 1319910"/>
              <a:gd name="connsiteY10" fmla="*/ 159411 h 159540"/>
              <a:gd name="connsiteX11" fmla="*/ 1073090 w 1319910"/>
              <a:gd name="connsiteY11" fmla="*/ 10315 h 159540"/>
              <a:gd name="connsiteX12" fmla="*/ 1125467 w 1319910"/>
              <a:gd name="connsiteY12" fmla="*/ 89690 h 159540"/>
              <a:gd name="connsiteX13" fmla="*/ 1319910 w 1319910"/>
              <a:gd name="connsiteY13" fmla="*/ 92994 h 159540"/>
              <a:gd name="connsiteX0" fmla="*/ 0 w 1319910"/>
              <a:gd name="connsiteY0" fmla="*/ 86515 h 159540"/>
              <a:gd name="connsiteX1" fmla="*/ 168275 w 1319910"/>
              <a:gd name="connsiteY1" fmla="*/ 86515 h 159540"/>
              <a:gd name="connsiteX2" fmla="*/ 254000 w 1319910"/>
              <a:gd name="connsiteY2" fmla="*/ 10315 h 159540"/>
              <a:gd name="connsiteX3" fmla="*/ 342900 w 1319910"/>
              <a:gd name="connsiteY3" fmla="*/ 159540 h 159540"/>
              <a:gd name="connsiteX4" fmla="*/ 466725 w 1319910"/>
              <a:gd name="connsiteY4" fmla="*/ 16665 h 159540"/>
              <a:gd name="connsiteX5" fmla="*/ 581025 w 1319910"/>
              <a:gd name="connsiteY5" fmla="*/ 159540 h 159540"/>
              <a:gd name="connsiteX6" fmla="*/ 679450 w 1319910"/>
              <a:gd name="connsiteY6" fmla="*/ 10315 h 159540"/>
              <a:gd name="connsiteX7" fmla="*/ 784225 w 1319910"/>
              <a:gd name="connsiteY7" fmla="*/ 156365 h 159540"/>
              <a:gd name="connsiteX8" fmla="*/ 869950 w 1319910"/>
              <a:gd name="connsiteY8" fmla="*/ 13490 h 159540"/>
              <a:gd name="connsiteX9" fmla="*/ 911649 w 1319910"/>
              <a:gd name="connsiteY9" fmla="*/ 22498 h 159540"/>
              <a:gd name="connsiteX10" fmla="*/ 974684 w 1319910"/>
              <a:gd name="connsiteY10" fmla="*/ 159411 h 159540"/>
              <a:gd name="connsiteX11" fmla="*/ 1073090 w 1319910"/>
              <a:gd name="connsiteY11" fmla="*/ 10315 h 159540"/>
              <a:gd name="connsiteX12" fmla="*/ 1141321 w 1319910"/>
              <a:gd name="connsiteY12" fmla="*/ 89690 h 159540"/>
              <a:gd name="connsiteX13" fmla="*/ 1319910 w 1319910"/>
              <a:gd name="connsiteY13" fmla="*/ 92994 h 159540"/>
              <a:gd name="connsiteX0" fmla="*/ 0 w 1319910"/>
              <a:gd name="connsiteY0" fmla="*/ 86515 h 159540"/>
              <a:gd name="connsiteX1" fmla="*/ 168275 w 1319910"/>
              <a:gd name="connsiteY1" fmla="*/ 86515 h 159540"/>
              <a:gd name="connsiteX2" fmla="*/ 254000 w 1319910"/>
              <a:gd name="connsiteY2" fmla="*/ 10315 h 159540"/>
              <a:gd name="connsiteX3" fmla="*/ 342900 w 1319910"/>
              <a:gd name="connsiteY3" fmla="*/ 159540 h 159540"/>
              <a:gd name="connsiteX4" fmla="*/ 466725 w 1319910"/>
              <a:gd name="connsiteY4" fmla="*/ 16665 h 159540"/>
              <a:gd name="connsiteX5" fmla="*/ 581025 w 1319910"/>
              <a:gd name="connsiteY5" fmla="*/ 159540 h 159540"/>
              <a:gd name="connsiteX6" fmla="*/ 679450 w 1319910"/>
              <a:gd name="connsiteY6" fmla="*/ 10315 h 159540"/>
              <a:gd name="connsiteX7" fmla="*/ 784225 w 1319910"/>
              <a:gd name="connsiteY7" fmla="*/ 156365 h 159540"/>
              <a:gd name="connsiteX8" fmla="*/ 869950 w 1319910"/>
              <a:gd name="connsiteY8" fmla="*/ 13490 h 159540"/>
              <a:gd name="connsiteX9" fmla="*/ 911649 w 1319910"/>
              <a:gd name="connsiteY9" fmla="*/ 22498 h 159540"/>
              <a:gd name="connsiteX10" fmla="*/ 974684 w 1319910"/>
              <a:gd name="connsiteY10" fmla="*/ 159411 h 159540"/>
              <a:gd name="connsiteX11" fmla="*/ 1073090 w 1319910"/>
              <a:gd name="connsiteY11" fmla="*/ 10315 h 159540"/>
              <a:gd name="connsiteX12" fmla="*/ 1141321 w 1319910"/>
              <a:gd name="connsiteY12" fmla="*/ 89690 h 159540"/>
              <a:gd name="connsiteX13" fmla="*/ 1319910 w 1319910"/>
              <a:gd name="connsiteY13" fmla="*/ 92994 h 159540"/>
              <a:gd name="connsiteX0" fmla="*/ 0 w 1319910"/>
              <a:gd name="connsiteY0" fmla="*/ 86515 h 159540"/>
              <a:gd name="connsiteX1" fmla="*/ 168275 w 1319910"/>
              <a:gd name="connsiteY1" fmla="*/ 86515 h 159540"/>
              <a:gd name="connsiteX2" fmla="*/ 254000 w 1319910"/>
              <a:gd name="connsiteY2" fmla="*/ 10315 h 159540"/>
              <a:gd name="connsiteX3" fmla="*/ 342900 w 1319910"/>
              <a:gd name="connsiteY3" fmla="*/ 159540 h 159540"/>
              <a:gd name="connsiteX4" fmla="*/ 466725 w 1319910"/>
              <a:gd name="connsiteY4" fmla="*/ 16665 h 159540"/>
              <a:gd name="connsiteX5" fmla="*/ 581025 w 1319910"/>
              <a:gd name="connsiteY5" fmla="*/ 159540 h 159540"/>
              <a:gd name="connsiteX6" fmla="*/ 679450 w 1319910"/>
              <a:gd name="connsiteY6" fmla="*/ 10315 h 159540"/>
              <a:gd name="connsiteX7" fmla="*/ 784225 w 1319910"/>
              <a:gd name="connsiteY7" fmla="*/ 156365 h 159540"/>
              <a:gd name="connsiteX8" fmla="*/ 869950 w 1319910"/>
              <a:gd name="connsiteY8" fmla="*/ 13490 h 159540"/>
              <a:gd name="connsiteX9" fmla="*/ 911649 w 1319910"/>
              <a:gd name="connsiteY9" fmla="*/ 22498 h 159540"/>
              <a:gd name="connsiteX10" fmla="*/ 974684 w 1319910"/>
              <a:gd name="connsiteY10" fmla="*/ 159411 h 159540"/>
              <a:gd name="connsiteX11" fmla="*/ 1073090 w 1319910"/>
              <a:gd name="connsiteY11" fmla="*/ 10315 h 159540"/>
              <a:gd name="connsiteX12" fmla="*/ 1141321 w 1319910"/>
              <a:gd name="connsiteY12" fmla="*/ 89690 h 159540"/>
              <a:gd name="connsiteX13" fmla="*/ 1319910 w 1319910"/>
              <a:gd name="connsiteY13" fmla="*/ 92994 h 159540"/>
              <a:gd name="connsiteX0" fmla="*/ 0 w 1319910"/>
              <a:gd name="connsiteY0" fmla="*/ 86515 h 159540"/>
              <a:gd name="connsiteX1" fmla="*/ 168275 w 1319910"/>
              <a:gd name="connsiteY1" fmla="*/ 86515 h 159540"/>
              <a:gd name="connsiteX2" fmla="*/ 254000 w 1319910"/>
              <a:gd name="connsiteY2" fmla="*/ 10315 h 159540"/>
              <a:gd name="connsiteX3" fmla="*/ 342900 w 1319910"/>
              <a:gd name="connsiteY3" fmla="*/ 159540 h 159540"/>
              <a:gd name="connsiteX4" fmla="*/ 466725 w 1319910"/>
              <a:gd name="connsiteY4" fmla="*/ 16665 h 159540"/>
              <a:gd name="connsiteX5" fmla="*/ 581025 w 1319910"/>
              <a:gd name="connsiteY5" fmla="*/ 159540 h 159540"/>
              <a:gd name="connsiteX6" fmla="*/ 679450 w 1319910"/>
              <a:gd name="connsiteY6" fmla="*/ 10315 h 159540"/>
              <a:gd name="connsiteX7" fmla="*/ 784225 w 1319910"/>
              <a:gd name="connsiteY7" fmla="*/ 156365 h 159540"/>
              <a:gd name="connsiteX8" fmla="*/ 869950 w 1319910"/>
              <a:gd name="connsiteY8" fmla="*/ 13490 h 159540"/>
              <a:gd name="connsiteX9" fmla="*/ 911649 w 1319910"/>
              <a:gd name="connsiteY9" fmla="*/ 22498 h 159540"/>
              <a:gd name="connsiteX10" fmla="*/ 974684 w 1319910"/>
              <a:gd name="connsiteY10" fmla="*/ 159411 h 159540"/>
              <a:gd name="connsiteX11" fmla="*/ 1073090 w 1319910"/>
              <a:gd name="connsiteY11" fmla="*/ 10315 h 159540"/>
              <a:gd name="connsiteX12" fmla="*/ 1141321 w 1319910"/>
              <a:gd name="connsiteY12" fmla="*/ 89690 h 159540"/>
              <a:gd name="connsiteX13" fmla="*/ 1319910 w 1319910"/>
              <a:gd name="connsiteY13" fmla="*/ 92994 h 159540"/>
              <a:gd name="connsiteX0" fmla="*/ 0 w 1319910"/>
              <a:gd name="connsiteY0" fmla="*/ 86515 h 159540"/>
              <a:gd name="connsiteX1" fmla="*/ 168275 w 1319910"/>
              <a:gd name="connsiteY1" fmla="*/ 86515 h 159540"/>
              <a:gd name="connsiteX2" fmla="*/ 254000 w 1319910"/>
              <a:gd name="connsiteY2" fmla="*/ 10315 h 159540"/>
              <a:gd name="connsiteX3" fmla="*/ 342900 w 1319910"/>
              <a:gd name="connsiteY3" fmla="*/ 159540 h 159540"/>
              <a:gd name="connsiteX4" fmla="*/ 466725 w 1319910"/>
              <a:gd name="connsiteY4" fmla="*/ 16665 h 159540"/>
              <a:gd name="connsiteX5" fmla="*/ 581025 w 1319910"/>
              <a:gd name="connsiteY5" fmla="*/ 159540 h 159540"/>
              <a:gd name="connsiteX6" fmla="*/ 679450 w 1319910"/>
              <a:gd name="connsiteY6" fmla="*/ 10315 h 159540"/>
              <a:gd name="connsiteX7" fmla="*/ 784225 w 1319910"/>
              <a:gd name="connsiteY7" fmla="*/ 156365 h 159540"/>
              <a:gd name="connsiteX8" fmla="*/ 869950 w 1319910"/>
              <a:gd name="connsiteY8" fmla="*/ 13490 h 159540"/>
              <a:gd name="connsiteX9" fmla="*/ 911649 w 1319910"/>
              <a:gd name="connsiteY9" fmla="*/ 22498 h 159540"/>
              <a:gd name="connsiteX10" fmla="*/ 974684 w 1319910"/>
              <a:gd name="connsiteY10" fmla="*/ 159411 h 159540"/>
              <a:gd name="connsiteX11" fmla="*/ 1073090 w 1319910"/>
              <a:gd name="connsiteY11" fmla="*/ 10315 h 159540"/>
              <a:gd name="connsiteX12" fmla="*/ 1141321 w 1319910"/>
              <a:gd name="connsiteY12" fmla="*/ 89690 h 159540"/>
              <a:gd name="connsiteX13" fmla="*/ 1319910 w 1319910"/>
              <a:gd name="connsiteY13" fmla="*/ 92994 h 159540"/>
              <a:gd name="connsiteX0" fmla="*/ 0 w 1319910"/>
              <a:gd name="connsiteY0" fmla="*/ 86515 h 159540"/>
              <a:gd name="connsiteX1" fmla="*/ 168275 w 1319910"/>
              <a:gd name="connsiteY1" fmla="*/ 86515 h 159540"/>
              <a:gd name="connsiteX2" fmla="*/ 254000 w 1319910"/>
              <a:gd name="connsiteY2" fmla="*/ 10315 h 159540"/>
              <a:gd name="connsiteX3" fmla="*/ 342900 w 1319910"/>
              <a:gd name="connsiteY3" fmla="*/ 159540 h 159540"/>
              <a:gd name="connsiteX4" fmla="*/ 466725 w 1319910"/>
              <a:gd name="connsiteY4" fmla="*/ 16665 h 159540"/>
              <a:gd name="connsiteX5" fmla="*/ 581025 w 1319910"/>
              <a:gd name="connsiteY5" fmla="*/ 159540 h 159540"/>
              <a:gd name="connsiteX6" fmla="*/ 679450 w 1319910"/>
              <a:gd name="connsiteY6" fmla="*/ 10315 h 159540"/>
              <a:gd name="connsiteX7" fmla="*/ 784225 w 1319910"/>
              <a:gd name="connsiteY7" fmla="*/ 156365 h 159540"/>
              <a:gd name="connsiteX8" fmla="*/ 869950 w 1319910"/>
              <a:gd name="connsiteY8" fmla="*/ 13490 h 159540"/>
              <a:gd name="connsiteX9" fmla="*/ 911649 w 1319910"/>
              <a:gd name="connsiteY9" fmla="*/ 22498 h 159540"/>
              <a:gd name="connsiteX10" fmla="*/ 974684 w 1319910"/>
              <a:gd name="connsiteY10" fmla="*/ 159411 h 159540"/>
              <a:gd name="connsiteX11" fmla="*/ 1073090 w 1319910"/>
              <a:gd name="connsiteY11" fmla="*/ 10315 h 159540"/>
              <a:gd name="connsiteX12" fmla="*/ 1141321 w 1319910"/>
              <a:gd name="connsiteY12" fmla="*/ 89690 h 159540"/>
              <a:gd name="connsiteX13" fmla="*/ 1319910 w 1319910"/>
              <a:gd name="connsiteY13" fmla="*/ 92994 h 159540"/>
              <a:gd name="connsiteX0" fmla="*/ 0 w 1319910"/>
              <a:gd name="connsiteY0" fmla="*/ 76200 h 149225"/>
              <a:gd name="connsiteX1" fmla="*/ 168275 w 1319910"/>
              <a:gd name="connsiteY1" fmla="*/ 76200 h 149225"/>
              <a:gd name="connsiteX2" fmla="*/ 254000 w 1319910"/>
              <a:gd name="connsiteY2" fmla="*/ 0 h 149225"/>
              <a:gd name="connsiteX3" fmla="*/ 342900 w 1319910"/>
              <a:gd name="connsiteY3" fmla="*/ 149225 h 149225"/>
              <a:gd name="connsiteX4" fmla="*/ 466725 w 1319910"/>
              <a:gd name="connsiteY4" fmla="*/ 6350 h 149225"/>
              <a:gd name="connsiteX5" fmla="*/ 581025 w 1319910"/>
              <a:gd name="connsiteY5" fmla="*/ 149225 h 149225"/>
              <a:gd name="connsiteX6" fmla="*/ 679450 w 1319910"/>
              <a:gd name="connsiteY6" fmla="*/ 0 h 149225"/>
              <a:gd name="connsiteX7" fmla="*/ 784225 w 1319910"/>
              <a:gd name="connsiteY7" fmla="*/ 146050 h 149225"/>
              <a:gd name="connsiteX8" fmla="*/ 911649 w 1319910"/>
              <a:gd name="connsiteY8" fmla="*/ 12183 h 149225"/>
              <a:gd name="connsiteX9" fmla="*/ 974684 w 1319910"/>
              <a:gd name="connsiteY9" fmla="*/ 149096 h 149225"/>
              <a:gd name="connsiteX10" fmla="*/ 1073090 w 1319910"/>
              <a:gd name="connsiteY10" fmla="*/ 0 h 149225"/>
              <a:gd name="connsiteX11" fmla="*/ 1141321 w 1319910"/>
              <a:gd name="connsiteY11" fmla="*/ 79375 h 149225"/>
              <a:gd name="connsiteX12" fmla="*/ 1319910 w 1319910"/>
              <a:gd name="connsiteY12" fmla="*/ 82679 h 149225"/>
              <a:gd name="connsiteX0" fmla="*/ 0 w 1319910"/>
              <a:gd name="connsiteY0" fmla="*/ 76200 h 149225"/>
              <a:gd name="connsiteX1" fmla="*/ 168275 w 1319910"/>
              <a:gd name="connsiteY1" fmla="*/ 76200 h 149225"/>
              <a:gd name="connsiteX2" fmla="*/ 254000 w 1319910"/>
              <a:gd name="connsiteY2" fmla="*/ 0 h 149225"/>
              <a:gd name="connsiteX3" fmla="*/ 342900 w 1319910"/>
              <a:gd name="connsiteY3" fmla="*/ 149225 h 149225"/>
              <a:gd name="connsiteX4" fmla="*/ 466725 w 1319910"/>
              <a:gd name="connsiteY4" fmla="*/ 6350 h 149225"/>
              <a:gd name="connsiteX5" fmla="*/ 581025 w 1319910"/>
              <a:gd name="connsiteY5" fmla="*/ 149225 h 149225"/>
              <a:gd name="connsiteX6" fmla="*/ 679450 w 1319910"/>
              <a:gd name="connsiteY6" fmla="*/ 0 h 149225"/>
              <a:gd name="connsiteX7" fmla="*/ 784225 w 1319910"/>
              <a:gd name="connsiteY7" fmla="*/ 146050 h 149225"/>
              <a:gd name="connsiteX8" fmla="*/ 911649 w 1319910"/>
              <a:gd name="connsiteY8" fmla="*/ 12183 h 149225"/>
              <a:gd name="connsiteX9" fmla="*/ 974684 w 1319910"/>
              <a:gd name="connsiteY9" fmla="*/ 149096 h 149225"/>
              <a:gd name="connsiteX10" fmla="*/ 1088944 w 1319910"/>
              <a:gd name="connsiteY10" fmla="*/ 15227 h 149225"/>
              <a:gd name="connsiteX11" fmla="*/ 1141321 w 1319910"/>
              <a:gd name="connsiteY11" fmla="*/ 79375 h 149225"/>
              <a:gd name="connsiteX12" fmla="*/ 1319910 w 1319910"/>
              <a:gd name="connsiteY12" fmla="*/ 82679 h 149225"/>
              <a:gd name="connsiteX0" fmla="*/ 0 w 1319910"/>
              <a:gd name="connsiteY0" fmla="*/ 76200 h 149225"/>
              <a:gd name="connsiteX1" fmla="*/ 168275 w 1319910"/>
              <a:gd name="connsiteY1" fmla="*/ 76200 h 149225"/>
              <a:gd name="connsiteX2" fmla="*/ 254000 w 1319910"/>
              <a:gd name="connsiteY2" fmla="*/ 0 h 149225"/>
              <a:gd name="connsiteX3" fmla="*/ 342900 w 1319910"/>
              <a:gd name="connsiteY3" fmla="*/ 149225 h 149225"/>
              <a:gd name="connsiteX4" fmla="*/ 466725 w 1319910"/>
              <a:gd name="connsiteY4" fmla="*/ 6350 h 149225"/>
              <a:gd name="connsiteX5" fmla="*/ 581025 w 1319910"/>
              <a:gd name="connsiteY5" fmla="*/ 149225 h 149225"/>
              <a:gd name="connsiteX6" fmla="*/ 679450 w 1319910"/>
              <a:gd name="connsiteY6" fmla="*/ 0 h 149225"/>
              <a:gd name="connsiteX7" fmla="*/ 784225 w 1319910"/>
              <a:gd name="connsiteY7" fmla="*/ 146050 h 149225"/>
              <a:gd name="connsiteX8" fmla="*/ 911649 w 1319910"/>
              <a:gd name="connsiteY8" fmla="*/ 12183 h 149225"/>
              <a:gd name="connsiteX9" fmla="*/ 974684 w 1319910"/>
              <a:gd name="connsiteY9" fmla="*/ 149096 h 149225"/>
              <a:gd name="connsiteX10" fmla="*/ 1088944 w 1319910"/>
              <a:gd name="connsiteY10" fmla="*/ 15227 h 149225"/>
              <a:gd name="connsiteX11" fmla="*/ 1184922 w 1319910"/>
              <a:gd name="connsiteY11" fmla="*/ 79375 h 149225"/>
              <a:gd name="connsiteX12" fmla="*/ 1319910 w 1319910"/>
              <a:gd name="connsiteY12" fmla="*/ 82679 h 149225"/>
              <a:gd name="connsiteX0" fmla="*/ 0 w 1319910"/>
              <a:gd name="connsiteY0" fmla="*/ 76200 h 149225"/>
              <a:gd name="connsiteX1" fmla="*/ 168275 w 1319910"/>
              <a:gd name="connsiteY1" fmla="*/ 76200 h 149225"/>
              <a:gd name="connsiteX2" fmla="*/ 254000 w 1319910"/>
              <a:gd name="connsiteY2" fmla="*/ 0 h 149225"/>
              <a:gd name="connsiteX3" fmla="*/ 342900 w 1319910"/>
              <a:gd name="connsiteY3" fmla="*/ 149225 h 149225"/>
              <a:gd name="connsiteX4" fmla="*/ 466725 w 1319910"/>
              <a:gd name="connsiteY4" fmla="*/ 6350 h 149225"/>
              <a:gd name="connsiteX5" fmla="*/ 581025 w 1319910"/>
              <a:gd name="connsiteY5" fmla="*/ 149225 h 149225"/>
              <a:gd name="connsiteX6" fmla="*/ 679450 w 1319910"/>
              <a:gd name="connsiteY6" fmla="*/ 0 h 149225"/>
              <a:gd name="connsiteX7" fmla="*/ 784225 w 1319910"/>
              <a:gd name="connsiteY7" fmla="*/ 146050 h 149225"/>
              <a:gd name="connsiteX8" fmla="*/ 911649 w 1319910"/>
              <a:gd name="connsiteY8" fmla="*/ 12183 h 149225"/>
              <a:gd name="connsiteX9" fmla="*/ 974684 w 1319910"/>
              <a:gd name="connsiteY9" fmla="*/ 149096 h 149225"/>
              <a:gd name="connsiteX10" fmla="*/ 1088944 w 1319910"/>
              <a:gd name="connsiteY10" fmla="*/ 15227 h 149225"/>
              <a:gd name="connsiteX11" fmla="*/ 1184922 w 1319910"/>
              <a:gd name="connsiteY11" fmla="*/ 79375 h 149225"/>
              <a:gd name="connsiteX12" fmla="*/ 1319910 w 1319910"/>
              <a:gd name="connsiteY12" fmla="*/ 82679 h 149225"/>
              <a:gd name="connsiteX0" fmla="*/ 0 w 1319910"/>
              <a:gd name="connsiteY0" fmla="*/ 76200 h 149225"/>
              <a:gd name="connsiteX1" fmla="*/ 168275 w 1319910"/>
              <a:gd name="connsiteY1" fmla="*/ 76200 h 149225"/>
              <a:gd name="connsiteX2" fmla="*/ 254000 w 1319910"/>
              <a:gd name="connsiteY2" fmla="*/ 0 h 149225"/>
              <a:gd name="connsiteX3" fmla="*/ 342900 w 1319910"/>
              <a:gd name="connsiteY3" fmla="*/ 149225 h 149225"/>
              <a:gd name="connsiteX4" fmla="*/ 466725 w 1319910"/>
              <a:gd name="connsiteY4" fmla="*/ 6350 h 149225"/>
              <a:gd name="connsiteX5" fmla="*/ 581025 w 1319910"/>
              <a:gd name="connsiteY5" fmla="*/ 149225 h 149225"/>
              <a:gd name="connsiteX6" fmla="*/ 679450 w 1319910"/>
              <a:gd name="connsiteY6" fmla="*/ 0 h 149225"/>
              <a:gd name="connsiteX7" fmla="*/ 784225 w 1319910"/>
              <a:gd name="connsiteY7" fmla="*/ 146050 h 149225"/>
              <a:gd name="connsiteX8" fmla="*/ 911649 w 1319910"/>
              <a:gd name="connsiteY8" fmla="*/ 12183 h 149225"/>
              <a:gd name="connsiteX9" fmla="*/ 1014321 w 1319910"/>
              <a:gd name="connsiteY9" fmla="*/ 149096 h 149225"/>
              <a:gd name="connsiteX10" fmla="*/ 1088944 w 1319910"/>
              <a:gd name="connsiteY10" fmla="*/ 15227 h 149225"/>
              <a:gd name="connsiteX11" fmla="*/ 1184922 w 1319910"/>
              <a:gd name="connsiteY11" fmla="*/ 79375 h 149225"/>
              <a:gd name="connsiteX12" fmla="*/ 1319910 w 1319910"/>
              <a:gd name="connsiteY12" fmla="*/ 82679 h 149225"/>
              <a:gd name="connsiteX0" fmla="*/ 0 w 1319910"/>
              <a:gd name="connsiteY0" fmla="*/ 76200 h 149225"/>
              <a:gd name="connsiteX1" fmla="*/ 168275 w 1319910"/>
              <a:gd name="connsiteY1" fmla="*/ 76200 h 149225"/>
              <a:gd name="connsiteX2" fmla="*/ 254000 w 1319910"/>
              <a:gd name="connsiteY2" fmla="*/ 0 h 149225"/>
              <a:gd name="connsiteX3" fmla="*/ 342900 w 1319910"/>
              <a:gd name="connsiteY3" fmla="*/ 149225 h 149225"/>
              <a:gd name="connsiteX4" fmla="*/ 466725 w 1319910"/>
              <a:gd name="connsiteY4" fmla="*/ 6350 h 149225"/>
              <a:gd name="connsiteX5" fmla="*/ 581025 w 1319910"/>
              <a:gd name="connsiteY5" fmla="*/ 149225 h 149225"/>
              <a:gd name="connsiteX6" fmla="*/ 679450 w 1319910"/>
              <a:gd name="connsiteY6" fmla="*/ 0 h 149225"/>
              <a:gd name="connsiteX7" fmla="*/ 784225 w 1319910"/>
              <a:gd name="connsiteY7" fmla="*/ 146050 h 149225"/>
              <a:gd name="connsiteX8" fmla="*/ 911649 w 1319910"/>
              <a:gd name="connsiteY8" fmla="*/ 12183 h 149225"/>
              <a:gd name="connsiteX9" fmla="*/ 1014321 w 1319910"/>
              <a:gd name="connsiteY9" fmla="*/ 149096 h 149225"/>
              <a:gd name="connsiteX10" fmla="*/ 1088944 w 1319910"/>
              <a:gd name="connsiteY10" fmla="*/ 15227 h 149225"/>
              <a:gd name="connsiteX11" fmla="*/ 1184922 w 1319910"/>
              <a:gd name="connsiteY11" fmla="*/ 79375 h 149225"/>
              <a:gd name="connsiteX12" fmla="*/ 1319910 w 1319910"/>
              <a:gd name="connsiteY12" fmla="*/ 82679 h 149225"/>
              <a:gd name="connsiteX0" fmla="*/ 0 w 1319910"/>
              <a:gd name="connsiteY0" fmla="*/ 76200 h 149225"/>
              <a:gd name="connsiteX1" fmla="*/ 168275 w 1319910"/>
              <a:gd name="connsiteY1" fmla="*/ 76200 h 149225"/>
              <a:gd name="connsiteX2" fmla="*/ 254000 w 1319910"/>
              <a:gd name="connsiteY2" fmla="*/ 0 h 149225"/>
              <a:gd name="connsiteX3" fmla="*/ 342900 w 1319910"/>
              <a:gd name="connsiteY3" fmla="*/ 149225 h 149225"/>
              <a:gd name="connsiteX4" fmla="*/ 466725 w 1319910"/>
              <a:gd name="connsiteY4" fmla="*/ 6350 h 149225"/>
              <a:gd name="connsiteX5" fmla="*/ 581025 w 1319910"/>
              <a:gd name="connsiteY5" fmla="*/ 149225 h 149225"/>
              <a:gd name="connsiteX6" fmla="*/ 679450 w 1319910"/>
              <a:gd name="connsiteY6" fmla="*/ 0 h 149225"/>
              <a:gd name="connsiteX7" fmla="*/ 784225 w 1319910"/>
              <a:gd name="connsiteY7" fmla="*/ 146050 h 149225"/>
              <a:gd name="connsiteX8" fmla="*/ 911649 w 1319910"/>
              <a:gd name="connsiteY8" fmla="*/ 12183 h 149225"/>
              <a:gd name="connsiteX9" fmla="*/ 1014321 w 1319910"/>
              <a:gd name="connsiteY9" fmla="*/ 149096 h 149225"/>
              <a:gd name="connsiteX10" fmla="*/ 1088944 w 1319910"/>
              <a:gd name="connsiteY10" fmla="*/ 15227 h 149225"/>
              <a:gd name="connsiteX11" fmla="*/ 1184922 w 1319910"/>
              <a:gd name="connsiteY11" fmla="*/ 79375 h 149225"/>
              <a:gd name="connsiteX12" fmla="*/ 1319910 w 1319910"/>
              <a:gd name="connsiteY12" fmla="*/ 82679 h 149225"/>
              <a:gd name="connsiteX0" fmla="*/ 0 w 1319910"/>
              <a:gd name="connsiteY0" fmla="*/ 76200 h 149225"/>
              <a:gd name="connsiteX1" fmla="*/ 168275 w 1319910"/>
              <a:gd name="connsiteY1" fmla="*/ 76200 h 149225"/>
              <a:gd name="connsiteX2" fmla="*/ 254000 w 1319910"/>
              <a:gd name="connsiteY2" fmla="*/ 0 h 149225"/>
              <a:gd name="connsiteX3" fmla="*/ 342900 w 1319910"/>
              <a:gd name="connsiteY3" fmla="*/ 149225 h 149225"/>
              <a:gd name="connsiteX4" fmla="*/ 466725 w 1319910"/>
              <a:gd name="connsiteY4" fmla="*/ 6350 h 149225"/>
              <a:gd name="connsiteX5" fmla="*/ 581025 w 1319910"/>
              <a:gd name="connsiteY5" fmla="*/ 149225 h 149225"/>
              <a:gd name="connsiteX6" fmla="*/ 679450 w 1319910"/>
              <a:gd name="connsiteY6" fmla="*/ 0 h 149225"/>
              <a:gd name="connsiteX7" fmla="*/ 784225 w 1319910"/>
              <a:gd name="connsiteY7" fmla="*/ 146050 h 149225"/>
              <a:gd name="connsiteX8" fmla="*/ 911649 w 1319910"/>
              <a:gd name="connsiteY8" fmla="*/ 12183 h 149225"/>
              <a:gd name="connsiteX9" fmla="*/ 1014321 w 1319910"/>
              <a:gd name="connsiteY9" fmla="*/ 149096 h 149225"/>
              <a:gd name="connsiteX10" fmla="*/ 1088944 w 1319910"/>
              <a:gd name="connsiteY10" fmla="*/ 15227 h 149225"/>
              <a:gd name="connsiteX11" fmla="*/ 1184922 w 1319910"/>
              <a:gd name="connsiteY11" fmla="*/ 79375 h 149225"/>
              <a:gd name="connsiteX12" fmla="*/ 1319910 w 1319910"/>
              <a:gd name="connsiteY12" fmla="*/ 82679 h 149225"/>
              <a:gd name="connsiteX0" fmla="*/ 0 w 1319910"/>
              <a:gd name="connsiteY0" fmla="*/ 76200 h 149225"/>
              <a:gd name="connsiteX1" fmla="*/ 168275 w 1319910"/>
              <a:gd name="connsiteY1" fmla="*/ 76200 h 149225"/>
              <a:gd name="connsiteX2" fmla="*/ 254000 w 1319910"/>
              <a:gd name="connsiteY2" fmla="*/ 0 h 149225"/>
              <a:gd name="connsiteX3" fmla="*/ 342900 w 1319910"/>
              <a:gd name="connsiteY3" fmla="*/ 149225 h 149225"/>
              <a:gd name="connsiteX4" fmla="*/ 466725 w 1319910"/>
              <a:gd name="connsiteY4" fmla="*/ 6350 h 149225"/>
              <a:gd name="connsiteX5" fmla="*/ 581025 w 1319910"/>
              <a:gd name="connsiteY5" fmla="*/ 149225 h 149225"/>
              <a:gd name="connsiteX6" fmla="*/ 679450 w 1319910"/>
              <a:gd name="connsiteY6" fmla="*/ 0 h 149225"/>
              <a:gd name="connsiteX7" fmla="*/ 784225 w 1319910"/>
              <a:gd name="connsiteY7" fmla="*/ 146050 h 149225"/>
              <a:gd name="connsiteX8" fmla="*/ 911649 w 1319910"/>
              <a:gd name="connsiteY8" fmla="*/ 12183 h 149225"/>
              <a:gd name="connsiteX9" fmla="*/ 1014321 w 1319910"/>
              <a:gd name="connsiteY9" fmla="*/ 149096 h 149225"/>
              <a:gd name="connsiteX10" fmla="*/ 1088944 w 1319910"/>
              <a:gd name="connsiteY10" fmla="*/ 15227 h 149225"/>
              <a:gd name="connsiteX11" fmla="*/ 1184922 w 1319910"/>
              <a:gd name="connsiteY11" fmla="*/ 79375 h 149225"/>
              <a:gd name="connsiteX12" fmla="*/ 1319910 w 1319910"/>
              <a:gd name="connsiteY12" fmla="*/ 82679 h 149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19910" h="149225">
                <a:moveTo>
                  <a:pt x="0" y="76200"/>
                </a:moveTo>
                <a:lnTo>
                  <a:pt x="168275" y="76200"/>
                </a:lnTo>
                <a:lnTo>
                  <a:pt x="254000" y="0"/>
                </a:lnTo>
                <a:lnTo>
                  <a:pt x="342900" y="149225"/>
                </a:lnTo>
                <a:lnTo>
                  <a:pt x="466725" y="6350"/>
                </a:lnTo>
                <a:lnTo>
                  <a:pt x="581025" y="149225"/>
                </a:lnTo>
                <a:lnTo>
                  <a:pt x="679450" y="0"/>
                </a:lnTo>
                <a:lnTo>
                  <a:pt x="784225" y="146050"/>
                </a:lnTo>
                <a:lnTo>
                  <a:pt x="911649" y="12183"/>
                </a:lnTo>
                <a:lnTo>
                  <a:pt x="1014321" y="149096"/>
                </a:lnTo>
                <a:lnTo>
                  <a:pt x="1088944" y="15227"/>
                </a:lnTo>
                <a:lnTo>
                  <a:pt x="1184922" y="79375"/>
                </a:lnTo>
                <a:lnTo>
                  <a:pt x="1319910" y="82679"/>
                </a:lnTo>
              </a:path>
            </a:pathLst>
          </a:custGeom>
          <a:ln w="28575">
            <a:solidFill>
              <a:schemeClr val="accent4">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553"/>
          </a:p>
        </p:txBody>
      </p:sp>
      <p:cxnSp>
        <p:nvCxnSpPr>
          <p:cNvPr id="23" name="Straight Connector 22"/>
          <p:cNvCxnSpPr/>
          <p:nvPr/>
        </p:nvCxnSpPr>
        <p:spPr>
          <a:xfrm rot="5400000" flipH="1" flipV="1">
            <a:off x="3317633" y="4744234"/>
            <a:ext cx="1088932" cy="2063"/>
          </a:xfrm>
          <a:prstGeom prst="line">
            <a:avLst/>
          </a:prstGeom>
          <a:ln/>
        </p:spPr>
        <p:style>
          <a:lnRef idx="1">
            <a:schemeClr val="accent3"/>
          </a:lnRef>
          <a:fillRef idx="0">
            <a:schemeClr val="accent3"/>
          </a:fillRef>
          <a:effectRef idx="0">
            <a:schemeClr val="accent3"/>
          </a:effectRef>
          <a:fontRef idx="minor">
            <a:schemeClr val="tx1"/>
          </a:fontRef>
        </p:style>
      </p:cxnSp>
      <p:grpSp>
        <p:nvGrpSpPr>
          <p:cNvPr id="24" name="Group 23"/>
          <p:cNvGrpSpPr/>
          <p:nvPr/>
        </p:nvGrpSpPr>
        <p:grpSpPr>
          <a:xfrm>
            <a:off x="3846629" y="5276329"/>
            <a:ext cx="593963" cy="14437"/>
            <a:chOff x="5799135" y="6168390"/>
            <a:chExt cx="457200" cy="11113"/>
          </a:xfrm>
        </p:grpSpPr>
        <p:cxnSp>
          <p:nvCxnSpPr>
            <p:cNvPr id="25" name="Straight Connector 24"/>
            <p:cNvCxnSpPr/>
            <p:nvPr/>
          </p:nvCxnSpPr>
          <p:spPr>
            <a:xfrm rot="10800000">
              <a:off x="5799135" y="6177915"/>
              <a:ext cx="457200"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rot="16200000">
              <a:off x="6171406" y="6167596"/>
              <a:ext cx="0" cy="158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p:nvGrpSpPr>
        <p:grpSpPr>
          <a:xfrm>
            <a:off x="5519219" y="5276327"/>
            <a:ext cx="987874" cy="13501"/>
            <a:chOff x="7086601" y="6168390"/>
            <a:chExt cx="760411" cy="10392"/>
          </a:xfrm>
        </p:grpSpPr>
        <p:cxnSp>
          <p:nvCxnSpPr>
            <p:cNvPr id="28" name="Straight Connector 27"/>
            <p:cNvCxnSpPr/>
            <p:nvPr/>
          </p:nvCxnSpPr>
          <p:spPr>
            <a:xfrm rot="10800000">
              <a:off x="7086601" y="6168390"/>
              <a:ext cx="760411"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rot="16200000">
              <a:off x="7532613" y="6177988"/>
              <a:ext cx="0" cy="158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30" name="Rectangle 29"/>
          <p:cNvSpPr/>
          <p:nvPr/>
        </p:nvSpPr>
        <p:spPr>
          <a:xfrm>
            <a:off x="3440346" y="3494437"/>
            <a:ext cx="3563779" cy="2474846"/>
          </a:xfrm>
          <a:prstGeom prst="rect">
            <a:avLst/>
          </a:prstGeom>
          <a:noFill/>
          <a:ln w="28575">
            <a:solidFill>
              <a:schemeClr val="bg1"/>
            </a:solidFill>
            <a:prstDash val="dash"/>
          </a:ln>
        </p:spPr>
        <p:style>
          <a:lnRef idx="2">
            <a:schemeClr val="dk1"/>
          </a:lnRef>
          <a:fillRef idx="1">
            <a:schemeClr val="lt1"/>
          </a:fillRef>
          <a:effectRef idx="0">
            <a:schemeClr val="dk1"/>
          </a:effectRef>
          <a:fontRef idx="minor">
            <a:schemeClr val="dk1"/>
          </a:fontRef>
        </p:style>
        <p:txBody>
          <a:bodyPr rtlCol="0" anchor="ctr"/>
          <a:lstStyle/>
          <a:p>
            <a:pPr algn="ctr"/>
            <a:endParaRPr lang="en-US" sz="2553">
              <a:solidFill>
                <a:schemeClr val="bg1"/>
              </a:solidFill>
            </a:endParaRPr>
          </a:p>
        </p:txBody>
      </p:sp>
      <p:sp>
        <p:nvSpPr>
          <p:cNvPr id="31" name="TextBox 30"/>
          <p:cNvSpPr txBox="1"/>
          <p:nvPr/>
        </p:nvSpPr>
        <p:spPr>
          <a:xfrm>
            <a:off x="4628273" y="4558543"/>
            <a:ext cx="793807" cy="492122"/>
          </a:xfrm>
          <a:prstGeom prst="rect">
            <a:avLst/>
          </a:prstGeom>
          <a:noFill/>
        </p:spPr>
        <p:txBody>
          <a:bodyPr wrap="none" rtlCol="0">
            <a:spAutoFit/>
          </a:bodyPr>
          <a:lstStyle/>
          <a:p>
            <a:r>
              <a:rPr lang="en-US" sz="2598" b="1" dirty="0">
                <a:solidFill>
                  <a:schemeClr val="accent4">
                    <a:lumMod val="75000"/>
                  </a:schemeClr>
                </a:solidFill>
                <a:latin typeface="Times New Roman" pitchFamily="18" charset="0"/>
                <a:cs typeface="Times New Roman" pitchFamily="18" charset="0"/>
                <a:sym typeface="Symbol"/>
              </a:rPr>
              <a:t>S=</a:t>
            </a:r>
            <a:r>
              <a:rPr lang="en-US" sz="2598" b="1" dirty="0" err="1">
                <a:solidFill>
                  <a:schemeClr val="accent4">
                    <a:lumMod val="75000"/>
                  </a:schemeClr>
                </a:solidFill>
                <a:latin typeface="Times New Roman" pitchFamily="18" charset="0"/>
                <a:cs typeface="Times New Roman" pitchFamily="18" charset="0"/>
                <a:sym typeface="Symbol"/>
              </a:rPr>
              <a:t>r</a:t>
            </a:r>
            <a:r>
              <a:rPr lang="en-US" sz="2598" b="1" baseline="-25000" dirty="0" err="1">
                <a:solidFill>
                  <a:schemeClr val="accent4">
                    <a:lumMod val="75000"/>
                  </a:schemeClr>
                </a:solidFill>
                <a:latin typeface="Times New Roman" pitchFamily="18" charset="0"/>
                <a:cs typeface="Times New Roman" pitchFamily="18" charset="0"/>
                <a:sym typeface="Symbol"/>
              </a:rPr>
              <a:t>s</a:t>
            </a:r>
            <a:endParaRPr lang="en-US" sz="2598" baseline="-25000" dirty="0">
              <a:solidFill>
                <a:schemeClr val="accent4">
                  <a:lumMod val="75000"/>
                </a:schemeClr>
              </a:solidFill>
            </a:endParaRPr>
          </a:p>
        </p:txBody>
      </p:sp>
      <p:sp>
        <p:nvSpPr>
          <p:cNvPr id="32" name="TextBox 31"/>
          <p:cNvSpPr txBox="1"/>
          <p:nvPr/>
        </p:nvSpPr>
        <p:spPr>
          <a:xfrm>
            <a:off x="3889378" y="4187394"/>
            <a:ext cx="425116" cy="492122"/>
          </a:xfrm>
          <a:prstGeom prst="rect">
            <a:avLst/>
          </a:prstGeom>
          <a:noFill/>
        </p:spPr>
        <p:txBody>
          <a:bodyPr wrap="none" rtlCol="0">
            <a:spAutoFit/>
          </a:bodyPr>
          <a:lstStyle/>
          <a:p>
            <a:r>
              <a:rPr lang="en-US" sz="2598" b="1" dirty="0" err="1">
                <a:solidFill>
                  <a:srgbClr val="FF0000"/>
                </a:solidFill>
                <a:latin typeface="Times New Roman" pitchFamily="18" charset="0"/>
                <a:cs typeface="Times New Roman" pitchFamily="18" charset="0"/>
                <a:sym typeface="Symbol"/>
              </a:rPr>
              <a:t>I</a:t>
            </a:r>
            <a:r>
              <a:rPr lang="en-US" sz="2598" b="1" baseline="-25000" dirty="0" err="1">
                <a:solidFill>
                  <a:srgbClr val="FF0000"/>
                </a:solidFill>
                <a:latin typeface="Times New Roman" pitchFamily="18" charset="0"/>
                <a:cs typeface="Times New Roman" pitchFamily="18" charset="0"/>
                <a:sym typeface="Symbol"/>
              </a:rPr>
              <a:t>g</a:t>
            </a:r>
            <a:endParaRPr lang="en-US" sz="2598" baseline="-25000" dirty="0">
              <a:solidFill>
                <a:srgbClr val="FF0000"/>
              </a:solidFill>
            </a:endParaRPr>
          </a:p>
        </p:txBody>
      </p:sp>
      <p:sp>
        <p:nvSpPr>
          <p:cNvPr id="33" name="TextBox 32"/>
          <p:cNvSpPr txBox="1"/>
          <p:nvPr/>
        </p:nvSpPr>
        <p:spPr>
          <a:xfrm>
            <a:off x="3097426" y="4187394"/>
            <a:ext cx="314510" cy="492122"/>
          </a:xfrm>
          <a:prstGeom prst="rect">
            <a:avLst/>
          </a:prstGeom>
          <a:noFill/>
        </p:spPr>
        <p:txBody>
          <a:bodyPr wrap="none" rtlCol="0">
            <a:spAutoFit/>
          </a:bodyPr>
          <a:lstStyle/>
          <a:p>
            <a:r>
              <a:rPr lang="en-US" sz="2598" b="1" dirty="0">
                <a:solidFill>
                  <a:srgbClr val="FF0000"/>
                </a:solidFill>
                <a:latin typeface="Times New Roman" pitchFamily="18" charset="0"/>
                <a:cs typeface="Times New Roman" pitchFamily="18" charset="0"/>
                <a:sym typeface="Symbol"/>
              </a:rPr>
              <a:t>I</a:t>
            </a:r>
            <a:endParaRPr lang="en-US" sz="2598" baseline="-25000" dirty="0">
              <a:solidFill>
                <a:srgbClr val="FF0000"/>
              </a:solidFill>
            </a:endParaRPr>
          </a:p>
        </p:txBody>
      </p:sp>
      <p:sp>
        <p:nvSpPr>
          <p:cNvPr id="34" name="TextBox 33"/>
          <p:cNvSpPr txBox="1"/>
          <p:nvPr/>
        </p:nvSpPr>
        <p:spPr>
          <a:xfrm>
            <a:off x="3729933" y="5276329"/>
            <a:ext cx="311304" cy="485197"/>
          </a:xfrm>
          <a:prstGeom prst="rect">
            <a:avLst/>
          </a:prstGeom>
          <a:noFill/>
        </p:spPr>
        <p:txBody>
          <a:bodyPr wrap="none" rtlCol="0">
            <a:spAutoFit/>
          </a:bodyPr>
          <a:lstStyle/>
          <a:p>
            <a:r>
              <a:rPr lang="en-US" sz="2553" b="1" dirty="0">
                <a:solidFill>
                  <a:srgbClr val="FF0000"/>
                </a:solidFill>
                <a:latin typeface="Times New Roman" pitchFamily="18" charset="0"/>
                <a:cs typeface="Times New Roman" pitchFamily="18" charset="0"/>
                <a:sym typeface="Symbol"/>
              </a:rPr>
              <a:t>I</a:t>
            </a:r>
            <a:endParaRPr lang="en-US" sz="2553" baseline="-25000" dirty="0">
              <a:solidFill>
                <a:srgbClr val="FF0000"/>
              </a:solidFill>
            </a:endParaRPr>
          </a:p>
        </p:txBody>
      </p:sp>
      <p:sp>
        <p:nvSpPr>
          <p:cNvPr id="35" name="TextBox 34"/>
          <p:cNvSpPr txBox="1"/>
          <p:nvPr/>
        </p:nvSpPr>
        <p:spPr>
          <a:xfrm>
            <a:off x="4133300" y="5276329"/>
            <a:ext cx="420308" cy="485197"/>
          </a:xfrm>
          <a:prstGeom prst="rect">
            <a:avLst/>
          </a:prstGeom>
          <a:noFill/>
        </p:spPr>
        <p:txBody>
          <a:bodyPr wrap="none" rtlCol="0">
            <a:spAutoFit/>
          </a:bodyPr>
          <a:lstStyle/>
          <a:p>
            <a:r>
              <a:rPr lang="en-US" sz="2553" b="1" dirty="0" err="1">
                <a:solidFill>
                  <a:srgbClr val="FF0000"/>
                </a:solidFill>
                <a:latin typeface="Times New Roman" pitchFamily="18" charset="0"/>
                <a:cs typeface="Times New Roman" pitchFamily="18" charset="0"/>
                <a:sym typeface="Symbol"/>
              </a:rPr>
              <a:t>I</a:t>
            </a:r>
            <a:r>
              <a:rPr lang="en-US" sz="2553" b="1" baseline="-25000" dirty="0" err="1">
                <a:solidFill>
                  <a:srgbClr val="FF0000"/>
                </a:solidFill>
                <a:latin typeface="Times New Roman" pitchFamily="18" charset="0"/>
                <a:cs typeface="Times New Roman" pitchFamily="18" charset="0"/>
                <a:sym typeface="Symbol"/>
              </a:rPr>
              <a:t>g</a:t>
            </a:r>
            <a:endParaRPr lang="en-US" sz="2553" baseline="-25000" dirty="0">
              <a:solidFill>
                <a:srgbClr val="FF0000"/>
              </a:solidFill>
            </a:endParaRPr>
          </a:p>
        </p:txBody>
      </p:sp>
      <p:sp>
        <p:nvSpPr>
          <p:cNvPr id="36" name="TextBox 35"/>
          <p:cNvSpPr txBox="1"/>
          <p:nvPr/>
        </p:nvSpPr>
        <p:spPr>
          <a:xfrm>
            <a:off x="3935313" y="5276329"/>
            <a:ext cx="348172" cy="485197"/>
          </a:xfrm>
          <a:prstGeom prst="rect">
            <a:avLst/>
          </a:prstGeom>
          <a:noFill/>
        </p:spPr>
        <p:txBody>
          <a:bodyPr wrap="none" rtlCol="0">
            <a:spAutoFit/>
          </a:bodyPr>
          <a:lstStyle/>
          <a:p>
            <a:r>
              <a:rPr lang="en-US" sz="2553" b="1" dirty="0">
                <a:solidFill>
                  <a:srgbClr val="C00000"/>
                </a:solidFill>
                <a:latin typeface="Times New Roman" pitchFamily="18" charset="0"/>
                <a:cs typeface="Times New Roman" pitchFamily="18" charset="0"/>
                <a:sym typeface="Symbol"/>
              </a:rPr>
              <a:t>–</a:t>
            </a:r>
            <a:endParaRPr lang="en-US" sz="2553" baseline="-25000" dirty="0">
              <a:solidFill>
                <a:srgbClr val="C00000"/>
              </a:solidFill>
            </a:endParaRPr>
          </a:p>
        </p:txBody>
      </p:sp>
      <p:sp>
        <p:nvSpPr>
          <p:cNvPr id="4" name="Oval 3"/>
          <p:cNvSpPr/>
          <p:nvPr/>
        </p:nvSpPr>
        <p:spPr>
          <a:xfrm>
            <a:off x="4628270" y="3816248"/>
            <a:ext cx="692957" cy="708919"/>
          </a:xfrm>
          <a:prstGeom prst="ellipse">
            <a:avLst/>
          </a:prstGeom>
          <a:noFill/>
          <a:ln>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53"/>
          </a:p>
        </p:txBody>
      </p:sp>
    </p:spTree>
    <p:extLst>
      <p:ext uri="{BB962C8B-B14F-4D97-AF65-F5344CB8AC3E}">
        <p14:creationId xmlns:p14="http://schemas.microsoft.com/office/powerpoint/2010/main" val="2737369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iterate type="lt">
                                    <p:tmPct val="10000"/>
                                  </p:iterate>
                                  <p:childTnLst>
                                    <p:set>
                                      <p:cBhvr>
                                        <p:cTn id="11" dur="1" fill="hold">
                                          <p:stCondLst>
                                            <p:cond delay="0"/>
                                          </p:stCondLst>
                                        </p:cTn>
                                        <p:tgtEl>
                                          <p:spTgt spid="3"/>
                                        </p:tgtEl>
                                        <p:attrNameLst>
                                          <p:attrName>style.visibility</p:attrName>
                                        </p:attrNameLst>
                                      </p:cBhvr>
                                      <p:to>
                                        <p:strVal val="visible"/>
                                      </p:to>
                                    </p:set>
                                    <p:animEffect transition="in" filter="wipe(left)">
                                      <p:cBhvr>
                                        <p:cTn id="12" dur="2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iterate type="lt">
                                    <p:tmPct val="10000"/>
                                  </p:iterate>
                                  <p:childTnLst>
                                    <p:set>
                                      <p:cBhvr>
                                        <p:cTn id="16" dur="1" fill="hold">
                                          <p:stCondLst>
                                            <p:cond delay="0"/>
                                          </p:stCondLst>
                                        </p:cTn>
                                        <p:tgtEl>
                                          <p:spTgt spid="7"/>
                                        </p:tgtEl>
                                        <p:attrNameLst>
                                          <p:attrName>style.visibility</p:attrName>
                                        </p:attrNameLst>
                                      </p:cBhvr>
                                      <p:to>
                                        <p:strVal val="visible"/>
                                      </p:to>
                                    </p:set>
                                    <p:animEffect transition="in" filter="wipe(left)">
                                      <p:cBhvr>
                                        <p:cTn id="17" dur="20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iterate type="lt">
                                    <p:tmPct val="10000"/>
                                  </p:iterate>
                                  <p:childTnLst>
                                    <p:set>
                                      <p:cBhvr>
                                        <p:cTn id="21" dur="1" fill="hold">
                                          <p:stCondLst>
                                            <p:cond delay="0"/>
                                          </p:stCondLst>
                                        </p:cTn>
                                        <p:tgtEl>
                                          <p:spTgt spid="8"/>
                                        </p:tgtEl>
                                        <p:attrNameLst>
                                          <p:attrName>style.visibility</p:attrName>
                                        </p:attrNameLst>
                                      </p:cBhvr>
                                      <p:to>
                                        <p:strVal val="visible"/>
                                      </p:to>
                                    </p:set>
                                    <p:animEffect transition="in" filter="wipe(left)">
                                      <p:cBhvr>
                                        <p:cTn id="22" dur="20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left)">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wipe(left)">
                                      <p:cBhvr>
                                        <p:cTn id="32" dur="500"/>
                                        <p:tgtEl>
                                          <p:spTgt spid="30"/>
                                        </p:tgtEl>
                                      </p:cBhvr>
                                    </p:animEffect>
                                  </p:childTnLst>
                                </p:cTn>
                              </p:par>
                            </p:childTnLst>
                          </p:cTn>
                        </p:par>
                        <p:par>
                          <p:cTn id="33" fill="hold">
                            <p:stCondLst>
                              <p:cond delay="500"/>
                            </p:stCondLst>
                            <p:childTnLst>
                              <p:par>
                                <p:cTn id="34" presetID="22" presetClass="entr" presetSubtype="8" fill="hold" grpId="0" nodeType="afterEffect">
                                  <p:stCondLst>
                                    <p:cond delay="0"/>
                                  </p:stCondLst>
                                  <p:childTnLst>
                                    <p:set>
                                      <p:cBhvr>
                                        <p:cTn id="35" dur="1" fill="hold">
                                          <p:stCondLst>
                                            <p:cond delay="0"/>
                                          </p:stCondLst>
                                        </p:cTn>
                                        <p:tgtEl>
                                          <p:spTgt spid="33"/>
                                        </p:tgtEl>
                                        <p:attrNameLst>
                                          <p:attrName>style.visibility</p:attrName>
                                        </p:attrNameLst>
                                      </p:cBhvr>
                                      <p:to>
                                        <p:strVal val="visible"/>
                                      </p:to>
                                    </p:set>
                                    <p:animEffect transition="in" filter="wipe(left)">
                                      <p:cBhvr>
                                        <p:cTn id="36" dur="500"/>
                                        <p:tgtEl>
                                          <p:spTgt spid="33"/>
                                        </p:tgtEl>
                                      </p:cBhvr>
                                    </p:animEffect>
                                  </p:childTnLst>
                                </p:cTn>
                              </p:par>
                            </p:childTnLst>
                          </p:cTn>
                        </p:par>
                        <p:par>
                          <p:cTn id="37" fill="hold">
                            <p:stCondLst>
                              <p:cond delay="1000"/>
                            </p:stCondLst>
                            <p:childTnLst>
                              <p:par>
                                <p:cTn id="38" presetID="22" presetClass="entr" presetSubtype="8" fill="hold" nodeType="after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wipe(left)">
                                      <p:cBhvr>
                                        <p:cTn id="40" dur="500"/>
                                        <p:tgtEl>
                                          <p:spTgt spid="17"/>
                                        </p:tgtEl>
                                      </p:cBhvr>
                                    </p:animEffect>
                                  </p:childTnLst>
                                </p:cTn>
                              </p:par>
                            </p:childTnLst>
                          </p:cTn>
                        </p:par>
                        <p:par>
                          <p:cTn id="41" fill="hold">
                            <p:stCondLst>
                              <p:cond delay="1500"/>
                            </p:stCondLst>
                            <p:childTnLst>
                              <p:par>
                                <p:cTn id="42" presetID="22" presetClass="entr" presetSubtype="8" fill="hold" nodeType="after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wipe(left)">
                                      <p:cBhvr>
                                        <p:cTn id="44" dur="500"/>
                                        <p:tgtEl>
                                          <p:spTgt spid="13"/>
                                        </p:tgtEl>
                                      </p:cBhvr>
                                    </p:animEffect>
                                  </p:childTnLst>
                                </p:cTn>
                              </p:par>
                            </p:childTnLst>
                          </p:cTn>
                        </p:par>
                        <p:par>
                          <p:cTn id="45" fill="hold">
                            <p:stCondLst>
                              <p:cond delay="2000"/>
                            </p:stCondLst>
                            <p:childTnLst>
                              <p:par>
                                <p:cTn id="46" presetID="22" presetClass="entr" presetSubtype="8" fill="hold" grpId="0" nodeType="after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wipe(left)">
                                      <p:cBhvr>
                                        <p:cTn id="48" dur="500"/>
                                        <p:tgtEl>
                                          <p:spTgt spid="11"/>
                                        </p:tgtEl>
                                      </p:cBhvr>
                                    </p:animEffect>
                                  </p:childTnLst>
                                </p:cTn>
                              </p:par>
                            </p:childTnLst>
                          </p:cTn>
                        </p:par>
                        <p:par>
                          <p:cTn id="49" fill="hold">
                            <p:stCondLst>
                              <p:cond delay="2500"/>
                            </p:stCondLst>
                            <p:childTnLst>
                              <p:par>
                                <p:cTn id="50" presetID="22" presetClass="entr" presetSubtype="8" fill="hold" grpId="0" nodeType="after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wipe(left)">
                                      <p:cBhvr>
                                        <p:cTn id="52" dur="500"/>
                                        <p:tgtEl>
                                          <p:spTgt spid="12"/>
                                        </p:tgtEl>
                                      </p:cBhvr>
                                    </p:animEffect>
                                  </p:childTnLst>
                                </p:cTn>
                              </p:par>
                            </p:childTnLst>
                          </p:cTn>
                        </p:par>
                        <p:par>
                          <p:cTn id="53" fill="hold">
                            <p:stCondLst>
                              <p:cond delay="3000"/>
                            </p:stCondLst>
                            <p:childTnLst>
                              <p:par>
                                <p:cTn id="54" presetID="22" presetClass="entr" presetSubtype="8" fill="hold" nodeType="afterEffect">
                                  <p:stCondLst>
                                    <p:cond delay="0"/>
                                  </p:stCondLst>
                                  <p:childTnLst>
                                    <p:set>
                                      <p:cBhvr>
                                        <p:cTn id="55" dur="1" fill="hold">
                                          <p:stCondLst>
                                            <p:cond delay="0"/>
                                          </p:stCondLst>
                                        </p:cTn>
                                        <p:tgtEl>
                                          <p:spTgt spid="23"/>
                                        </p:tgtEl>
                                        <p:attrNameLst>
                                          <p:attrName>style.visibility</p:attrName>
                                        </p:attrNameLst>
                                      </p:cBhvr>
                                      <p:to>
                                        <p:strVal val="visible"/>
                                      </p:to>
                                    </p:set>
                                    <p:animEffect transition="in" filter="wipe(left)">
                                      <p:cBhvr>
                                        <p:cTn id="56" dur="500"/>
                                        <p:tgtEl>
                                          <p:spTgt spid="23"/>
                                        </p:tgtEl>
                                      </p:cBhvr>
                                    </p:animEffect>
                                  </p:childTnLst>
                                </p:cTn>
                              </p:par>
                            </p:childTnLst>
                          </p:cTn>
                        </p:par>
                        <p:par>
                          <p:cTn id="57" fill="hold">
                            <p:stCondLst>
                              <p:cond delay="3500"/>
                            </p:stCondLst>
                            <p:childTnLst>
                              <p:par>
                                <p:cTn id="58" presetID="22" presetClass="entr" presetSubtype="8" fill="hold" grpId="0" nodeType="afterEffect">
                                  <p:stCondLst>
                                    <p:cond delay="0"/>
                                  </p:stCondLst>
                                  <p:childTnLst>
                                    <p:set>
                                      <p:cBhvr>
                                        <p:cTn id="59" dur="1" fill="hold">
                                          <p:stCondLst>
                                            <p:cond delay="0"/>
                                          </p:stCondLst>
                                        </p:cTn>
                                        <p:tgtEl>
                                          <p:spTgt spid="32"/>
                                        </p:tgtEl>
                                        <p:attrNameLst>
                                          <p:attrName>style.visibility</p:attrName>
                                        </p:attrNameLst>
                                      </p:cBhvr>
                                      <p:to>
                                        <p:strVal val="visible"/>
                                      </p:to>
                                    </p:set>
                                    <p:animEffect transition="in" filter="wipe(left)">
                                      <p:cBhvr>
                                        <p:cTn id="60" dur="500"/>
                                        <p:tgtEl>
                                          <p:spTgt spid="32"/>
                                        </p:tgtEl>
                                      </p:cBhvr>
                                    </p:animEffect>
                                  </p:childTnLst>
                                </p:cTn>
                              </p:par>
                            </p:childTnLst>
                          </p:cTn>
                        </p:par>
                        <p:par>
                          <p:cTn id="61" fill="hold">
                            <p:stCondLst>
                              <p:cond delay="4000"/>
                            </p:stCondLst>
                            <p:childTnLst>
                              <p:par>
                                <p:cTn id="62" presetID="22" presetClass="entr" presetSubtype="8" fill="hold" nodeType="afterEffect">
                                  <p:stCondLst>
                                    <p:cond delay="0"/>
                                  </p:stCondLst>
                                  <p:childTnLst>
                                    <p:set>
                                      <p:cBhvr>
                                        <p:cTn id="63" dur="1" fill="hold">
                                          <p:stCondLst>
                                            <p:cond delay="0"/>
                                          </p:stCondLst>
                                        </p:cTn>
                                        <p:tgtEl>
                                          <p:spTgt spid="24"/>
                                        </p:tgtEl>
                                        <p:attrNameLst>
                                          <p:attrName>style.visibility</p:attrName>
                                        </p:attrNameLst>
                                      </p:cBhvr>
                                      <p:to>
                                        <p:strVal val="visible"/>
                                      </p:to>
                                    </p:set>
                                    <p:animEffect transition="in" filter="wipe(left)">
                                      <p:cBhvr>
                                        <p:cTn id="64" dur="500"/>
                                        <p:tgtEl>
                                          <p:spTgt spid="24"/>
                                        </p:tgtEl>
                                      </p:cBhvr>
                                    </p:animEffect>
                                  </p:childTnLst>
                                </p:cTn>
                              </p:par>
                            </p:childTnLst>
                          </p:cTn>
                        </p:par>
                        <p:par>
                          <p:cTn id="65" fill="hold">
                            <p:stCondLst>
                              <p:cond delay="4500"/>
                            </p:stCondLst>
                            <p:childTnLst>
                              <p:par>
                                <p:cTn id="66" presetID="22" presetClass="entr" presetSubtype="8" fill="hold" grpId="0" nodeType="afterEffect">
                                  <p:stCondLst>
                                    <p:cond delay="0"/>
                                  </p:stCondLst>
                                  <p:childTnLst>
                                    <p:set>
                                      <p:cBhvr>
                                        <p:cTn id="67" dur="1" fill="hold">
                                          <p:stCondLst>
                                            <p:cond delay="0"/>
                                          </p:stCondLst>
                                        </p:cTn>
                                        <p:tgtEl>
                                          <p:spTgt spid="22"/>
                                        </p:tgtEl>
                                        <p:attrNameLst>
                                          <p:attrName>style.visibility</p:attrName>
                                        </p:attrNameLst>
                                      </p:cBhvr>
                                      <p:to>
                                        <p:strVal val="visible"/>
                                      </p:to>
                                    </p:set>
                                    <p:animEffect transition="in" filter="wipe(left)">
                                      <p:cBhvr>
                                        <p:cTn id="68" dur="500"/>
                                        <p:tgtEl>
                                          <p:spTgt spid="22"/>
                                        </p:tgtEl>
                                      </p:cBhvr>
                                    </p:animEffect>
                                  </p:childTnLst>
                                </p:cTn>
                              </p:par>
                            </p:childTnLst>
                          </p:cTn>
                        </p:par>
                        <p:par>
                          <p:cTn id="69" fill="hold">
                            <p:stCondLst>
                              <p:cond delay="5000"/>
                            </p:stCondLst>
                            <p:childTnLst>
                              <p:par>
                                <p:cTn id="70" presetID="22" presetClass="entr" presetSubtype="8" fill="hold" nodeType="afterEffect">
                                  <p:stCondLst>
                                    <p:cond delay="0"/>
                                  </p:stCondLst>
                                  <p:childTnLst>
                                    <p:set>
                                      <p:cBhvr>
                                        <p:cTn id="71" dur="1" fill="hold">
                                          <p:stCondLst>
                                            <p:cond delay="0"/>
                                          </p:stCondLst>
                                        </p:cTn>
                                        <p:tgtEl>
                                          <p:spTgt spid="27"/>
                                        </p:tgtEl>
                                        <p:attrNameLst>
                                          <p:attrName>style.visibility</p:attrName>
                                        </p:attrNameLst>
                                      </p:cBhvr>
                                      <p:to>
                                        <p:strVal val="visible"/>
                                      </p:to>
                                    </p:set>
                                    <p:animEffect transition="in" filter="wipe(left)">
                                      <p:cBhvr>
                                        <p:cTn id="72" dur="500"/>
                                        <p:tgtEl>
                                          <p:spTgt spid="27"/>
                                        </p:tgtEl>
                                      </p:cBhvr>
                                    </p:animEffect>
                                  </p:childTnLst>
                                </p:cTn>
                              </p:par>
                            </p:childTnLst>
                          </p:cTn>
                        </p:par>
                        <p:par>
                          <p:cTn id="73" fill="hold">
                            <p:stCondLst>
                              <p:cond delay="5500"/>
                            </p:stCondLst>
                            <p:childTnLst>
                              <p:par>
                                <p:cTn id="74" presetID="22" presetClass="entr" presetSubtype="8" fill="hold" grpId="0" nodeType="after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wipe(left)">
                                      <p:cBhvr>
                                        <p:cTn id="76" dur="500"/>
                                        <p:tgtEl>
                                          <p:spTgt spid="31"/>
                                        </p:tgtEl>
                                      </p:cBhvr>
                                    </p:animEffect>
                                  </p:childTnLst>
                                </p:cTn>
                              </p:par>
                            </p:childTnLst>
                          </p:cTn>
                        </p:par>
                        <p:par>
                          <p:cTn id="77" fill="hold">
                            <p:stCondLst>
                              <p:cond delay="6000"/>
                            </p:stCondLst>
                            <p:childTnLst>
                              <p:par>
                                <p:cTn id="78" presetID="22" presetClass="entr" presetSubtype="8" fill="hold" nodeType="afterEffect">
                                  <p:stCondLst>
                                    <p:cond delay="0"/>
                                  </p:stCondLst>
                                  <p:childTnLst>
                                    <p:set>
                                      <p:cBhvr>
                                        <p:cTn id="79" dur="1" fill="hold">
                                          <p:stCondLst>
                                            <p:cond delay="0"/>
                                          </p:stCondLst>
                                        </p:cTn>
                                        <p:tgtEl>
                                          <p:spTgt spid="21"/>
                                        </p:tgtEl>
                                        <p:attrNameLst>
                                          <p:attrName>style.visibility</p:attrName>
                                        </p:attrNameLst>
                                      </p:cBhvr>
                                      <p:to>
                                        <p:strVal val="visible"/>
                                      </p:to>
                                    </p:set>
                                    <p:animEffect transition="in" filter="wipe(left)">
                                      <p:cBhvr>
                                        <p:cTn id="80" dur="500"/>
                                        <p:tgtEl>
                                          <p:spTgt spid="21"/>
                                        </p:tgtEl>
                                      </p:cBhvr>
                                    </p:animEffect>
                                  </p:childTnLst>
                                </p:cTn>
                              </p:par>
                            </p:childTnLst>
                          </p:cTn>
                        </p:par>
                        <p:par>
                          <p:cTn id="81" fill="hold">
                            <p:stCondLst>
                              <p:cond delay="6500"/>
                            </p:stCondLst>
                            <p:childTnLst>
                              <p:par>
                                <p:cTn id="82" presetID="22" presetClass="entr" presetSubtype="8" fill="hold" grpId="0" nodeType="afterEffect">
                                  <p:stCondLst>
                                    <p:cond delay="0"/>
                                  </p:stCondLst>
                                  <p:childTnLst>
                                    <p:set>
                                      <p:cBhvr>
                                        <p:cTn id="83" dur="1" fill="hold">
                                          <p:stCondLst>
                                            <p:cond delay="0"/>
                                          </p:stCondLst>
                                        </p:cTn>
                                        <p:tgtEl>
                                          <p:spTgt spid="34"/>
                                        </p:tgtEl>
                                        <p:attrNameLst>
                                          <p:attrName>style.visibility</p:attrName>
                                        </p:attrNameLst>
                                      </p:cBhvr>
                                      <p:to>
                                        <p:strVal val="visible"/>
                                      </p:to>
                                    </p:set>
                                    <p:animEffect transition="in" filter="wipe(left)">
                                      <p:cBhvr>
                                        <p:cTn id="84" dur="500"/>
                                        <p:tgtEl>
                                          <p:spTgt spid="34"/>
                                        </p:tgtEl>
                                      </p:cBhvr>
                                    </p:animEffect>
                                  </p:childTnLst>
                                </p:cTn>
                              </p:par>
                            </p:childTnLst>
                          </p:cTn>
                        </p:par>
                        <p:par>
                          <p:cTn id="85" fill="hold">
                            <p:stCondLst>
                              <p:cond delay="7000"/>
                            </p:stCondLst>
                            <p:childTnLst>
                              <p:par>
                                <p:cTn id="86" presetID="22" presetClass="entr" presetSubtype="8" fill="hold" grpId="0" nodeType="afterEffect">
                                  <p:stCondLst>
                                    <p:cond delay="0"/>
                                  </p:stCondLst>
                                  <p:childTnLst>
                                    <p:set>
                                      <p:cBhvr>
                                        <p:cTn id="87" dur="1" fill="hold">
                                          <p:stCondLst>
                                            <p:cond delay="0"/>
                                          </p:stCondLst>
                                        </p:cTn>
                                        <p:tgtEl>
                                          <p:spTgt spid="36"/>
                                        </p:tgtEl>
                                        <p:attrNameLst>
                                          <p:attrName>style.visibility</p:attrName>
                                        </p:attrNameLst>
                                      </p:cBhvr>
                                      <p:to>
                                        <p:strVal val="visible"/>
                                      </p:to>
                                    </p:set>
                                    <p:animEffect transition="in" filter="wipe(left)">
                                      <p:cBhvr>
                                        <p:cTn id="88" dur="500"/>
                                        <p:tgtEl>
                                          <p:spTgt spid="36"/>
                                        </p:tgtEl>
                                      </p:cBhvr>
                                    </p:animEffect>
                                  </p:childTnLst>
                                </p:cTn>
                              </p:par>
                            </p:childTnLst>
                          </p:cTn>
                        </p:par>
                        <p:par>
                          <p:cTn id="89" fill="hold">
                            <p:stCondLst>
                              <p:cond delay="7500"/>
                            </p:stCondLst>
                            <p:childTnLst>
                              <p:par>
                                <p:cTn id="90" presetID="22" presetClass="entr" presetSubtype="8" fill="hold" grpId="0" nodeType="afterEffect">
                                  <p:stCondLst>
                                    <p:cond delay="0"/>
                                  </p:stCondLst>
                                  <p:childTnLst>
                                    <p:set>
                                      <p:cBhvr>
                                        <p:cTn id="91" dur="1" fill="hold">
                                          <p:stCondLst>
                                            <p:cond delay="0"/>
                                          </p:stCondLst>
                                        </p:cTn>
                                        <p:tgtEl>
                                          <p:spTgt spid="35"/>
                                        </p:tgtEl>
                                        <p:attrNameLst>
                                          <p:attrName>style.visibility</p:attrName>
                                        </p:attrNameLst>
                                      </p:cBhvr>
                                      <p:to>
                                        <p:strVal val="visible"/>
                                      </p:to>
                                    </p:set>
                                    <p:animEffect transition="in" filter="wipe(left)">
                                      <p:cBhvr>
                                        <p:cTn id="92" dur="500"/>
                                        <p:tgtEl>
                                          <p:spTgt spid="35"/>
                                        </p:tgtEl>
                                      </p:cBhvr>
                                    </p:animEffect>
                                  </p:childTnLst>
                                </p:cTn>
                              </p:par>
                            </p:childTnLst>
                          </p:cTn>
                        </p:par>
                        <p:par>
                          <p:cTn id="93" fill="hold">
                            <p:stCondLst>
                              <p:cond delay="8000"/>
                            </p:stCondLst>
                            <p:childTnLst>
                              <p:par>
                                <p:cTn id="94" presetID="22" presetClass="entr" presetSubtype="8" fill="hold" grpId="0" nodeType="afterEffect">
                                  <p:stCondLst>
                                    <p:cond delay="0"/>
                                  </p:stCondLst>
                                  <p:childTnLst>
                                    <p:set>
                                      <p:cBhvr>
                                        <p:cTn id="95" dur="1" fill="hold">
                                          <p:stCondLst>
                                            <p:cond delay="0"/>
                                          </p:stCondLst>
                                        </p:cTn>
                                        <p:tgtEl>
                                          <p:spTgt spid="9"/>
                                        </p:tgtEl>
                                        <p:attrNameLst>
                                          <p:attrName>style.visibility</p:attrName>
                                        </p:attrNameLst>
                                      </p:cBhvr>
                                      <p:to>
                                        <p:strVal val="visible"/>
                                      </p:to>
                                    </p:set>
                                    <p:animEffect transition="in" filter="wipe(left)">
                                      <p:cBhvr>
                                        <p:cTn id="9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7" grpId="0"/>
      <p:bldP spid="8" grpId="0"/>
      <p:bldP spid="9" grpId="0"/>
      <p:bldP spid="11" grpId="0"/>
      <p:bldP spid="12" grpId="0"/>
      <p:bldP spid="22" grpId="0" animBg="1"/>
      <p:bldP spid="30" grpId="0" animBg="1"/>
      <p:bldP spid="31" grpId="0"/>
      <p:bldP spid="32" grpId="0"/>
      <p:bldP spid="33" grpId="0"/>
      <p:bldP spid="34" grpId="0"/>
      <p:bldP spid="35" grpId="0"/>
      <p:bldP spid="36" grpId="0"/>
      <p:bldP spid="4" grpId="0" animBg="1"/>
    </p:bldLst>
  </p:timing>
</p:sld>
</file>

<file path=ppt/slides/slide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Rectangle 6"/>
          <p:cNvSpPr/>
          <p:nvPr/>
        </p:nvSpPr>
        <p:spPr>
          <a:xfrm>
            <a:off x="2177865" y="1485311"/>
            <a:ext cx="2474846" cy="492122"/>
          </a:xfrm>
          <a:prstGeom prst="rect">
            <a:avLst/>
          </a:prstGeom>
        </p:spPr>
        <p:txBody>
          <a:bodyPr wrap="square">
            <a:spAutoFit/>
          </a:bodyPr>
          <a:lstStyle/>
          <a:p>
            <a:pPr algn="just"/>
            <a:r>
              <a:rPr lang="en-US" sz="2598" b="1" dirty="0">
                <a:solidFill>
                  <a:schemeClr val="bg1"/>
                </a:solidFill>
                <a:latin typeface="Times New Roman" pitchFamily="18" charset="0"/>
                <a:ea typeface="Cambria Math" pitchFamily="18" charset="0"/>
                <a:sym typeface="Symbol"/>
              </a:rPr>
              <a:t></a:t>
            </a:r>
            <a:r>
              <a:rPr lang="en-US" sz="2598" b="1" dirty="0" err="1">
                <a:solidFill>
                  <a:schemeClr val="bg1"/>
                </a:solidFill>
                <a:latin typeface="Times New Roman" pitchFamily="18" charset="0"/>
                <a:ea typeface="Cambria Math" pitchFamily="18" charset="0"/>
                <a:sym typeface="Symbol"/>
              </a:rPr>
              <a:t>i</a:t>
            </a:r>
            <a:r>
              <a:rPr lang="en-US" sz="2598" b="1" baseline="-25000" dirty="0" err="1">
                <a:solidFill>
                  <a:schemeClr val="bg1"/>
                </a:solidFill>
                <a:latin typeface="Times New Roman" pitchFamily="18" charset="0"/>
                <a:ea typeface="Cambria Math" pitchFamily="18" charset="0"/>
                <a:sym typeface="Symbol"/>
              </a:rPr>
              <a:t>g</a:t>
            </a:r>
            <a:r>
              <a:rPr lang="en-US" sz="2598" b="1" dirty="0" err="1">
                <a:solidFill>
                  <a:schemeClr val="bg1"/>
                </a:solidFill>
                <a:latin typeface="Times New Roman" pitchFamily="18" charset="0"/>
                <a:ea typeface="Cambria Math" pitchFamily="18" charset="0"/>
                <a:sym typeface="Symbol"/>
              </a:rPr>
              <a:t>R</a:t>
            </a:r>
            <a:r>
              <a:rPr lang="en-US" sz="2598" b="1" baseline="-25000" dirty="0" err="1">
                <a:solidFill>
                  <a:schemeClr val="bg1"/>
                </a:solidFill>
                <a:latin typeface="Times New Roman" pitchFamily="18" charset="0"/>
                <a:ea typeface="Cambria Math" pitchFamily="18" charset="0"/>
                <a:sym typeface="Symbol"/>
              </a:rPr>
              <a:t>G</a:t>
            </a:r>
            <a:r>
              <a:rPr lang="en-US" sz="2598" b="1" baseline="-25000" dirty="0">
                <a:solidFill>
                  <a:schemeClr val="bg1"/>
                </a:solidFill>
                <a:latin typeface="Times New Roman" pitchFamily="18" charset="0"/>
                <a:ea typeface="Cambria Math" pitchFamily="18" charset="0"/>
                <a:sym typeface="Symbol"/>
              </a:rPr>
              <a:t> </a:t>
            </a:r>
            <a:r>
              <a:rPr lang="en-US" sz="2598" b="1" dirty="0">
                <a:solidFill>
                  <a:schemeClr val="bg1"/>
                </a:solidFill>
                <a:latin typeface="Times New Roman" pitchFamily="18" charset="0"/>
                <a:ea typeface="Cambria Math" pitchFamily="18" charset="0"/>
                <a:sym typeface="Symbol"/>
              </a:rPr>
              <a:t>= </a:t>
            </a:r>
            <a:r>
              <a:rPr lang="en-US" sz="2598" b="1" dirty="0" err="1">
                <a:solidFill>
                  <a:schemeClr val="bg1"/>
                </a:solidFill>
                <a:latin typeface="Times New Roman" pitchFamily="18" charset="0"/>
                <a:ea typeface="Cambria Math" pitchFamily="18" charset="0"/>
                <a:sym typeface="Symbol"/>
              </a:rPr>
              <a:t>i</a:t>
            </a:r>
            <a:r>
              <a:rPr lang="en-US" sz="2598" b="1" baseline="-25000" dirty="0" err="1">
                <a:solidFill>
                  <a:schemeClr val="bg1"/>
                </a:solidFill>
                <a:latin typeface="Times New Roman" pitchFamily="18" charset="0"/>
                <a:ea typeface="Cambria Math" pitchFamily="18" charset="0"/>
                <a:sym typeface="Symbol"/>
              </a:rPr>
              <a:t>s</a:t>
            </a:r>
            <a:r>
              <a:rPr lang="en-US" sz="2598" b="1" dirty="0" err="1">
                <a:solidFill>
                  <a:schemeClr val="bg1"/>
                </a:solidFill>
                <a:latin typeface="Times New Roman" pitchFamily="18" charset="0"/>
                <a:ea typeface="Cambria Math" pitchFamily="18" charset="0"/>
                <a:sym typeface="Symbol"/>
              </a:rPr>
              <a:t>r</a:t>
            </a:r>
            <a:r>
              <a:rPr lang="en-US" sz="2598" b="1" baseline="-25000" dirty="0" err="1">
                <a:solidFill>
                  <a:schemeClr val="bg1"/>
                </a:solidFill>
                <a:latin typeface="Times New Roman" pitchFamily="18" charset="0"/>
                <a:ea typeface="Cambria Math" pitchFamily="18" charset="0"/>
                <a:sym typeface="Symbol"/>
              </a:rPr>
              <a:t>s</a:t>
            </a:r>
            <a:endParaRPr lang="en-US" sz="2598" b="1" baseline="-25000" dirty="0">
              <a:solidFill>
                <a:schemeClr val="bg1"/>
              </a:solidFill>
              <a:latin typeface="Times New Roman" pitchFamily="18" charset="0"/>
              <a:ea typeface="Cambria Math" pitchFamily="18" charset="0"/>
            </a:endParaRPr>
          </a:p>
        </p:txBody>
      </p:sp>
      <p:sp>
        <p:nvSpPr>
          <p:cNvPr id="9" name="Rectangle 8"/>
          <p:cNvSpPr/>
          <p:nvPr/>
        </p:nvSpPr>
        <p:spPr>
          <a:xfrm>
            <a:off x="3924504" y="2221113"/>
            <a:ext cx="2177865" cy="492122"/>
          </a:xfrm>
          <a:prstGeom prst="rect">
            <a:avLst/>
          </a:prstGeom>
        </p:spPr>
        <p:txBody>
          <a:bodyPr wrap="square">
            <a:spAutoFit/>
          </a:bodyPr>
          <a:lstStyle/>
          <a:p>
            <a:pPr algn="just"/>
            <a:r>
              <a:rPr lang="en-US" sz="2598" b="1" dirty="0" err="1">
                <a:solidFill>
                  <a:schemeClr val="bg1"/>
                </a:solidFill>
                <a:latin typeface="Times New Roman" pitchFamily="18" charset="0"/>
                <a:ea typeface="Cambria Math" pitchFamily="18" charset="0"/>
              </a:rPr>
              <a:t>i</a:t>
            </a:r>
            <a:r>
              <a:rPr lang="en-US" sz="2598" b="1" baseline="-25000" dirty="0" err="1">
                <a:solidFill>
                  <a:schemeClr val="bg1"/>
                </a:solidFill>
                <a:latin typeface="Times New Roman" pitchFamily="18" charset="0"/>
                <a:ea typeface="Cambria Math" pitchFamily="18" charset="0"/>
              </a:rPr>
              <a:t>g</a:t>
            </a:r>
            <a:r>
              <a:rPr lang="en-US" sz="2598" b="1" dirty="0" err="1">
                <a:solidFill>
                  <a:schemeClr val="bg1"/>
                </a:solidFill>
                <a:latin typeface="Times New Roman" pitchFamily="18" charset="0"/>
                <a:ea typeface="Cambria Math" pitchFamily="18" charset="0"/>
              </a:rPr>
              <a:t>R</a:t>
            </a:r>
            <a:r>
              <a:rPr lang="en-US" sz="2598" b="1" baseline="-25000" dirty="0" err="1">
                <a:solidFill>
                  <a:schemeClr val="bg1"/>
                </a:solidFill>
                <a:latin typeface="Times New Roman" pitchFamily="18" charset="0"/>
                <a:ea typeface="Cambria Math" pitchFamily="18" charset="0"/>
              </a:rPr>
              <a:t>G</a:t>
            </a:r>
            <a:r>
              <a:rPr lang="en-US" sz="2598" b="1" baseline="-25000" dirty="0">
                <a:solidFill>
                  <a:schemeClr val="bg1"/>
                </a:solidFill>
                <a:latin typeface="Times New Roman" pitchFamily="18" charset="0"/>
                <a:ea typeface="Cambria Math" pitchFamily="18" charset="0"/>
              </a:rPr>
              <a:t> </a:t>
            </a:r>
            <a:r>
              <a:rPr lang="en-US" sz="2598" b="1" dirty="0">
                <a:solidFill>
                  <a:schemeClr val="bg1"/>
                </a:solidFill>
                <a:latin typeface="Times New Roman" pitchFamily="18" charset="0"/>
                <a:ea typeface="Cambria Math" pitchFamily="18" charset="0"/>
              </a:rPr>
              <a:t>= (i-</a:t>
            </a:r>
            <a:r>
              <a:rPr lang="en-US" sz="2598" b="1" dirty="0" err="1">
                <a:solidFill>
                  <a:schemeClr val="bg1"/>
                </a:solidFill>
                <a:latin typeface="Times New Roman" pitchFamily="18" charset="0"/>
                <a:ea typeface="Cambria Math" pitchFamily="18" charset="0"/>
              </a:rPr>
              <a:t>i</a:t>
            </a:r>
            <a:r>
              <a:rPr lang="en-US" sz="2598" b="1" baseline="-25000" dirty="0" err="1">
                <a:solidFill>
                  <a:schemeClr val="bg1"/>
                </a:solidFill>
                <a:latin typeface="Times New Roman" pitchFamily="18" charset="0"/>
                <a:ea typeface="Cambria Math" pitchFamily="18" charset="0"/>
              </a:rPr>
              <a:t>g</a:t>
            </a:r>
            <a:r>
              <a:rPr lang="en-US" sz="2598" b="1" dirty="0">
                <a:solidFill>
                  <a:schemeClr val="bg1"/>
                </a:solidFill>
                <a:latin typeface="Times New Roman" pitchFamily="18" charset="0"/>
                <a:ea typeface="Cambria Math" pitchFamily="18" charset="0"/>
              </a:rPr>
              <a:t>)</a:t>
            </a:r>
            <a:r>
              <a:rPr lang="en-US" sz="2598" b="1" dirty="0" err="1">
                <a:solidFill>
                  <a:schemeClr val="bg1"/>
                </a:solidFill>
                <a:latin typeface="Times New Roman" pitchFamily="18" charset="0"/>
                <a:ea typeface="Cambria Math" pitchFamily="18" charset="0"/>
              </a:rPr>
              <a:t>r</a:t>
            </a:r>
            <a:r>
              <a:rPr lang="en-US" sz="2598" b="1" baseline="-25000" dirty="0" err="1">
                <a:solidFill>
                  <a:schemeClr val="bg1"/>
                </a:solidFill>
                <a:latin typeface="Times New Roman" pitchFamily="18" charset="0"/>
                <a:ea typeface="Cambria Math" pitchFamily="18" charset="0"/>
              </a:rPr>
              <a:t>s</a:t>
            </a:r>
            <a:endParaRPr lang="en-US" sz="2598" b="1" baseline="-25000" dirty="0">
              <a:solidFill>
                <a:schemeClr val="bg1"/>
              </a:solidFill>
              <a:latin typeface="Times New Roman" pitchFamily="18" charset="0"/>
              <a:ea typeface="Cambria Math" pitchFamily="18" charset="0"/>
            </a:endParaRPr>
          </a:p>
        </p:txBody>
      </p:sp>
      <p:sp>
        <p:nvSpPr>
          <p:cNvPr id="10" name="Rectangle 9"/>
          <p:cNvSpPr/>
          <p:nvPr/>
        </p:nvSpPr>
        <p:spPr>
          <a:xfrm>
            <a:off x="3924504" y="2914070"/>
            <a:ext cx="2177865" cy="492122"/>
          </a:xfrm>
          <a:prstGeom prst="rect">
            <a:avLst/>
          </a:prstGeom>
        </p:spPr>
        <p:txBody>
          <a:bodyPr wrap="square">
            <a:spAutoFit/>
          </a:bodyPr>
          <a:lstStyle/>
          <a:p>
            <a:pPr algn="just"/>
            <a:r>
              <a:rPr lang="en-US" sz="2598" b="1" dirty="0" err="1">
                <a:solidFill>
                  <a:schemeClr val="bg1"/>
                </a:solidFill>
                <a:latin typeface="Times New Roman" pitchFamily="18" charset="0"/>
                <a:ea typeface="Cambria Math" pitchFamily="18" charset="0"/>
              </a:rPr>
              <a:t>i</a:t>
            </a:r>
            <a:r>
              <a:rPr lang="en-US" sz="2598" b="1" baseline="-25000" dirty="0" err="1">
                <a:solidFill>
                  <a:schemeClr val="bg1"/>
                </a:solidFill>
                <a:latin typeface="Times New Roman" pitchFamily="18" charset="0"/>
                <a:ea typeface="Cambria Math" pitchFamily="18" charset="0"/>
              </a:rPr>
              <a:t>g</a:t>
            </a:r>
            <a:r>
              <a:rPr lang="en-US" sz="2598" b="1" dirty="0" err="1">
                <a:solidFill>
                  <a:schemeClr val="bg1"/>
                </a:solidFill>
                <a:latin typeface="Times New Roman" pitchFamily="18" charset="0"/>
                <a:ea typeface="Cambria Math" pitchFamily="18" charset="0"/>
              </a:rPr>
              <a:t>R</a:t>
            </a:r>
            <a:r>
              <a:rPr lang="en-US" sz="2598" b="1" baseline="-25000" dirty="0" err="1">
                <a:solidFill>
                  <a:schemeClr val="bg1"/>
                </a:solidFill>
                <a:latin typeface="Times New Roman" pitchFamily="18" charset="0"/>
                <a:ea typeface="Cambria Math" pitchFamily="18" charset="0"/>
              </a:rPr>
              <a:t>G</a:t>
            </a:r>
            <a:r>
              <a:rPr lang="en-US" sz="2598" b="1" baseline="-25000" dirty="0">
                <a:solidFill>
                  <a:schemeClr val="bg1"/>
                </a:solidFill>
                <a:latin typeface="Times New Roman" pitchFamily="18" charset="0"/>
                <a:ea typeface="Cambria Math" pitchFamily="18" charset="0"/>
              </a:rPr>
              <a:t> </a:t>
            </a:r>
            <a:r>
              <a:rPr lang="en-US" sz="2598" b="1" dirty="0">
                <a:solidFill>
                  <a:schemeClr val="bg1"/>
                </a:solidFill>
                <a:latin typeface="Times New Roman" pitchFamily="18" charset="0"/>
                <a:ea typeface="Cambria Math" pitchFamily="18" charset="0"/>
              </a:rPr>
              <a:t>= </a:t>
            </a:r>
            <a:r>
              <a:rPr lang="en-US" sz="2598" b="1" dirty="0" err="1">
                <a:solidFill>
                  <a:schemeClr val="bg1"/>
                </a:solidFill>
                <a:latin typeface="Times New Roman" pitchFamily="18" charset="0"/>
                <a:ea typeface="Cambria Math" pitchFamily="18" charset="0"/>
              </a:rPr>
              <a:t>ir</a:t>
            </a:r>
            <a:r>
              <a:rPr lang="en-US" sz="2598" b="1" baseline="-25000" dirty="0" err="1">
                <a:solidFill>
                  <a:schemeClr val="bg1"/>
                </a:solidFill>
                <a:latin typeface="Times New Roman" pitchFamily="18" charset="0"/>
                <a:ea typeface="Cambria Math" pitchFamily="18" charset="0"/>
              </a:rPr>
              <a:t>s</a:t>
            </a:r>
            <a:r>
              <a:rPr lang="en-US" sz="2598" b="1" dirty="0" err="1">
                <a:solidFill>
                  <a:schemeClr val="bg1"/>
                </a:solidFill>
                <a:latin typeface="Times New Roman" pitchFamily="18" charset="0"/>
                <a:ea typeface="Cambria Math" pitchFamily="18" charset="0"/>
              </a:rPr>
              <a:t>-i</a:t>
            </a:r>
            <a:r>
              <a:rPr lang="en-US" sz="2598" b="1" baseline="-25000" dirty="0" err="1">
                <a:solidFill>
                  <a:schemeClr val="bg1"/>
                </a:solidFill>
                <a:latin typeface="Times New Roman" pitchFamily="18" charset="0"/>
                <a:ea typeface="Cambria Math" pitchFamily="18" charset="0"/>
              </a:rPr>
              <a:t>g</a:t>
            </a:r>
            <a:r>
              <a:rPr lang="en-US" sz="2598" b="1" dirty="0" err="1">
                <a:solidFill>
                  <a:schemeClr val="bg1"/>
                </a:solidFill>
                <a:latin typeface="Times New Roman" pitchFamily="18" charset="0"/>
                <a:ea typeface="Cambria Math" pitchFamily="18" charset="0"/>
              </a:rPr>
              <a:t>r</a:t>
            </a:r>
            <a:r>
              <a:rPr lang="en-US" sz="2598" b="1" baseline="-25000" dirty="0" err="1">
                <a:solidFill>
                  <a:schemeClr val="bg1"/>
                </a:solidFill>
                <a:latin typeface="Times New Roman" pitchFamily="18" charset="0"/>
                <a:ea typeface="Cambria Math" pitchFamily="18" charset="0"/>
              </a:rPr>
              <a:t>s</a:t>
            </a:r>
            <a:endParaRPr lang="en-US" sz="2598" b="1" baseline="-25000" dirty="0">
              <a:solidFill>
                <a:schemeClr val="bg1"/>
              </a:solidFill>
              <a:latin typeface="Times New Roman" pitchFamily="18" charset="0"/>
              <a:ea typeface="Cambria Math" pitchFamily="18" charset="0"/>
            </a:endParaRPr>
          </a:p>
        </p:txBody>
      </p:sp>
      <p:sp>
        <p:nvSpPr>
          <p:cNvPr id="11" name="Rectangle 10"/>
          <p:cNvSpPr/>
          <p:nvPr/>
        </p:nvSpPr>
        <p:spPr>
          <a:xfrm>
            <a:off x="3924504" y="3706021"/>
            <a:ext cx="2177865" cy="492122"/>
          </a:xfrm>
          <a:prstGeom prst="rect">
            <a:avLst/>
          </a:prstGeom>
        </p:spPr>
        <p:txBody>
          <a:bodyPr wrap="square">
            <a:spAutoFit/>
          </a:bodyPr>
          <a:lstStyle/>
          <a:p>
            <a:pPr algn="just"/>
            <a:r>
              <a:rPr lang="en-US" sz="2598" b="1" dirty="0" err="1">
                <a:solidFill>
                  <a:schemeClr val="bg1"/>
                </a:solidFill>
                <a:latin typeface="Times New Roman" pitchFamily="18" charset="0"/>
                <a:ea typeface="Cambria Math" pitchFamily="18" charset="0"/>
              </a:rPr>
              <a:t>i</a:t>
            </a:r>
            <a:r>
              <a:rPr lang="en-US" sz="2598" b="1" baseline="-25000" dirty="0" err="1">
                <a:solidFill>
                  <a:schemeClr val="bg1"/>
                </a:solidFill>
                <a:latin typeface="Times New Roman" pitchFamily="18" charset="0"/>
                <a:ea typeface="Cambria Math" pitchFamily="18" charset="0"/>
              </a:rPr>
              <a:t>g</a:t>
            </a:r>
            <a:r>
              <a:rPr lang="en-US" sz="2598" b="1" dirty="0" err="1">
                <a:solidFill>
                  <a:schemeClr val="bg1"/>
                </a:solidFill>
                <a:latin typeface="Times New Roman" pitchFamily="18" charset="0"/>
                <a:ea typeface="Cambria Math" pitchFamily="18" charset="0"/>
              </a:rPr>
              <a:t>R</a:t>
            </a:r>
            <a:r>
              <a:rPr lang="en-US" sz="2598" b="1" baseline="-25000" dirty="0" err="1">
                <a:solidFill>
                  <a:schemeClr val="bg1"/>
                </a:solidFill>
                <a:latin typeface="Times New Roman" pitchFamily="18" charset="0"/>
                <a:ea typeface="Cambria Math" pitchFamily="18" charset="0"/>
              </a:rPr>
              <a:t>G</a:t>
            </a:r>
            <a:r>
              <a:rPr lang="en-US" sz="2598" b="1" dirty="0" err="1">
                <a:solidFill>
                  <a:schemeClr val="bg1"/>
                </a:solidFill>
                <a:latin typeface="Times New Roman" pitchFamily="18" charset="0"/>
                <a:ea typeface="Cambria Math" pitchFamily="18" charset="0"/>
              </a:rPr>
              <a:t>+i</a:t>
            </a:r>
            <a:r>
              <a:rPr lang="en-US" sz="2598" b="1" baseline="-25000" dirty="0" err="1">
                <a:solidFill>
                  <a:schemeClr val="bg1"/>
                </a:solidFill>
                <a:latin typeface="Times New Roman" pitchFamily="18" charset="0"/>
                <a:ea typeface="Cambria Math" pitchFamily="18" charset="0"/>
              </a:rPr>
              <a:t>g</a:t>
            </a:r>
            <a:r>
              <a:rPr lang="en-US" sz="2598" b="1" dirty="0" err="1">
                <a:solidFill>
                  <a:schemeClr val="bg1"/>
                </a:solidFill>
                <a:latin typeface="Times New Roman" pitchFamily="18" charset="0"/>
                <a:ea typeface="Cambria Math" pitchFamily="18" charset="0"/>
              </a:rPr>
              <a:t>r</a:t>
            </a:r>
            <a:r>
              <a:rPr lang="en-US" sz="2598" b="1" baseline="-25000" dirty="0" err="1">
                <a:solidFill>
                  <a:schemeClr val="bg1"/>
                </a:solidFill>
                <a:latin typeface="Times New Roman" pitchFamily="18" charset="0"/>
                <a:ea typeface="Cambria Math" pitchFamily="18" charset="0"/>
              </a:rPr>
              <a:t>s</a:t>
            </a:r>
            <a:r>
              <a:rPr lang="en-US" sz="2598" b="1" baseline="-25000" dirty="0">
                <a:solidFill>
                  <a:schemeClr val="bg1"/>
                </a:solidFill>
                <a:latin typeface="Times New Roman" pitchFamily="18" charset="0"/>
                <a:ea typeface="Cambria Math" pitchFamily="18" charset="0"/>
              </a:rPr>
              <a:t> </a:t>
            </a:r>
            <a:r>
              <a:rPr lang="en-US" sz="2598" b="1" dirty="0">
                <a:solidFill>
                  <a:schemeClr val="bg1"/>
                </a:solidFill>
                <a:latin typeface="Times New Roman" pitchFamily="18" charset="0"/>
                <a:ea typeface="Cambria Math" pitchFamily="18" charset="0"/>
              </a:rPr>
              <a:t>= </a:t>
            </a:r>
            <a:r>
              <a:rPr lang="en-US" sz="2598" b="1" dirty="0" err="1">
                <a:solidFill>
                  <a:schemeClr val="bg1"/>
                </a:solidFill>
                <a:latin typeface="Times New Roman" pitchFamily="18" charset="0"/>
                <a:ea typeface="Cambria Math" pitchFamily="18" charset="0"/>
              </a:rPr>
              <a:t>ir</a:t>
            </a:r>
            <a:r>
              <a:rPr lang="en-US" sz="2598" b="1" baseline="-25000" dirty="0" err="1">
                <a:solidFill>
                  <a:schemeClr val="bg1"/>
                </a:solidFill>
                <a:latin typeface="Times New Roman" pitchFamily="18" charset="0"/>
                <a:ea typeface="Cambria Math" pitchFamily="18" charset="0"/>
              </a:rPr>
              <a:t>s</a:t>
            </a:r>
            <a:endParaRPr lang="en-US" sz="2598" b="1" baseline="-25000" dirty="0">
              <a:solidFill>
                <a:schemeClr val="bg1"/>
              </a:solidFill>
              <a:latin typeface="Times New Roman" pitchFamily="18" charset="0"/>
              <a:ea typeface="Cambria Math" pitchFamily="18" charset="0"/>
            </a:endParaRPr>
          </a:p>
        </p:txBody>
      </p:sp>
      <p:sp>
        <p:nvSpPr>
          <p:cNvPr id="14" name="Rectangle 13"/>
          <p:cNvSpPr/>
          <p:nvPr/>
        </p:nvSpPr>
        <p:spPr>
          <a:xfrm>
            <a:off x="3924504" y="4398978"/>
            <a:ext cx="2177865" cy="492122"/>
          </a:xfrm>
          <a:prstGeom prst="rect">
            <a:avLst/>
          </a:prstGeom>
        </p:spPr>
        <p:txBody>
          <a:bodyPr wrap="square">
            <a:spAutoFit/>
          </a:bodyPr>
          <a:lstStyle/>
          <a:p>
            <a:pPr algn="just"/>
            <a:r>
              <a:rPr lang="en-US" sz="2598" b="1" dirty="0" err="1">
                <a:solidFill>
                  <a:schemeClr val="bg1"/>
                </a:solidFill>
                <a:latin typeface="Times New Roman" pitchFamily="18" charset="0"/>
                <a:ea typeface="Cambria Math" pitchFamily="18" charset="0"/>
              </a:rPr>
              <a:t>i</a:t>
            </a:r>
            <a:r>
              <a:rPr lang="en-US" sz="2598" b="1" baseline="-25000" dirty="0" err="1">
                <a:solidFill>
                  <a:schemeClr val="bg1"/>
                </a:solidFill>
                <a:latin typeface="Times New Roman" pitchFamily="18" charset="0"/>
                <a:ea typeface="Cambria Math" pitchFamily="18" charset="0"/>
              </a:rPr>
              <a:t>g</a:t>
            </a:r>
            <a:r>
              <a:rPr lang="en-US" sz="2598" b="1" dirty="0">
                <a:solidFill>
                  <a:schemeClr val="bg1"/>
                </a:solidFill>
                <a:latin typeface="Times New Roman" pitchFamily="18" charset="0"/>
                <a:ea typeface="Cambria Math" pitchFamily="18" charset="0"/>
              </a:rPr>
              <a:t>(</a:t>
            </a:r>
            <a:r>
              <a:rPr lang="en-US" sz="2598" b="1" dirty="0" err="1">
                <a:solidFill>
                  <a:schemeClr val="bg1"/>
                </a:solidFill>
                <a:latin typeface="Times New Roman" pitchFamily="18" charset="0"/>
                <a:ea typeface="Cambria Math" pitchFamily="18" charset="0"/>
              </a:rPr>
              <a:t>R</a:t>
            </a:r>
            <a:r>
              <a:rPr lang="en-US" sz="2598" b="1" baseline="-25000" dirty="0" err="1">
                <a:solidFill>
                  <a:schemeClr val="bg1"/>
                </a:solidFill>
                <a:latin typeface="Times New Roman" pitchFamily="18" charset="0"/>
                <a:ea typeface="Cambria Math" pitchFamily="18" charset="0"/>
              </a:rPr>
              <a:t>G</a:t>
            </a:r>
            <a:r>
              <a:rPr lang="en-US" sz="2598" b="1" dirty="0" err="1">
                <a:solidFill>
                  <a:schemeClr val="bg1"/>
                </a:solidFill>
                <a:latin typeface="Times New Roman" pitchFamily="18" charset="0"/>
                <a:ea typeface="Cambria Math" pitchFamily="18" charset="0"/>
              </a:rPr>
              <a:t>+r</a:t>
            </a:r>
            <a:r>
              <a:rPr lang="en-US" sz="2598" b="1" baseline="-25000" dirty="0" err="1">
                <a:solidFill>
                  <a:schemeClr val="bg1"/>
                </a:solidFill>
                <a:latin typeface="Times New Roman" pitchFamily="18" charset="0"/>
                <a:ea typeface="Cambria Math" pitchFamily="18" charset="0"/>
              </a:rPr>
              <a:t>s</a:t>
            </a:r>
            <a:r>
              <a:rPr lang="en-US" sz="2598" b="1" dirty="0">
                <a:solidFill>
                  <a:schemeClr val="bg1"/>
                </a:solidFill>
                <a:latin typeface="Times New Roman" pitchFamily="18" charset="0"/>
                <a:ea typeface="Cambria Math" pitchFamily="18" charset="0"/>
              </a:rPr>
              <a:t>) = </a:t>
            </a:r>
            <a:r>
              <a:rPr lang="en-US" sz="2598" b="1" dirty="0" err="1">
                <a:solidFill>
                  <a:schemeClr val="bg1"/>
                </a:solidFill>
                <a:latin typeface="Times New Roman" pitchFamily="18" charset="0"/>
                <a:ea typeface="Cambria Math" pitchFamily="18" charset="0"/>
              </a:rPr>
              <a:t>ir</a:t>
            </a:r>
            <a:r>
              <a:rPr lang="en-US" sz="2598" b="1" baseline="-25000" dirty="0" err="1">
                <a:solidFill>
                  <a:schemeClr val="bg1"/>
                </a:solidFill>
                <a:latin typeface="Times New Roman" pitchFamily="18" charset="0"/>
                <a:ea typeface="Cambria Math" pitchFamily="18" charset="0"/>
              </a:rPr>
              <a:t>s</a:t>
            </a:r>
            <a:endParaRPr lang="en-US" sz="2598" b="1" baseline="-25000" dirty="0">
              <a:solidFill>
                <a:schemeClr val="bg1"/>
              </a:solidFill>
              <a:latin typeface="Times New Roman" pitchFamily="18" charset="0"/>
              <a:ea typeface="Cambria Math" pitchFamily="18" charset="0"/>
            </a:endParaRPr>
          </a:p>
        </p:txBody>
      </p:sp>
      <mc:AlternateContent xmlns:mc="http://schemas.openxmlformats.org/markup-compatibility/2006" xmlns:a14="http://schemas.microsoft.com/office/drawing/2010/main">
        <mc:Choice Requires="a14">
          <p:sp>
            <p:nvSpPr>
              <p:cNvPr id="15" name="Rectangle 14"/>
              <p:cNvSpPr/>
              <p:nvPr/>
            </p:nvSpPr>
            <p:spPr>
              <a:xfrm>
                <a:off x="3924504" y="5091935"/>
                <a:ext cx="2177865" cy="796757"/>
              </a:xfrm>
              <a:prstGeom prst="rect">
                <a:avLst/>
              </a:prstGeom>
            </p:spPr>
            <p:txBody>
              <a:bodyPr wrap="square">
                <a:spAutoFit/>
              </a:bodyPr>
              <a:lstStyle/>
              <a:p>
                <a:pPr algn="just"/>
                <a:r>
                  <a:rPr lang="en-US" sz="2598" b="1" dirty="0">
                    <a:solidFill>
                      <a:schemeClr val="bg1"/>
                    </a:solidFill>
                    <a:latin typeface="Times New Roman" pitchFamily="18" charset="0"/>
                    <a:ea typeface="Cambria Math" pitchFamily="18" charset="0"/>
                  </a:rPr>
                  <a:t>i</a:t>
                </a:r>
                <a:r>
                  <a:rPr lang="en-US" sz="2598" b="1" baseline="-25000" dirty="0" err="1">
                    <a:solidFill>
                      <a:schemeClr val="bg1"/>
                    </a:solidFill>
                    <a:latin typeface="Times New Roman" pitchFamily="18" charset="0"/>
                    <a:ea typeface="Cambria Math" pitchFamily="18" charset="0"/>
                  </a:rPr>
                  <a:t>g</a:t>
                </a:r>
                <a:r>
                  <a:rPr lang="en-US" sz="2598" b="1" dirty="0">
                    <a:solidFill>
                      <a:schemeClr val="bg1"/>
                    </a:solidFill>
                    <a:latin typeface="Times New Roman" pitchFamily="18" charset="0"/>
                    <a:ea typeface="Cambria Math" pitchFamily="18" charset="0"/>
                  </a:rPr>
                  <a:t>= </a:t>
                </a:r>
                <a14:m>
                  <m:oMath xmlns:m="http://schemas.openxmlformats.org/officeDocument/2006/math">
                    <m:f>
                      <m:fPr>
                        <m:ctrlPr>
                          <a:rPr lang="en-US" sz="2598" b="1" i="1">
                            <a:solidFill>
                              <a:schemeClr val="bg1"/>
                            </a:solidFill>
                            <a:latin typeface="Cambria Math" panose="02040503050406030204" pitchFamily="18" charset="0"/>
                            <a:ea typeface="Cambria Math" pitchFamily="18" charset="0"/>
                          </a:rPr>
                        </m:ctrlPr>
                      </m:fPr>
                      <m:num>
                        <m:r>
                          <m:rPr>
                            <m:nor/>
                          </m:rPr>
                          <a:rPr lang="en-US" sz="2598" b="1" dirty="0">
                            <a:solidFill>
                              <a:schemeClr val="bg1"/>
                            </a:solidFill>
                            <a:latin typeface="Times New Roman" pitchFamily="18" charset="0"/>
                            <a:ea typeface="Cambria Math" pitchFamily="18" charset="0"/>
                          </a:rPr>
                          <m:t>ir</m:t>
                        </m:r>
                        <m:r>
                          <m:rPr>
                            <m:nor/>
                          </m:rPr>
                          <a:rPr lang="en-US" sz="2598" b="1" baseline="-25000" dirty="0">
                            <a:solidFill>
                              <a:schemeClr val="bg1"/>
                            </a:solidFill>
                            <a:latin typeface="Times New Roman" pitchFamily="18" charset="0"/>
                            <a:ea typeface="Cambria Math" pitchFamily="18" charset="0"/>
                          </a:rPr>
                          <m:t>s</m:t>
                        </m:r>
                      </m:num>
                      <m:den>
                        <m:r>
                          <m:rPr>
                            <m:nor/>
                          </m:rPr>
                          <a:rPr lang="en-US" sz="2598" b="1" dirty="0">
                            <a:solidFill>
                              <a:schemeClr val="bg1"/>
                            </a:solidFill>
                            <a:latin typeface="Times New Roman" pitchFamily="18" charset="0"/>
                            <a:ea typeface="Cambria Math" pitchFamily="18" charset="0"/>
                          </a:rPr>
                          <m:t>(</m:t>
                        </m:r>
                        <m:r>
                          <m:rPr>
                            <m:nor/>
                          </m:rPr>
                          <a:rPr lang="en-US" sz="2598" b="1" dirty="0">
                            <a:solidFill>
                              <a:schemeClr val="bg1"/>
                            </a:solidFill>
                            <a:latin typeface="Times New Roman" pitchFamily="18" charset="0"/>
                            <a:ea typeface="Cambria Math" pitchFamily="18" charset="0"/>
                          </a:rPr>
                          <m:t>RG</m:t>
                        </m:r>
                        <m:r>
                          <m:rPr>
                            <m:nor/>
                          </m:rPr>
                          <a:rPr lang="en-US" sz="2598" b="1" dirty="0">
                            <a:solidFill>
                              <a:schemeClr val="bg1"/>
                            </a:solidFill>
                            <a:latin typeface="Times New Roman" pitchFamily="18" charset="0"/>
                            <a:ea typeface="Cambria Math" pitchFamily="18" charset="0"/>
                          </a:rPr>
                          <m:t>+</m:t>
                        </m:r>
                        <m:r>
                          <m:rPr>
                            <m:nor/>
                          </m:rPr>
                          <a:rPr lang="en-US" sz="2598" b="1" dirty="0">
                            <a:solidFill>
                              <a:schemeClr val="bg1"/>
                            </a:solidFill>
                            <a:latin typeface="Times New Roman" pitchFamily="18" charset="0"/>
                            <a:ea typeface="Cambria Math" pitchFamily="18" charset="0"/>
                          </a:rPr>
                          <m:t>rs</m:t>
                        </m:r>
                        <m:r>
                          <m:rPr>
                            <m:nor/>
                          </m:rPr>
                          <a:rPr lang="en-US" sz="2598" b="1" dirty="0">
                            <a:solidFill>
                              <a:schemeClr val="bg1"/>
                            </a:solidFill>
                            <a:latin typeface="Times New Roman" pitchFamily="18" charset="0"/>
                            <a:ea typeface="Cambria Math" pitchFamily="18" charset="0"/>
                          </a:rPr>
                          <m:t>)</m:t>
                        </m:r>
                      </m:den>
                    </m:f>
                  </m:oMath>
                </a14:m>
                <a:endParaRPr lang="en-US" sz="2598" b="1" baseline="-25000" dirty="0">
                  <a:solidFill>
                    <a:schemeClr val="bg1"/>
                  </a:solidFill>
                  <a:latin typeface="Times New Roman" pitchFamily="18" charset="0"/>
                  <a:ea typeface="Cambria Math" pitchFamily="18" charset="0"/>
                </a:endParaRPr>
              </a:p>
            </p:txBody>
          </p:sp>
        </mc:Choice>
        <mc:Fallback xmlns="">
          <p:sp>
            <p:nvSpPr>
              <p:cNvPr id="15" name="Rectangle 14"/>
              <p:cNvSpPr>
                <a:spLocks noRot="1" noChangeAspect="1" noMove="1" noResize="1" noEditPoints="1" noAdjustHandles="1" noChangeArrowheads="1" noChangeShapeType="1" noTextEdit="1"/>
              </p:cNvSpPr>
              <p:nvPr/>
            </p:nvSpPr>
            <p:spPr>
              <a:xfrm>
                <a:off x="3924504" y="5091935"/>
                <a:ext cx="2177865" cy="796757"/>
              </a:xfrm>
              <a:prstGeom prst="rect">
                <a:avLst/>
              </a:prstGeom>
              <a:blipFill>
                <a:blip r:embed="rId3"/>
                <a:stretch>
                  <a:fillRect l="-5042"/>
                </a:stretch>
              </a:blipFill>
            </p:spPr>
            <p:txBody>
              <a:bodyPr/>
              <a:lstStyle/>
              <a:p>
                <a:r>
                  <a:rPr lang="en-IN">
                    <a:noFill/>
                  </a:rPr>
                  <a:t> </a:t>
                </a:r>
              </a:p>
            </p:txBody>
          </p:sp>
        </mc:Fallback>
      </mc:AlternateContent>
      <p:sp>
        <p:nvSpPr>
          <p:cNvPr id="12" name="Rectangle 11"/>
          <p:cNvSpPr/>
          <p:nvPr/>
        </p:nvSpPr>
        <p:spPr>
          <a:xfrm>
            <a:off x="6102368" y="2295280"/>
            <a:ext cx="3959754" cy="492122"/>
          </a:xfrm>
          <a:prstGeom prst="rect">
            <a:avLst/>
          </a:prstGeom>
        </p:spPr>
        <p:txBody>
          <a:bodyPr wrap="square">
            <a:spAutoFit/>
          </a:bodyPr>
          <a:lstStyle/>
          <a:p>
            <a:pPr algn="just"/>
            <a:r>
              <a:rPr lang="en-US" sz="2598" b="1" dirty="0">
                <a:solidFill>
                  <a:schemeClr val="bg1"/>
                </a:solidFill>
                <a:latin typeface="Times New Roman" pitchFamily="18" charset="0"/>
                <a:ea typeface="Cambria Math" pitchFamily="18" charset="0"/>
                <a:sym typeface="Symbol"/>
              </a:rPr>
              <a:t>  </a:t>
            </a:r>
            <a:r>
              <a:rPr lang="en-US" sz="2598" b="1" dirty="0">
                <a:solidFill>
                  <a:schemeClr val="bg1"/>
                </a:solidFill>
                <a:latin typeface="Times New Roman" pitchFamily="18" charset="0"/>
                <a:ea typeface="Cambria Math" pitchFamily="18" charset="0"/>
              </a:rPr>
              <a:t>i</a:t>
            </a:r>
            <a:r>
              <a:rPr lang="en-US" sz="2598" b="1" baseline="-25000" dirty="0">
                <a:solidFill>
                  <a:schemeClr val="bg1"/>
                </a:solidFill>
                <a:latin typeface="Times New Roman" pitchFamily="18" charset="0"/>
                <a:ea typeface="Cambria Math" pitchFamily="18" charset="0"/>
              </a:rPr>
              <a:t>s </a:t>
            </a:r>
            <a:r>
              <a:rPr lang="en-US" sz="2598" b="1" dirty="0">
                <a:solidFill>
                  <a:schemeClr val="bg1"/>
                </a:solidFill>
                <a:latin typeface="Times New Roman" pitchFamily="18" charset="0"/>
                <a:ea typeface="Cambria Math" pitchFamily="18" charset="0"/>
              </a:rPr>
              <a:t>= i-</a:t>
            </a:r>
            <a:r>
              <a:rPr lang="en-US" sz="2598" b="1" dirty="0" err="1">
                <a:solidFill>
                  <a:schemeClr val="bg1"/>
                </a:solidFill>
                <a:latin typeface="Times New Roman" pitchFamily="18" charset="0"/>
                <a:ea typeface="Cambria Math" pitchFamily="18" charset="0"/>
              </a:rPr>
              <a:t>i</a:t>
            </a:r>
            <a:r>
              <a:rPr lang="en-US" sz="2598" b="1" baseline="-25000" dirty="0" err="1">
                <a:solidFill>
                  <a:schemeClr val="bg1"/>
                </a:solidFill>
                <a:latin typeface="Times New Roman" pitchFamily="18" charset="0"/>
                <a:ea typeface="Cambria Math" pitchFamily="18" charset="0"/>
              </a:rPr>
              <a:t>g</a:t>
            </a:r>
            <a:r>
              <a:rPr lang="en-US" sz="2598" b="1" baseline="-25000" dirty="0">
                <a:solidFill>
                  <a:schemeClr val="bg1"/>
                </a:solidFill>
                <a:latin typeface="Times New Roman" pitchFamily="18" charset="0"/>
                <a:ea typeface="Cambria Math" pitchFamily="18" charset="0"/>
              </a:rPr>
              <a:t> </a:t>
            </a:r>
            <a:r>
              <a:rPr lang="en-US" sz="2598" b="1" dirty="0">
                <a:solidFill>
                  <a:schemeClr val="bg1"/>
                </a:solidFill>
                <a:latin typeface="Times New Roman" pitchFamily="18" charset="0"/>
                <a:ea typeface="Cambria Math" pitchFamily="18" charset="0"/>
              </a:rPr>
              <a:t>From (1)</a:t>
            </a:r>
            <a:endParaRPr lang="en-US" sz="2598" b="1" baseline="-25000" dirty="0">
              <a:solidFill>
                <a:schemeClr val="bg1"/>
              </a:solidFill>
              <a:latin typeface="Times New Roman" pitchFamily="18" charset="0"/>
              <a:ea typeface="Cambria Math" pitchFamily="18" charset="0"/>
            </a:endParaRPr>
          </a:p>
        </p:txBody>
      </p:sp>
    </p:spTree>
    <p:extLst>
      <p:ext uri="{BB962C8B-B14F-4D97-AF65-F5344CB8AC3E}">
        <p14:creationId xmlns:p14="http://schemas.microsoft.com/office/powerpoint/2010/main" val="1914041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Effect transition="in" filter="wipe(left)">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iterate type="lt">
                                    <p:tmPct val="10000"/>
                                  </p:iterate>
                                  <p:childTnLst>
                                    <p:set>
                                      <p:cBhvr>
                                        <p:cTn id="11" dur="1" fill="hold">
                                          <p:stCondLst>
                                            <p:cond delay="0"/>
                                          </p:stCondLst>
                                        </p:cTn>
                                        <p:tgtEl>
                                          <p:spTgt spid="9"/>
                                        </p:tgtEl>
                                        <p:attrNameLst>
                                          <p:attrName>style.visibility</p:attrName>
                                        </p:attrNameLst>
                                      </p:cBhvr>
                                      <p:to>
                                        <p:strVal val="visible"/>
                                      </p:to>
                                    </p:set>
                                    <p:animEffect transition="in" filter="wipe(left)">
                                      <p:cBhvr>
                                        <p:cTn id="12" dur="20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iterate type="lt">
                                    <p:tmPct val="10000"/>
                                  </p:iterate>
                                  <p:childTnLst>
                                    <p:set>
                                      <p:cBhvr>
                                        <p:cTn id="16" dur="1" fill="hold">
                                          <p:stCondLst>
                                            <p:cond delay="0"/>
                                          </p:stCondLst>
                                        </p:cTn>
                                        <p:tgtEl>
                                          <p:spTgt spid="12"/>
                                        </p:tgtEl>
                                        <p:attrNameLst>
                                          <p:attrName>style.visibility</p:attrName>
                                        </p:attrNameLst>
                                      </p:cBhvr>
                                      <p:to>
                                        <p:strVal val="visible"/>
                                      </p:to>
                                    </p:set>
                                    <p:animEffect transition="in" filter="wipe(left)">
                                      <p:cBhvr>
                                        <p:cTn id="17" dur="20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iterate type="lt">
                                    <p:tmPct val="10000"/>
                                  </p:iterate>
                                  <p:childTnLst>
                                    <p:set>
                                      <p:cBhvr>
                                        <p:cTn id="21" dur="1" fill="hold">
                                          <p:stCondLst>
                                            <p:cond delay="0"/>
                                          </p:stCondLst>
                                        </p:cTn>
                                        <p:tgtEl>
                                          <p:spTgt spid="10"/>
                                        </p:tgtEl>
                                        <p:attrNameLst>
                                          <p:attrName>style.visibility</p:attrName>
                                        </p:attrNameLst>
                                      </p:cBhvr>
                                      <p:to>
                                        <p:strVal val="visible"/>
                                      </p:to>
                                    </p:set>
                                    <p:animEffect transition="in" filter="wipe(left)">
                                      <p:cBhvr>
                                        <p:cTn id="22" dur="20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iterate type="lt">
                                    <p:tmPct val="10000"/>
                                  </p:iterate>
                                  <p:childTnLst>
                                    <p:set>
                                      <p:cBhvr>
                                        <p:cTn id="26" dur="1" fill="hold">
                                          <p:stCondLst>
                                            <p:cond delay="0"/>
                                          </p:stCondLst>
                                        </p:cTn>
                                        <p:tgtEl>
                                          <p:spTgt spid="11"/>
                                        </p:tgtEl>
                                        <p:attrNameLst>
                                          <p:attrName>style.visibility</p:attrName>
                                        </p:attrNameLst>
                                      </p:cBhvr>
                                      <p:to>
                                        <p:strVal val="visible"/>
                                      </p:to>
                                    </p:set>
                                    <p:animEffect transition="in" filter="wipe(left)">
                                      <p:cBhvr>
                                        <p:cTn id="27" dur="20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iterate type="lt">
                                    <p:tmPct val="10000"/>
                                  </p:iterate>
                                  <p:childTnLst>
                                    <p:set>
                                      <p:cBhvr>
                                        <p:cTn id="31" dur="1" fill="hold">
                                          <p:stCondLst>
                                            <p:cond delay="0"/>
                                          </p:stCondLst>
                                        </p:cTn>
                                        <p:tgtEl>
                                          <p:spTgt spid="14"/>
                                        </p:tgtEl>
                                        <p:attrNameLst>
                                          <p:attrName>style.visibility</p:attrName>
                                        </p:attrNameLst>
                                      </p:cBhvr>
                                      <p:to>
                                        <p:strVal val="visible"/>
                                      </p:to>
                                    </p:set>
                                    <p:animEffect transition="in" filter="wipe(left)">
                                      <p:cBhvr>
                                        <p:cTn id="32" dur="20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iterate type="lt">
                                    <p:tmPct val="10000"/>
                                  </p:iterate>
                                  <p:childTnLst>
                                    <p:set>
                                      <p:cBhvr>
                                        <p:cTn id="36" dur="1" fill="hold">
                                          <p:stCondLst>
                                            <p:cond delay="0"/>
                                          </p:stCondLst>
                                        </p:cTn>
                                        <p:tgtEl>
                                          <p:spTgt spid="15"/>
                                        </p:tgtEl>
                                        <p:attrNameLst>
                                          <p:attrName>style.visibility</p:attrName>
                                        </p:attrNameLst>
                                      </p:cBhvr>
                                      <p:to>
                                        <p:strVal val="visible"/>
                                      </p:to>
                                    </p:set>
                                    <p:animEffect transition="in" filter="wipe(left)">
                                      <p:cBhvr>
                                        <p:cTn id="37"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P spid="11" grpId="0"/>
      <p:bldP spid="14" grpId="0"/>
      <p:bldP spid="15" grpId="0"/>
      <p:bldP spid="12" grpId="0"/>
    </p:bldLst>
  </p:timing>
</p:sld>
</file>

<file path=ppt/slides/slide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p:cNvSpPr txBox="1"/>
          <p:nvPr/>
        </p:nvSpPr>
        <p:spPr>
          <a:xfrm>
            <a:off x="986631" y="1233189"/>
            <a:ext cx="1752600" cy="510680"/>
          </a:xfrm>
          <a:prstGeom prst="rect">
            <a:avLst/>
          </a:prstGeom>
          <a:noFill/>
        </p:spPr>
        <p:txBody>
          <a:bodyPr wrap="square" lIns="101235" tIns="50618" rIns="101235" bIns="50618" rtlCol="0">
            <a:spAutoFit/>
          </a:bodyPr>
          <a:lstStyle/>
          <a:p>
            <a:pPr algn="just"/>
            <a:r>
              <a:rPr lang="en-US" sz="2598" b="1" dirty="0">
                <a:solidFill>
                  <a:schemeClr val="bg1"/>
                </a:solidFill>
                <a:latin typeface="Times New Roman" pitchFamily="18" charset="0"/>
                <a:ea typeface="Cambria Math" pitchFamily="18" charset="0"/>
              </a:rPr>
              <a:t>Similarly,</a:t>
            </a:r>
          </a:p>
        </p:txBody>
      </p:sp>
      <mc:AlternateContent xmlns:mc="http://schemas.openxmlformats.org/markup-compatibility/2006" xmlns:a14="http://schemas.microsoft.com/office/drawing/2010/main">
        <mc:Choice Requires="a14">
          <p:sp>
            <p:nvSpPr>
              <p:cNvPr id="7" name="Rectangle 6"/>
              <p:cNvSpPr/>
              <p:nvPr/>
            </p:nvSpPr>
            <p:spPr>
              <a:xfrm>
                <a:off x="2586831" y="1078978"/>
                <a:ext cx="5657452" cy="796757"/>
              </a:xfrm>
              <a:prstGeom prst="rect">
                <a:avLst/>
              </a:prstGeom>
            </p:spPr>
            <p:txBody>
              <a:bodyPr wrap="square">
                <a:spAutoFit/>
              </a:bodyPr>
              <a:lstStyle/>
              <a:p>
                <a:pPr algn="just"/>
                <a:r>
                  <a:rPr lang="en-US" sz="2598" b="1" dirty="0">
                    <a:solidFill>
                      <a:schemeClr val="bg1"/>
                    </a:solidFill>
                    <a:latin typeface="Times New Roman" pitchFamily="18" charset="0"/>
                    <a:ea typeface="Cambria Math" pitchFamily="18" charset="0"/>
                  </a:rPr>
                  <a:t>Expression for i</a:t>
                </a:r>
                <a:r>
                  <a:rPr lang="en-US" sz="2598" b="1" baseline="-25000" dirty="0">
                    <a:solidFill>
                      <a:schemeClr val="bg1"/>
                    </a:solidFill>
                    <a:latin typeface="Times New Roman" pitchFamily="18" charset="0"/>
                    <a:ea typeface="Cambria Math" pitchFamily="18" charset="0"/>
                  </a:rPr>
                  <a:t>s</a:t>
                </a:r>
                <a:r>
                  <a:rPr lang="en-US" sz="2598" b="1" dirty="0">
                    <a:solidFill>
                      <a:schemeClr val="bg1"/>
                    </a:solidFill>
                    <a:latin typeface="Times New Roman" pitchFamily="18" charset="0"/>
                    <a:ea typeface="Cambria Math" pitchFamily="18" charset="0"/>
                  </a:rPr>
                  <a:t>:         i</a:t>
                </a:r>
                <a:r>
                  <a:rPr lang="en-US" sz="2598" b="1" baseline="-25000" dirty="0">
                    <a:solidFill>
                      <a:schemeClr val="bg1"/>
                    </a:solidFill>
                    <a:latin typeface="Times New Roman" pitchFamily="18" charset="0"/>
                    <a:ea typeface="Cambria Math" pitchFamily="18" charset="0"/>
                  </a:rPr>
                  <a:t>s</a:t>
                </a:r>
                <a:r>
                  <a:rPr lang="en-US" sz="2598" b="1" dirty="0">
                    <a:solidFill>
                      <a:schemeClr val="bg1"/>
                    </a:solidFill>
                    <a:latin typeface="Times New Roman" pitchFamily="18" charset="0"/>
                    <a:ea typeface="Cambria Math" pitchFamily="18" charset="0"/>
                  </a:rPr>
                  <a:t>= </a:t>
                </a:r>
                <a14:m>
                  <m:oMath xmlns:m="http://schemas.openxmlformats.org/officeDocument/2006/math">
                    <m:f>
                      <m:fPr>
                        <m:ctrlPr>
                          <a:rPr lang="en-US" sz="2598" b="1" i="1">
                            <a:solidFill>
                              <a:schemeClr val="bg1"/>
                            </a:solidFill>
                            <a:latin typeface="Cambria Math" panose="02040503050406030204" pitchFamily="18" charset="0"/>
                            <a:ea typeface="Cambria Math" pitchFamily="18" charset="0"/>
                          </a:rPr>
                        </m:ctrlPr>
                      </m:fPr>
                      <m:num>
                        <m:r>
                          <m:rPr>
                            <m:nor/>
                          </m:rPr>
                          <a:rPr lang="en-US" sz="2598" b="1" dirty="0">
                            <a:solidFill>
                              <a:schemeClr val="bg1"/>
                            </a:solidFill>
                            <a:latin typeface="Times New Roman" pitchFamily="18" charset="0"/>
                            <a:ea typeface="Cambria Math" pitchFamily="18" charset="0"/>
                          </a:rPr>
                          <m:t>iR</m:t>
                        </m:r>
                        <m:r>
                          <m:rPr>
                            <m:nor/>
                          </m:rPr>
                          <a:rPr lang="en-US" sz="2598" b="1" baseline="-25000" dirty="0">
                            <a:solidFill>
                              <a:schemeClr val="bg1"/>
                            </a:solidFill>
                            <a:latin typeface="Times New Roman" pitchFamily="18" charset="0"/>
                            <a:ea typeface="Cambria Math" pitchFamily="18" charset="0"/>
                          </a:rPr>
                          <m:t>G</m:t>
                        </m:r>
                      </m:num>
                      <m:den>
                        <m:r>
                          <m:rPr>
                            <m:nor/>
                          </m:rPr>
                          <a:rPr lang="en-US" sz="2598" b="1" dirty="0">
                            <a:solidFill>
                              <a:schemeClr val="bg1"/>
                            </a:solidFill>
                            <a:latin typeface="Times New Roman" pitchFamily="18" charset="0"/>
                            <a:ea typeface="Cambria Math" pitchFamily="18" charset="0"/>
                          </a:rPr>
                          <m:t>(</m:t>
                        </m:r>
                        <m:r>
                          <m:rPr>
                            <m:nor/>
                          </m:rPr>
                          <a:rPr lang="en-US" sz="2598" b="1" dirty="0">
                            <a:solidFill>
                              <a:schemeClr val="bg1"/>
                            </a:solidFill>
                            <a:latin typeface="Times New Roman" pitchFamily="18" charset="0"/>
                            <a:ea typeface="Cambria Math" pitchFamily="18" charset="0"/>
                          </a:rPr>
                          <m:t>RG</m:t>
                        </m:r>
                        <m:r>
                          <m:rPr>
                            <m:nor/>
                          </m:rPr>
                          <a:rPr lang="en-US" sz="2598" b="1" dirty="0">
                            <a:solidFill>
                              <a:schemeClr val="bg1"/>
                            </a:solidFill>
                            <a:latin typeface="Times New Roman" pitchFamily="18" charset="0"/>
                            <a:ea typeface="Cambria Math" pitchFamily="18" charset="0"/>
                          </a:rPr>
                          <m:t>+</m:t>
                        </m:r>
                        <m:r>
                          <m:rPr>
                            <m:nor/>
                          </m:rPr>
                          <a:rPr lang="en-US" sz="2598" b="1" dirty="0">
                            <a:solidFill>
                              <a:schemeClr val="bg1"/>
                            </a:solidFill>
                            <a:latin typeface="Times New Roman" pitchFamily="18" charset="0"/>
                            <a:ea typeface="Cambria Math" pitchFamily="18" charset="0"/>
                          </a:rPr>
                          <m:t>rs</m:t>
                        </m:r>
                        <m:r>
                          <m:rPr>
                            <m:nor/>
                          </m:rPr>
                          <a:rPr lang="en-US" sz="2598" b="1" dirty="0">
                            <a:solidFill>
                              <a:schemeClr val="bg1"/>
                            </a:solidFill>
                            <a:latin typeface="Times New Roman" pitchFamily="18" charset="0"/>
                            <a:ea typeface="Cambria Math" pitchFamily="18" charset="0"/>
                          </a:rPr>
                          <m:t>)</m:t>
                        </m:r>
                      </m:den>
                    </m:f>
                  </m:oMath>
                </a14:m>
                <a:endParaRPr lang="en-US" sz="2598" b="1" baseline="-25000" dirty="0">
                  <a:solidFill>
                    <a:schemeClr val="bg1"/>
                  </a:solidFill>
                  <a:latin typeface="Times New Roman" pitchFamily="18" charset="0"/>
                  <a:ea typeface="Cambria Math" pitchFamily="18" charset="0"/>
                </a:endParaRPr>
              </a:p>
            </p:txBody>
          </p:sp>
        </mc:Choice>
        <mc:Fallback xmlns="">
          <p:sp>
            <p:nvSpPr>
              <p:cNvPr id="7" name="Rectangle 6"/>
              <p:cNvSpPr>
                <a:spLocks noRot="1" noChangeAspect="1" noMove="1" noResize="1" noEditPoints="1" noAdjustHandles="1" noChangeArrowheads="1" noChangeShapeType="1" noTextEdit="1"/>
              </p:cNvSpPr>
              <p:nvPr/>
            </p:nvSpPr>
            <p:spPr>
              <a:xfrm>
                <a:off x="2586831" y="1078978"/>
                <a:ext cx="5657452" cy="796757"/>
              </a:xfrm>
              <a:prstGeom prst="rect">
                <a:avLst/>
              </a:prstGeom>
              <a:blipFill>
                <a:blip r:embed="rId2"/>
                <a:stretch>
                  <a:fillRect l="-1940"/>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8" name="Rectangle 7"/>
              <p:cNvSpPr/>
              <p:nvPr/>
            </p:nvSpPr>
            <p:spPr>
              <a:xfrm>
                <a:off x="1088932" y="2232343"/>
                <a:ext cx="6830576" cy="802014"/>
              </a:xfrm>
              <a:prstGeom prst="rect">
                <a:avLst/>
              </a:prstGeom>
            </p:spPr>
            <p:txBody>
              <a:bodyPr wrap="square">
                <a:spAutoFit/>
              </a:bodyPr>
              <a:lstStyle/>
              <a:p>
                <a:pPr algn="just"/>
                <a:r>
                  <a:rPr lang="en-US" sz="2598" b="1" dirty="0">
                    <a:solidFill>
                      <a:schemeClr val="bg1"/>
                    </a:solidFill>
                    <a:latin typeface="Times New Roman" pitchFamily="18" charset="0"/>
                    <a:ea typeface="Cambria Math" pitchFamily="18" charset="0"/>
                  </a:rPr>
                  <a:t>Expression for shunt </a:t>
                </a:r>
                <a:r>
                  <a:rPr lang="en-US" sz="2598" b="1" dirty="0" err="1">
                    <a:solidFill>
                      <a:schemeClr val="bg1"/>
                    </a:solidFill>
                    <a:latin typeface="Times New Roman" pitchFamily="18" charset="0"/>
                    <a:ea typeface="Cambria Math" pitchFamily="18" charset="0"/>
                  </a:rPr>
                  <a:t>r</a:t>
                </a:r>
                <a:r>
                  <a:rPr lang="en-US" sz="2598" b="1" baseline="-25000" dirty="0" err="1">
                    <a:solidFill>
                      <a:schemeClr val="bg1"/>
                    </a:solidFill>
                    <a:latin typeface="Times New Roman" pitchFamily="18" charset="0"/>
                    <a:ea typeface="Cambria Math" pitchFamily="18" charset="0"/>
                  </a:rPr>
                  <a:t>s</a:t>
                </a:r>
                <a:r>
                  <a:rPr lang="en-US" sz="2598" b="1" dirty="0">
                    <a:solidFill>
                      <a:schemeClr val="bg1"/>
                    </a:solidFill>
                    <a:latin typeface="Times New Roman" pitchFamily="18" charset="0"/>
                    <a:ea typeface="Cambria Math" pitchFamily="18" charset="0"/>
                  </a:rPr>
                  <a:t>:        </a:t>
                </a:r>
                <a:r>
                  <a:rPr lang="en-US" sz="2598" b="1" dirty="0" err="1">
                    <a:solidFill>
                      <a:schemeClr val="bg1"/>
                    </a:solidFill>
                    <a:latin typeface="Times New Roman" pitchFamily="18" charset="0"/>
                    <a:ea typeface="Cambria Math" pitchFamily="18" charset="0"/>
                  </a:rPr>
                  <a:t>r</a:t>
                </a:r>
                <a:r>
                  <a:rPr lang="en-US" sz="2598" b="1" baseline="-25000" dirty="0" err="1">
                    <a:solidFill>
                      <a:schemeClr val="bg1"/>
                    </a:solidFill>
                    <a:latin typeface="Times New Roman" pitchFamily="18" charset="0"/>
                    <a:ea typeface="Cambria Math" pitchFamily="18" charset="0"/>
                  </a:rPr>
                  <a:t>s</a:t>
                </a:r>
                <a:r>
                  <a:rPr lang="en-US" sz="2598" b="1" dirty="0">
                    <a:solidFill>
                      <a:schemeClr val="bg1"/>
                    </a:solidFill>
                    <a:latin typeface="Times New Roman" pitchFamily="18" charset="0"/>
                    <a:ea typeface="Cambria Math" pitchFamily="18" charset="0"/>
                  </a:rPr>
                  <a:t>= </a:t>
                </a:r>
                <a14:m>
                  <m:oMath xmlns:m="http://schemas.openxmlformats.org/officeDocument/2006/math">
                    <m:f>
                      <m:fPr>
                        <m:ctrlPr>
                          <a:rPr lang="en-US" sz="2598" b="1" i="1">
                            <a:solidFill>
                              <a:schemeClr val="bg1"/>
                            </a:solidFill>
                            <a:latin typeface="Cambria Math" panose="02040503050406030204" pitchFamily="18" charset="0"/>
                            <a:ea typeface="Cambria Math" pitchFamily="18" charset="0"/>
                          </a:rPr>
                        </m:ctrlPr>
                      </m:fPr>
                      <m:num>
                        <m:r>
                          <m:rPr>
                            <m:nor/>
                          </m:rPr>
                          <a:rPr lang="en-US" sz="2598" b="1" dirty="0">
                            <a:solidFill>
                              <a:schemeClr val="bg1"/>
                            </a:solidFill>
                            <a:latin typeface="Times New Roman" pitchFamily="18" charset="0"/>
                            <a:ea typeface="Cambria Math" pitchFamily="18" charset="0"/>
                          </a:rPr>
                          <m:t>i</m:t>
                        </m:r>
                        <m:r>
                          <m:rPr>
                            <m:nor/>
                          </m:rPr>
                          <a:rPr lang="en-US" sz="2598" b="1" baseline="-25000" dirty="0">
                            <a:solidFill>
                              <a:schemeClr val="bg1"/>
                            </a:solidFill>
                            <a:latin typeface="Times New Roman" pitchFamily="18" charset="0"/>
                            <a:ea typeface="Cambria Math" pitchFamily="18" charset="0"/>
                          </a:rPr>
                          <m:t>g</m:t>
                        </m:r>
                        <m:r>
                          <m:rPr>
                            <m:nor/>
                          </m:rPr>
                          <a:rPr lang="en-US" sz="2598" b="1" dirty="0">
                            <a:solidFill>
                              <a:schemeClr val="bg1"/>
                            </a:solidFill>
                            <a:latin typeface="Times New Roman" pitchFamily="18" charset="0"/>
                            <a:ea typeface="Cambria Math" pitchFamily="18" charset="0"/>
                          </a:rPr>
                          <m:t>R</m:t>
                        </m:r>
                        <m:r>
                          <m:rPr>
                            <m:nor/>
                          </m:rPr>
                          <a:rPr lang="en-US" sz="2598" b="1" baseline="-25000" dirty="0">
                            <a:solidFill>
                              <a:schemeClr val="bg1"/>
                            </a:solidFill>
                            <a:latin typeface="Times New Roman" pitchFamily="18" charset="0"/>
                            <a:ea typeface="Cambria Math" pitchFamily="18" charset="0"/>
                          </a:rPr>
                          <m:t>G</m:t>
                        </m:r>
                      </m:num>
                      <m:den>
                        <m:r>
                          <m:rPr>
                            <m:nor/>
                          </m:rPr>
                          <a:rPr lang="en-US" sz="2598" b="1" dirty="0">
                            <a:solidFill>
                              <a:schemeClr val="bg1"/>
                            </a:solidFill>
                            <a:latin typeface="Times New Roman" pitchFamily="18" charset="0"/>
                            <a:ea typeface="Cambria Math" pitchFamily="18" charset="0"/>
                          </a:rPr>
                          <m:t>(</m:t>
                        </m:r>
                        <m:r>
                          <m:rPr>
                            <m:nor/>
                          </m:rPr>
                          <a:rPr lang="en-US" sz="2598" b="1" dirty="0">
                            <a:solidFill>
                              <a:schemeClr val="bg1"/>
                            </a:solidFill>
                            <a:latin typeface="Times New Roman" pitchFamily="18" charset="0"/>
                            <a:ea typeface="Cambria Math" pitchFamily="18" charset="0"/>
                          </a:rPr>
                          <m:t>i</m:t>
                        </m:r>
                        <m:r>
                          <m:rPr>
                            <m:nor/>
                          </m:rPr>
                          <a:rPr lang="en-US" sz="2598" b="1" dirty="0">
                            <a:solidFill>
                              <a:schemeClr val="bg1"/>
                            </a:solidFill>
                            <a:latin typeface="Times New Roman" pitchFamily="18" charset="0"/>
                            <a:ea typeface="Cambria Math" pitchFamily="18" charset="0"/>
                          </a:rPr>
                          <m:t>−</m:t>
                        </m:r>
                        <m:r>
                          <m:rPr>
                            <m:nor/>
                          </m:rPr>
                          <a:rPr lang="en-US" sz="2598" b="1" dirty="0">
                            <a:solidFill>
                              <a:schemeClr val="bg1"/>
                            </a:solidFill>
                            <a:latin typeface="Times New Roman" pitchFamily="18" charset="0"/>
                            <a:ea typeface="Cambria Math" pitchFamily="18" charset="0"/>
                          </a:rPr>
                          <m:t>ig</m:t>
                        </m:r>
                        <m:r>
                          <m:rPr>
                            <m:nor/>
                          </m:rPr>
                          <a:rPr lang="en-US" sz="2598" b="1" dirty="0">
                            <a:solidFill>
                              <a:schemeClr val="bg1"/>
                            </a:solidFill>
                            <a:latin typeface="Times New Roman" pitchFamily="18" charset="0"/>
                            <a:ea typeface="Cambria Math" pitchFamily="18" charset="0"/>
                          </a:rPr>
                          <m:t>)</m:t>
                        </m:r>
                      </m:den>
                    </m:f>
                  </m:oMath>
                </a14:m>
                <a:endParaRPr lang="en-US" sz="2598" b="1" baseline="-25000" dirty="0">
                  <a:solidFill>
                    <a:schemeClr val="bg1"/>
                  </a:solidFill>
                  <a:latin typeface="Times New Roman" pitchFamily="18" charset="0"/>
                  <a:ea typeface="Cambria Math" pitchFamily="18" charset="0"/>
                </a:endParaRPr>
              </a:p>
            </p:txBody>
          </p:sp>
        </mc:Choice>
        <mc:Fallback xmlns="">
          <p:sp>
            <p:nvSpPr>
              <p:cNvPr id="8" name="Rectangle 7"/>
              <p:cNvSpPr>
                <a:spLocks noRot="1" noChangeAspect="1" noMove="1" noResize="1" noEditPoints="1" noAdjustHandles="1" noChangeArrowheads="1" noChangeShapeType="1" noTextEdit="1"/>
              </p:cNvSpPr>
              <p:nvPr/>
            </p:nvSpPr>
            <p:spPr>
              <a:xfrm>
                <a:off x="1088932" y="2232343"/>
                <a:ext cx="6830576" cy="802014"/>
              </a:xfrm>
              <a:prstGeom prst="rect">
                <a:avLst/>
              </a:prstGeom>
              <a:blipFill>
                <a:blip r:embed="rId4"/>
                <a:stretch>
                  <a:fillRect l="-1607"/>
                </a:stretch>
              </a:blipFill>
            </p:spPr>
            <p:txBody>
              <a:bodyPr/>
              <a:lstStyle/>
              <a:p>
                <a:r>
                  <a:rPr lang="en-IN">
                    <a:noFill/>
                  </a:rPr>
                  <a:t> </a:t>
                </a:r>
              </a:p>
            </p:txBody>
          </p:sp>
        </mc:Fallback>
      </mc:AlternateContent>
      <p:sp>
        <p:nvSpPr>
          <p:cNvPr id="10" name="TextBox 9">
            <a:extLst>
              <a:ext uri="{FF2B5EF4-FFF2-40B4-BE49-F238E27FC236}">
                <a16:creationId xmlns:a16="http://schemas.microsoft.com/office/drawing/2014/main" id="{C5522FA2-DF23-EE52-69F5-46EA64399FF7}"/>
              </a:ext>
            </a:extLst>
          </p:cNvPr>
          <p:cNvSpPr txBox="1"/>
          <p:nvPr/>
        </p:nvSpPr>
        <p:spPr>
          <a:xfrm>
            <a:off x="503290" y="4234196"/>
            <a:ext cx="8406862" cy="502014"/>
          </a:xfrm>
          <a:prstGeom prst="rect">
            <a:avLst/>
          </a:prstGeom>
          <a:noFill/>
        </p:spPr>
        <p:txBody>
          <a:bodyPr wrap="square" lIns="101235" tIns="50618" rIns="101235" bIns="50618" rtlCol="0">
            <a:spAutoFit/>
          </a:bodyPr>
          <a:lstStyle/>
          <a:p>
            <a:pPr marL="576368" indent="-576368" algn="just">
              <a:buFont typeface="Wingdings" pitchFamily="2" charset="2"/>
              <a:buChar char="Ø"/>
            </a:pPr>
            <a:r>
              <a:rPr lang="en-US" sz="2598" b="1" dirty="0">
                <a:solidFill>
                  <a:schemeClr val="bg1"/>
                </a:solidFill>
                <a:latin typeface="Times New Roman" pitchFamily="18" charset="0"/>
                <a:ea typeface="Cambria Math" pitchFamily="18" charset="0"/>
              </a:rPr>
              <a:t>So, an ammeter will have a very low resistance.</a:t>
            </a:r>
            <a:endParaRPr lang="en-US" sz="2598" b="1" u="sng" dirty="0">
              <a:solidFill>
                <a:schemeClr val="bg1"/>
              </a:solidFill>
              <a:latin typeface="Times New Roman" pitchFamily="18" charset="0"/>
              <a:ea typeface="Cambria Math" pitchFamily="18" charset="0"/>
            </a:endParaRPr>
          </a:p>
        </p:txBody>
      </p:sp>
      <p:sp>
        <p:nvSpPr>
          <p:cNvPr id="11" name="TextBox 10">
            <a:extLst>
              <a:ext uri="{FF2B5EF4-FFF2-40B4-BE49-F238E27FC236}">
                <a16:creationId xmlns:a16="http://schemas.microsoft.com/office/drawing/2014/main" id="{B4B8CDD0-13D6-630D-7A59-FD0958D0C07F}"/>
              </a:ext>
            </a:extLst>
          </p:cNvPr>
          <p:cNvSpPr txBox="1"/>
          <p:nvPr/>
        </p:nvSpPr>
        <p:spPr>
          <a:xfrm>
            <a:off x="605631" y="5215170"/>
            <a:ext cx="8018501" cy="502014"/>
          </a:xfrm>
          <a:prstGeom prst="rect">
            <a:avLst/>
          </a:prstGeom>
        </p:spPr>
        <p:style>
          <a:lnRef idx="1">
            <a:schemeClr val="accent5"/>
          </a:lnRef>
          <a:fillRef idx="2">
            <a:schemeClr val="accent5"/>
          </a:fillRef>
          <a:effectRef idx="1">
            <a:schemeClr val="accent5"/>
          </a:effectRef>
          <a:fontRef idx="minor">
            <a:schemeClr val="dk1"/>
          </a:fontRef>
        </p:style>
        <p:txBody>
          <a:bodyPr wrap="square" lIns="101235" tIns="50618" rIns="101235" bIns="50618" rtlCol="0">
            <a:spAutoFit/>
          </a:bodyPr>
          <a:lstStyle/>
          <a:p>
            <a:pPr marL="576368" indent="-576368" algn="just">
              <a:buFont typeface="Wingdings" pitchFamily="2" charset="2"/>
              <a:buChar char="Ø"/>
            </a:pPr>
            <a:r>
              <a:rPr lang="en-US" sz="2598" b="1" dirty="0">
                <a:latin typeface="Times New Roman" pitchFamily="18" charset="0"/>
                <a:ea typeface="Cambria Math" pitchFamily="18" charset="0"/>
              </a:rPr>
              <a:t>IDEAL AMMETERS HAVE ZERO RESISTANCE </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9D974893-EF9C-5F24-8B04-A716F57CEC3F}"/>
                  </a:ext>
                </a:extLst>
              </p:cNvPr>
              <p:cNvSpPr txBox="1"/>
              <p:nvPr/>
            </p:nvSpPr>
            <p:spPr>
              <a:xfrm>
                <a:off x="1088932" y="3282873"/>
                <a:ext cx="9008441" cy="787862"/>
              </a:xfrm>
              <a:prstGeom prst="rect">
                <a:avLst/>
              </a:prstGeom>
              <a:noFill/>
            </p:spPr>
            <p:txBody>
              <a:bodyPr wrap="square" lIns="101235" tIns="50618" rIns="101235" bIns="50618" rtlCol="0">
                <a:spAutoFit/>
              </a:bodyPr>
              <a:lstStyle/>
              <a:p>
                <a:pPr algn="just"/>
                <a:r>
                  <a:rPr lang="en-US" sz="2598" b="1" dirty="0">
                    <a:solidFill>
                      <a:schemeClr val="bg1"/>
                    </a:solidFill>
                    <a:latin typeface="Times New Roman" pitchFamily="18" charset="0"/>
                    <a:ea typeface="Cambria Math" pitchFamily="18" charset="0"/>
                    <a:cs typeface="Times New Roman" pitchFamily="18" charset="0"/>
                  </a:rPr>
                  <a:t>or </a:t>
                </a:r>
                <a:r>
                  <a:rPr lang="en-US" sz="2598" b="1" dirty="0" err="1">
                    <a:solidFill>
                      <a:schemeClr val="bg1"/>
                    </a:solidFill>
                    <a:latin typeface="Times New Roman" pitchFamily="18" charset="0"/>
                    <a:ea typeface="Cambria Math" pitchFamily="18" charset="0"/>
                    <a:cs typeface="Times New Roman" pitchFamily="18" charset="0"/>
                  </a:rPr>
                  <a:t>r</a:t>
                </a:r>
                <a:r>
                  <a:rPr lang="en-US" sz="2598" b="1" baseline="-25000" dirty="0" err="1">
                    <a:solidFill>
                      <a:schemeClr val="bg1"/>
                    </a:solidFill>
                    <a:latin typeface="Times New Roman" pitchFamily="18" charset="0"/>
                    <a:ea typeface="Cambria Math" pitchFamily="18" charset="0"/>
                    <a:cs typeface="Times New Roman" pitchFamily="18" charset="0"/>
                  </a:rPr>
                  <a:t>s</a:t>
                </a:r>
                <a:r>
                  <a:rPr lang="en-US" sz="2598" b="1" dirty="0">
                    <a:solidFill>
                      <a:schemeClr val="bg1"/>
                    </a:solidFill>
                    <a:latin typeface="Times New Roman" pitchFamily="18" charset="0"/>
                    <a:ea typeface="Cambria Math" pitchFamily="18" charset="0"/>
                    <a:cs typeface="Times New Roman" pitchFamily="18" charset="0"/>
                  </a:rPr>
                  <a:t> = </a:t>
                </a:r>
                <a14:m>
                  <m:oMath xmlns:m="http://schemas.openxmlformats.org/officeDocument/2006/math">
                    <m:f>
                      <m:fPr>
                        <m:ctrlPr>
                          <a:rPr lang="en-US" sz="2598" b="1" i="1">
                            <a:solidFill>
                              <a:schemeClr val="bg1"/>
                            </a:solidFill>
                            <a:latin typeface="Cambria Math" panose="02040503050406030204" pitchFamily="18" charset="0"/>
                            <a:ea typeface="Cambria Math" pitchFamily="18" charset="0"/>
                          </a:rPr>
                        </m:ctrlPr>
                      </m:fPr>
                      <m:num>
                        <m:r>
                          <m:rPr>
                            <m:nor/>
                          </m:rPr>
                          <a:rPr lang="en-US" sz="2598" b="1">
                            <a:solidFill>
                              <a:schemeClr val="bg1"/>
                            </a:solidFill>
                            <a:latin typeface="Times New Roman" pitchFamily="18" charset="0"/>
                            <a:ea typeface="Cambria Math" pitchFamily="18" charset="0"/>
                            <a:cs typeface="Times New Roman" pitchFamily="18" charset="0"/>
                          </a:rPr>
                          <m:t>R</m:t>
                        </m:r>
                        <m:r>
                          <m:rPr>
                            <m:nor/>
                          </m:rPr>
                          <a:rPr lang="en-US" sz="2598" b="1" baseline="-25000">
                            <a:solidFill>
                              <a:schemeClr val="bg1"/>
                            </a:solidFill>
                            <a:latin typeface="Times New Roman" pitchFamily="18" charset="0"/>
                            <a:ea typeface="Cambria Math" pitchFamily="18" charset="0"/>
                            <a:cs typeface="Times New Roman" pitchFamily="18" charset="0"/>
                          </a:rPr>
                          <m:t>G</m:t>
                        </m:r>
                      </m:num>
                      <m:den>
                        <m:r>
                          <m:rPr>
                            <m:nor/>
                          </m:rPr>
                          <a:rPr lang="en-US" sz="2598" b="1">
                            <a:solidFill>
                              <a:schemeClr val="bg1"/>
                            </a:solidFill>
                            <a:latin typeface="Times New Roman" pitchFamily="18" charset="0"/>
                            <a:ea typeface="Cambria Math" pitchFamily="18" charset="0"/>
                            <a:cs typeface="Times New Roman" pitchFamily="18" charset="0"/>
                          </a:rPr>
                          <m:t>n</m:t>
                        </m:r>
                        <m:r>
                          <m:rPr>
                            <m:nor/>
                          </m:rPr>
                          <a:rPr lang="en-US" sz="2598" b="1">
                            <a:solidFill>
                              <a:schemeClr val="bg1"/>
                            </a:solidFill>
                            <a:latin typeface="Times New Roman" pitchFamily="18" charset="0"/>
                            <a:ea typeface="Cambria Math" pitchFamily="18" charset="0"/>
                            <a:cs typeface="Times New Roman" pitchFamily="18" charset="0"/>
                          </a:rPr>
                          <m:t>−1</m:t>
                        </m:r>
                      </m:den>
                    </m:f>
                  </m:oMath>
                </a14:m>
                <a:r>
                  <a:rPr lang="en-US" sz="2598" b="1" dirty="0">
                    <a:solidFill>
                      <a:schemeClr val="bg1"/>
                    </a:solidFill>
                    <a:latin typeface="Times New Roman" pitchFamily="18" charset="0"/>
                    <a:ea typeface="Cambria Math" pitchFamily="18" charset="0"/>
                    <a:cs typeface="Times New Roman" pitchFamily="18" charset="0"/>
                  </a:rPr>
                  <a:t> where n = </a:t>
                </a:r>
                <a14:m>
                  <m:oMath xmlns:m="http://schemas.openxmlformats.org/officeDocument/2006/math">
                    <m:f>
                      <m:fPr>
                        <m:ctrlPr>
                          <a:rPr lang="en-US" sz="2598" b="1" i="1">
                            <a:solidFill>
                              <a:schemeClr val="bg1"/>
                            </a:solidFill>
                            <a:latin typeface="Cambria Math" panose="02040503050406030204" pitchFamily="18" charset="0"/>
                            <a:ea typeface="Cambria Math" pitchFamily="18" charset="0"/>
                          </a:rPr>
                        </m:ctrlPr>
                      </m:fPr>
                      <m:num>
                        <m:r>
                          <m:rPr>
                            <m:nor/>
                          </m:rPr>
                          <a:rPr lang="en-US" sz="2598" b="1">
                            <a:solidFill>
                              <a:schemeClr val="bg1"/>
                            </a:solidFill>
                            <a:latin typeface="Times New Roman" pitchFamily="18" charset="0"/>
                            <a:ea typeface="Cambria Math" pitchFamily="18" charset="0"/>
                            <a:cs typeface="Times New Roman" pitchFamily="18" charset="0"/>
                          </a:rPr>
                          <m:t>i</m:t>
                        </m:r>
                      </m:num>
                      <m:den>
                        <m:r>
                          <m:rPr>
                            <m:nor/>
                          </m:rPr>
                          <a:rPr lang="en-US" sz="2598" b="1">
                            <a:solidFill>
                              <a:schemeClr val="bg1"/>
                            </a:solidFill>
                            <a:latin typeface="Times New Roman" pitchFamily="18" charset="0"/>
                            <a:ea typeface="Cambria Math" pitchFamily="18" charset="0"/>
                            <a:cs typeface="Times New Roman" pitchFamily="18" charset="0"/>
                          </a:rPr>
                          <m:t>i</m:t>
                        </m:r>
                        <m:r>
                          <m:rPr>
                            <m:nor/>
                          </m:rPr>
                          <a:rPr lang="en-US" sz="2598" b="1" baseline="-25000">
                            <a:solidFill>
                              <a:schemeClr val="bg1"/>
                            </a:solidFill>
                            <a:latin typeface="Times New Roman" pitchFamily="18" charset="0"/>
                            <a:ea typeface="Cambria Math" pitchFamily="18" charset="0"/>
                            <a:cs typeface="Times New Roman" pitchFamily="18" charset="0"/>
                          </a:rPr>
                          <m:t>g</m:t>
                        </m:r>
                      </m:den>
                    </m:f>
                  </m:oMath>
                </a14:m>
                <a:r>
                  <a:rPr lang="en-US" sz="2598" b="1" dirty="0">
                    <a:solidFill>
                      <a:schemeClr val="bg1"/>
                    </a:solidFill>
                    <a:latin typeface="Times New Roman" pitchFamily="18" charset="0"/>
                    <a:ea typeface="Cambria Math" pitchFamily="18" charset="0"/>
                    <a:cs typeface="Times New Roman" pitchFamily="18" charset="0"/>
                  </a:rPr>
                  <a:t> is called the range of ammeter.</a:t>
                </a:r>
              </a:p>
            </p:txBody>
          </p:sp>
        </mc:Choice>
        <mc:Fallback xmlns="">
          <p:sp>
            <p:nvSpPr>
              <p:cNvPr id="12" name="TextBox 11">
                <a:extLst>
                  <a:ext uri="{FF2B5EF4-FFF2-40B4-BE49-F238E27FC236}">
                    <a16:creationId xmlns:a16="http://schemas.microsoft.com/office/drawing/2014/main" id="{9D974893-EF9C-5F24-8B04-A716F57CEC3F}"/>
                  </a:ext>
                </a:extLst>
              </p:cNvPr>
              <p:cNvSpPr txBox="1">
                <a:spLocks noRot="1" noChangeAspect="1" noMove="1" noResize="1" noEditPoints="1" noAdjustHandles="1" noChangeArrowheads="1" noChangeShapeType="1" noTextEdit="1"/>
              </p:cNvSpPr>
              <p:nvPr/>
            </p:nvSpPr>
            <p:spPr>
              <a:xfrm>
                <a:off x="1088932" y="3282873"/>
                <a:ext cx="9008441" cy="787862"/>
              </a:xfrm>
              <a:prstGeom prst="rect">
                <a:avLst/>
              </a:prstGeom>
              <a:blipFill>
                <a:blip r:embed="rId5"/>
                <a:stretch>
                  <a:fillRect l="-1151" b="-2326"/>
                </a:stretch>
              </a:blipFill>
            </p:spPr>
            <p:txBody>
              <a:bodyPr/>
              <a:lstStyle/>
              <a:p>
                <a:r>
                  <a:rPr lang="en-IN">
                    <a:noFill/>
                  </a:rPr>
                  <a:t> </a:t>
                </a:r>
              </a:p>
            </p:txBody>
          </p:sp>
        </mc:Fallback>
      </mc:AlternateContent>
    </p:spTree>
    <p:extLst>
      <p:ext uri="{BB962C8B-B14F-4D97-AF65-F5344CB8AC3E}">
        <p14:creationId xmlns:p14="http://schemas.microsoft.com/office/powerpoint/2010/main" val="4171967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left)">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iterate type="lt">
                                    <p:tmPct val="10000"/>
                                  </p:iterate>
                                  <p:childTnLst>
                                    <p:set>
                                      <p:cBhvr>
                                        <p:cTn id="11" dur="1" fill="hold">
                                          <p:stCondLst>
                                            <p:cond delay="0"/>
                                          </p:stCondLst>
                                        </p:cTn>
                                        <p:tgtEl>
                                          <p:spTgt spid="7"/>
                                        </p:tgtEl>
                                        <p:attrNameLst>
                                          <p:attrName>style.visibility</p:attrName>
                                        </p:attrNameLst>
                                      </p:cBhvr>
                                      <p:to>
                                        <p:strVal val="visible"/>
                                      </p:to>
                                    </p:set>
                                    <p:animEffect transition="in" filter="wipe(left)">
                                      <p:cBhvr>
                                        <p:cTn id="12" dur="2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iterate type="lt">
                                    <p:tmPct val="10000"/>
                                  </p:iterate>
                                  <p:childTnLst>
                                    <p:set>
                                      <p:cBhvr>
                                        <p:cTn id="16" dur="1" fill="hold">
                                          <p:stCondLst>
                                            <p:cond delay="0"/>
                                          </p:stCondLst>
                                        </p:cTn>
                                        <p:tgtEl>
                                          <p:spTgt spid="8"/>
                                        </p:tgtEl>
                                        <p:attrNameLst>
                                          <p:attrName>style.visibility</p:attrName>
                                        </p:attrNameLst>
                                      </p:cBhvr>
                                      <p:to>
                                        <p:strVal val="visible"/>
                                      </p:to>
                                    </p:set>
                                    <p:animEffect transition="in" filter="wipe(left)">
                                      <p:cBhvr>
                                        <p:cTn id="17" dur="20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iterate type="lt">
                                    <p:tmPct val="10000"/>
                                  </p:iterate>
                                  <p:childTnLst>
                                    <p:set>
                                      <p:cBhvr>
                                        <p:cTn id="21" dur="1" fill="hold">
                                          <p:stCondLst>
                                            <p:cond delay="0"/>
                                          </p:stCondLst>
                                        </p:cTn>
                                        <p:tgtEl>
                                          <p:spTgt spid="12"/>
                                        </p:tgtEl>
                                        <p:attrNameLst>
                                          <p:attrName>style.visibility</p:attrName>
                                        </p:attrNameLst>
                                      </p:cBhvr>
                                      <p:to>
                                        <p:strVal val="visible"/>
                                      </p:to>
                                    </p:set>
                                    <p:animEffect transition="in" filter="wipe(left)">
                                      <p:cBhvr>
                                        <p:cTn id="22" dur="20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iterate type="lt">
                                    <p:tmPct val="10000"/>
                                  </p:iterate>
                                  <p:childTnLst>
                                    <p:set>
                                      <p:cBhvr>
                                        <p:cTn id="26" dur="1" fill="hold">
                                          <p:stCondLst>
                                            <p:cond delay="0"/>
                                          </p:stCondLst>
                                        </p:cTn>
                                        <p:tgtEl>
                                          <p:spTgt spid="10"/>
                                        </p:tgtEl>
                                        <p:attrNameLst>
                                          <p:attrName>style.visibility</p:attrName>
                                        </p:attrNameLst>
                                      </p:cBhvr>
                                      <p:to>
                                        <p:strVal val="visible"/>
                                      </p:to>
                                    </p:set>
                                    <p:animEffect transition="in" filter="wipe(down)">
                                      <p:cBhvr>
                                        <p:cTn id="27" dur="20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iterate type="lt">
                                    <p:tmPct val="10000"/>
                                  </p:iterate>
                                  <p:childTnLst>
                                    <p:set>
                                      <p:cBhvr>
                                        <p:cTn id="31" dur="1" fill="hold">
                                          <p:stCondLst>
                                            <p:cond delay="0"/>
                                          </p:stCondLst>
                                        </p:cTn>
                                        <p:tgtEl>
                                          <p:spTgt spid="11"/>
                                        </p:tgtEl>
                                        <p:attrNameLst>
                                          <p:attrName>style.visibility</p:attrName>
                                        </p:attrNameLst>
                                      </p:cBhvr>
                                      <p:to>
                                        <p:strVal val="visible"/>
                                      </p:to>
                                    </p:set>
                                    <p:animEffect transition="in" filter="wipe(left)">
                                      <p:cBhvr>
                                        <p:cTn id="32"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8" grpId="0"/>
      <p:bldP spid="10" grpId="0"/>
      <p:bldP spid="11" grpId="0" animBg="1"/>
      <p:bldP spid="12" grpId="0"/>
    </p:bldLst>
  </p:timing>
</p:sld>
</file>

<file path=ppt/slides/slide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477644" y="2716608"/>
            <a:ext cx="10186388" cy="1187926"/>
          </a:xfrm>
          <a:prstGeom prst="rect">
            <a:avLst/>
          </a:prstGeom>
          <a:ln w="38100">
            <a:noFill/>
          </a:ln>
        </p:spPr>
        <p:style>
          <a:lnRef idx="1">
            <a:schemeClr val="accent2"/>
          </a:lnRef>
          <a:fillRef idx="2">
            <a:schemeClr val="accent2"/>
          </a:fillRef>
          <a:effectRef idx="1">
            <a:schemeClr val="accent2"/>
          </a:effectRef>
          <a:fontRef idx="minor">
            <a:schemeClr val="dk1"/>
          </a:fontRef>
        </p:style>
        <p:txBody>
          <a:bodyPr lIns="101235" tIns="50618" rIns="101235" bIns="50618" rtlCol="0" anchor="ctr"/>
          <a:lstStyle/>
          <a:p>
            <a:pPr algn="just"/>
            <a:r>
              <a:rPr lang="en-US" sz="2338" b="1" dirty="0">
                <a:solidFill>
                  <a:schemeClr val="tx1"/>
                </a:solidFill>
                <a:latin typeface="Times New Roman" pitchFamily="18" charset="0"/>
                <a:ea typeface="Cambria Math" pitchFamily="18" charset="0"/>
              </a:rPr>
              <a:t>The current or total resistance of circuit should not change due to the presence of ammeter. Therefore ammeter should have very low resistance.</a:t>
            </a:r>
          </a:p>
        </p:txBody>
      </p:sp>
      <p:sp>
        <p:nvSpPr>
          <p:cNvPr id="3" name="Rectangle 2"/>
          <p:cNvSpPr/>
          <p:nvPr/>
        </p:nvSpPr>
        <p:spPr>
          <a:xfrm>
            <a:off x="472128" y="4311217"/>
            <a:ext cx="10344304" cy="1090252"/>
          </a:xfrm>
          <a:prstGeom prst="rect">
            <a:avLst/>
          </a:prstGeom>
          <a:ln w="38100">
            <a:noFill/>
          </a:ln>
        </p:spPr>
        <p:style>
          <a:lnRef idx="1">
            <a:schemeClr val="accent6"/>
          </a:lnRef>
          <a:fillRef idx="2">
            <a:schemeClr val="accent6"/>
          </a:fillRef>
          <a:effectRef idx="1">
            <a:schemeClr val="accent6"/>
          </a:effectRef>
          <a:fontRef idx="minor">
            <a:schemeClr val="dk1"/>
          </a:fontRef>
        </p:style>
        <p:txBody>
          <a:bodyPr lIns="101235" tIns="50618" rIns="101235" bIns="50618" rtlCol="0" anchor="ctr"/>
          <a:lstStyle/>
          <a:p>
            <a:pPr algn="just"/>
            <a:r>
              <a:rPr lang="en-US" sz="2598" b="1" dirty="0">
                <a:solidFill>
                  <a:schemeClr val="tx1"/>
                </a:solidFill>
                <a:latin typeface="Times New Roman" pitchFamily="18" charset="0"/>
                <a:ea typeface="Cambria Math" pitchFamily="18" charset="0"/>
              </a:rPr>
              <a:t>If the parallel resistance is smaller than the galvanometer more current flows through the shunt. Hence it can be protected from high currents.</a:t>
            </a:r>
          </a:p>
        </p:txBody>
      </p:sp>
      <p:sp>
        <p:nvSpPr>
          <p:cNvPr id="4" name="Cloud Callout 3"/>
          <p:cNvSpPr/>
          <p:nvPr/>
        </p:nvSpPr>
        <p:spPr>
          <a:xfrm>
            <a:off x="578735" y="958751"/>
            <a:ext cx="9932896" cy="1187926"/>
          </a:xfrm>
          <a:prstGeom prst="cloudCallout">
            <a:avLst>
              <a:gd name="adj1" fmla="val -18845"/>
              <a:gd name="adj2" fmla="val 86309"/>
            </a:avLst>
          </a:prstGeom>
          <a:ln/>
        </p:spPr>
        <p:style>
          <a:lnRef idx="1">
            <a:schemeClr val="accent3"/>
          </a:lnRef>
          <a:fillRef idx="2">
            <a:schemeClr val="accent3"/>
          </a:fillRef>
          <a:effectRef idx="1">
            <a:schemeClr val="accent3"/>
          </a:effectRef>
          <a:fontRef idx="minor">
            <a:schemeClr val="dk1"/>
          </a:fontRef>
        </p:style>
        <p:txBody>
          <a:bodyPr lIns="101235" tIns="50618" rIns="101235" bIns="50618" rtlCol="0" anchor="ctr"/>
          <a:lstStyle/>
          <a:p>
            <a:pPr algn="just"/>
            <a:r>
              <a:rPr lang="en-US" sz="2598" b="1" dirty="0">
                <a:solidFill>
                  <a:sysClr val="windowText" lastClr="000000"/>
                </a:solidFill>
                <a:latin typeface="Times New Roman" pitchFamily="18" charset="0"/>
                <a:ea typeface="Cambria Math" pitchFamily="18" charset="0"/>
              </a:rPr>
              <a:t>Why is the parallel resistance smaller than the galvanometer resistance?</a:t>
            </a:r>
          </a:p>
        </p:txBody>
      </p:sp>
    </p:spTree>
    <p:extLst>
      <p:ext uri="{BB962C8B-B14F-4D97-AF65-F5344CB8AC3E}">
        <p14:creationId xmlns:p14="http://schemas.microsoft.com/office/powerpoint/2010/main" val="4068572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left)">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iterate type="lt">
                                    <p:tmPct val="10000"/>
                                  </p:iterate>
                                  <p:childTnLst>
                                    <p:set>
                                      <p:cBhvr>
                                        <p:cTn id="11" dur="1" fill="hold">
                                          <p:stCondLst>
                                            <p:cond delay="0"/>
                                          </p:stCondLst>
                                        </p:cTn>
                                        <p:tgtEl>
                                          <p:spTgt spid="2"/>
                                        </p:tgtEl>
                                        <p:attrNameLst>
                                          <p:attrName>style.visibility</p:attrName>
                                        </p:attrNameLst>
                                      </p:cBhvr>
                                      <p:to>
                                        <p:strVal val="visible"/>
                                      </p:to>
                                    </p:set>
                                    <p:animEffect transition="in" filter="wipe(left)">
                                      <p:cBhvr>
                                        <p:cTn id="12" dur="2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iterate type="lt">
                                    <p:tmPct val="10000"/>
                                  </p:iterate>
                                  <p:childTnLst>
                                    <p:set>
                                      <p:cBhvr>
                                        <p:cTn id="16" dur="1" fill="hold">
                                          <p:stCondLst>
                                            <p:cond delay="0"/>
                                          </p:stCondLst>
                                        </p:cTn>
                                        <p:tgtEl>
                                          <p:spTgt spid="3"/>
                                        </p:tgtEl>
                                        <p:attrNameLst>
                                          <p:attrName>style.visibility</p:attrName>
                                        </p:attrNameLst>
                                      </p:cBhvr>
                                      <p:to>
                                        <p:strVal val="visible"/>
                                      </p:to>
                                    </p:set>
                                    <p:animEffect transition="in" filter="wipe(left)">
                                      <p:cBhvr>
                                        <p:cTn id="1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p:cNvSpPr txBox="1"/>
          <p:nvPr/>
        </p:nvSpPr>
        <p:spPr>
          <a:xfrm>
            <a:off x="1139031" y="796723"/>
            <a:ext cx="4591788" cy="582036"/>
          </a:xfrm>
          <a:prstGeom prst="rect">
            <a:avLst/>
          </a:prstGeom>
        </p:spPr>
        <p:style>
          <a:lnRef idx="0">
            <a:schemeClr val="accent4"/>
          </a:lnRef>
          <a:fillRef idx="3">
            <a:schemeClr val="accent4"/>
          </a:fillRef>
          <a:effectRef idx="3">
            <a:schemeClr val="accent4"/>
          </a:effectRef>
          <a:fontRef idx="minor">
            <a:schemeClr val="lt1"/>
          </a:fontRef>
        </p:style>
        <p:txBody>
          <a:bodyPr wrap="square" lIns="101235" tIns="50618" rIns="101235" bIns="50618" rtlCol="0">
            <a:spAutoFit/>
          </a:bodyPr>
          <a:lstStyle/>
          <a:p>
            <a:pPr algn="just"/>
            <a:r>
              <a:rPr lang="en-US" sz="3118" b="1" dirty="0">
                <a:latin typeface="Times New Roman" pitchFamily="18" charset="0"/>
                <a:ea typeface="Cambria Math" pitchFamily="18" charset="0"/>
              </a:rPr>
              <a:t>Current Sensitivity</a:t>
            </a:r>
          </a:p>
        </p:txBody>
      </p:sp>
      <p:sp>
        <p:nvSpPr>
          <p:cNvPr id="4" name="TextBox 3"/>
          <p:cNvSpPr txBox="1"/>
          <p:nvPr/>
        </p:nvSpPr>
        <p:spPr>
          <a:xfrm>
            <a:off x="1062832" y="1704408"/>
            <a:ext cx="9448800" cy="901802"/>
          </a:xfrm>
          <a:prstGeom prst="rect">
            <a:avLst/>
          </a:prstGeom>
          <a:noFill/>
        </p:spPr>
        <p:txBody>
          <a:bodyPr wrap="square" lIns="101235" tIns="50618" rIns="101235" bIns="50618" rtlCol="0">
            <a:spAutoFit/>
          </a:bodyPr>
          <a:lstStyle/>
          <a:p>
            <a:pPr marL="576368" indent="-576368" algn="just">
              <a:buFont typeface="Wingdings" pitchFamily="2" charset="2"/>
              <a:buChar char="Ø"/>
            </a:pPr>
            <a:r>
              <a:rPr lang="en-US" sz="2598" b="1" dirty="0">
                <a:solidFill>
                  <a:schemeClr val="bg1"/>
                </a:solidFill>
                <a:latin typeface="Times New Roman" pitchFamily="18" charset="0"/>
                <a:ea typeface="Cambria Math" pitchFamily="18" charset="0"/>
              </a:rPr>
              <a:t>The current sensitivity is defined as the deflection per unit current </a:t>
            </a:r>
            <a:r>
              <a:rPr lang="en-US" sz="2598" b="1" dirty="0" err="1">
                <a:solidFill>
                  <a:schemeClr val="bg1"/>
                </a:solidFill>
                <a:latin typeface="Times New Roman" pitchFamily="18" charset="0"/>
                <a:ea typeface="Cambria Math" pitchFamily="18" charset="0"/>
              </a:rPr>
              <a:t>i.e</a:t>
            </a:r>
            <a:r>
              <a:rPr lang="en-US" sz="2598" b="1" dirty="0">
                <a:solidFill>
                  <a:schemeClr val="bg1"/>
                </a:solidFill>
                <a:latin typeface="Times New Roman" pitchFamily="18" charset="0"/>
                <a:ea typeface="Cambria Math" pitchFamily="18" charset="0"/>
              </a:rPr>
              <a:t>, </a:t>
            </a:r>
            <a:endParaRPr lang="en-US" sz="2598" b="1" u="sng" dirty="0">
              <a:solidFill>
                <a:schemeClr val="bg1"/>
              </a:solidFill>
              <a:latin typeface="Times New Roman" pitchFamily="18" charset="0"/>
              <a:ea typeface="Cambria Math" pitchFamily="18" charset="0"/>
            </a:endParaRPr>
          </a:p>
        </p:txBody>
      </p:sp>
      <mc:AlternateContent xmlns:mc="http://schemas.openxmlformats.org/markup-compatibility/2006" xmlns:a14="http://schemas.microsoft.com/office/drawing/2010/main">
        <mc:Choice Requires="a14">
          <p:sp>
            <p:nvSpPr>
              <p:cNvPr id="9" name="TextBox 8"/>
              <p:cNvSpPr txBox="1"/>
              <p:nvPr/>
            </p:nvSpPr>
            <p:spPr>
              <a:xfrm>
                <a:off x="1672431" y="2857823"/>
                <a:ext cx="5048684" cy="743490"/>
              </a:xfrm>
              <a:prstGeom prst="rect">
                <a:avLst/>
              </a:prstGeom>
              <a:noFill/>
            </p:spPr>
            <p:txBody>
              <a:bodyPr wrap="square" lIns="101235" tIns="50618" rIns="101235" bIns="50618" rtlCol="0">
                <a:spAutoFit/>
              </a:bodyPr>
              <a:lstStyle/>
              <a:p>
                <a:pPr algn="just"/>
                <a14:m>
                  <m:oMath xmlns:m="http://schemas.openxmlformats.org/officeDocument/2006/math">
                    <m:f>
                      <m:fPr>
                        <m:ctrlPr>
                          <a:rPr lang="en-US" sz="2598" b="1" i="1" smtClean="0">
                            <a:solidFill>
                              <a:schemeClr val="bg1"/>
                            </a:solidFill>
                            <a:latin typeface="Cambria Math" panose="02040503050406030204" pitchFamily="18" charset="0"/>
                            <a:ea typeface="Cambria Math" pitchFamily="18" charset="0"/>
                          </a:rPr>
                        </m:ctrlPr>
                      </m:fPr>
                      <m:num>
                        <m:r>
                          <m:rPr>
                            <m:nor/>
                          </m:rPr>
                          <a:rPr lang="en-US" sz="2598" b="1">
                            <a:solidFill>
                              <a:schemeClr val="bg1"/>
                            </a:solidFill>
                            <a:latin typeface="Cambria Math"/>
                            <a:ea typeface="Cambria Math"/>
                          </a:rPr>
                          <m:t>φ</m:t>
                        </m:r>
                      </m:num>
                      <m:den>
                        <m:r>
                          <m:rPr>
                            <m:nor/>
                          </m:rPr>
                          <a:rPr lang="en-US" sz="2598" b="1">
                            <a:solidFill>
                              <a:schemeClr val="bg1"/>
                            </a:solidFill>
                            <a:latin typeface="Cambria Math"/>
                            <a:ea typeface="Cambria Math" pitchFamily="18" charset="0"/>
                          </a:rPr>
                          <m:t>I</m:t>
                        </m:r>
                      </m:den>
                    </m:f>
                    <m:r>
                      <m:rPr>
                        <m:nor/>
                      </m:rPr>
                      <a:rPr lang="en-US" sz="2598" b="1">
                        <a:solidFill>
                          <a:schemeClr val="bg1"/>
                        </a:solidFill>
                        <a:latin typeface="Cambria Math"/>
                        <a:ea typeface="Cambria Math" pitchFamily="18" charset="0"/>
                      </a:rPr>
                      <m:t>=</m:t>
                    </m:r>
                    <m:f>
                      <m:fPr>
                        <m:ctrlPr>
                          <a:rPr lang="en-US" sz="2598" b="1" i="1">
                            <a:solidFill>
                              <a:schemeClr val="bg1"/>
                            </a:solidFill>
                            <a:latin typeface="Cambria Math" panose="02040503050406030204" pitchFamily="18" charset="0"/>
                            <a:ea typeface="Cambria Math" pitchFamily="18" charset="0"/>
                          </a:rPr>
                        </m:ctrlPr>
                      </m:fPr>
                      <m:num>
                        <m:r>
                          <m:rPr>
                            <m:nor/>
                          </m:rPr>
                          <a:rPr lang="en-US" sz="2598" b="1">
                            <a:solidFill>
                              <a:schemeClr val="bg1"/>
                            </a:solidFill>
                            <a:latin typeface="Cambria Math"/>
                            <a:ea typeface="Cambria Math" pitchFamily="18" charset="0"/>
                          </a:rPr>
                          <m:t>NBA</m:t>
                        </m:r>
                      </m:num>
                      <m:den>
                        <m:r>
                          <m:rPr>
                            <m:nor/>
                          </m:rPr>
                          <a:rPr lang="en-US" sz="2598" b="1">
                            <a:solidFill>
                              <a:schemeClr val="bg1"/>
                            </a:solidFill>
                            <a:latin typeface="Cambria Math"/>
                            <a:ea typeface="Cambria Math" pitchFamily="18" charset="0"/>
                          </a:rPr>
                          <m:t>C</m:t>
                        </m:r>
                      </m:den>
                    </m:f>
                  </m:oMath>
                </a14:m>
                <a:r>
                  <a:rPr lang="en-US" sz="2598" b="1" dirty="0">
                    <a:solidFill>
                      <a:schemeClr val="bg1"/>
                    </a:solidFill>
                    <a:latin typeface="Times New Roman" pitchFamily="18" charset="0"/>
                    <a:ea typeface="Cambria Math" pitchFamily="18" charset="0"/>
                  </a:rPr>
                  <a:t>radians/rmpere</a:t>
                </a:r>
                <a:endParaRPr lang="en-US" sz="2598" b="1" u="sng" dirty="0">
                  <a:solidFill>
                    <a:schemeClr val="bg1"/>
                  </a:solidFill>
                  <a:latin typeface="Times New Roman" pitchFamily="18" charset="0"/>
                  <a:ea typeface="Cambria Math" pitchFamily="18" charset="0"/>
                </a:endParaRPr>
              </a:p>
            </p:txBody>
          </p:sp>
        </mc:Choice>
        <mc:Fallback xmlns="">
          <p:sp>
            <p:nvSpPr>
              <p:cNvPr id="9" name="TextBox 8"/>
              <p:cNvSpPr txBox="1">
                <a:spLocks noRot="1" noChangeAspect="1" noMove="1" noResize="1" noEditPoints="1" noAdjustHandles="1" noChangeArrowheads="1" noChangeShapeType="1" noTextEdit="1"/>
              </p:cNvSpPr>
              <p:nvPr/>
            </p:nvSpPr>
            <p:spPr>
              <a:xfrm>
                <a:off x="1672431" y="2857823"/>
                <a:ext cx="5048684" cy="743490"/>
              </a:xfrm>
              <a:prstGeom prst="rect">
                <a:avLst/>
              </a:prstGeom>
              <a:blipFill>
                <a:blip r:embed="rId3"/>
                <a:stretch>
                  <a:fillRect b="-7377"/>
                </a:stretch>
              </a:blipFill>
            </p:spPr>
            <p:txBody>
              <a:bodyPr/>
              <a:lstStyle/>
              <a:p>
                <a:r>
                  <a:rPr lang="en-IN">
                    <a:noFill/>
                  </a:rPr>
                  <a:t> </a:t>
                </a:r>
              </a:p>
            </p:txBody>
          </p:sp>
        </mc:Fallback>
      </mc:AlternateContent>
      <p:sp>
        <p:nvSpPr>
          <p:cNvPr id="12" name="TextBox 11"/>
          <p:cNvSpPr txBox="1"/>
          <p:nvPr/>
        </p:nvSpPr>
        <p:spPr>
          <a:xfrm>
            <a:off x="986631" y="3983322"/>
            <a:ext cx="8279612" cy="502014"/>
          </a:xfrm>
          <a:prstGeom prst="rect">
            <a:avLst/>
          </a:prstGeom>
          <a:noFill/>
        </p:spPr>
        <p:txBody>
          <a:bodyPr wrap="square" lIns="101235" tIns="50618" rIns="101235" bIns="50618" rtlCol="0">
            <a:spAutoFit/>
          </a:bodyPr>
          <a:lstStyle/>
          <a:p>
            <a:pPr marL="576368" indent="-576368" algn="just">
              <a:buFont typeface="Wingdings" pitchFamily="2" charset="2"/>
              <a:buChar char="Ø"/>
            </a:pPr>
            <a:r>
              <a:rPr lang="en-US" sz="2598" b="1" dirty="0">
                <a:solidFill>
                  <a:schemeClr val="bg1"/>
                </a:solidFill>
                <a:latin typeface="Times New Roman" pitchFamily="18" charset="0"/>
                <a:ea typeface="Cambria Math" pitchFamily="18" charset="0"/>
              </a:rPr>
              <a:t>N should be increased in order to increase sensitivity. </a:t>
            </a:r>
            <a:endParaRPr lang="en-US" sz="2598" b="1" u="sng" dirty="0">
              <a:solidFill>
                <a:schemeClr val="bg1"/>
              </a:solidFill>
              <a:latin typeface="Times New Roman" pitchFamily="18" charset="0"/>
              <a:ea typeface="Cambria Math" pitchFamily="18" charset="0"/>
            </a:endParaRPr>
          </a:p>
        </p:txBody>
      </p:sp>
    </p:spTree>
    <p:extLst>
      <p:ext uri="{BB962C8B-B14F-4D97-AF65-F5344CB8AC3E}">
        <p14:creationId xmlns:p14="http://schemas.microsoft.com/office/powerpoint/2010/main" val="2450124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iterate type="lt">
                                    <p:tmPct val="10000"/>
                                  </p:iterate>
                                  <p:childTnLst>
                                    <p:set>
                                      <p:cBhvr>
                                        <p:cTn id="11" dur="1" fill="hold">
                                          <p:stCondLst>
                                            <p:cond delay="0"/>
                                          </p:stCondLst>
                                        </p:cTn>
                                        <p:tgtEl>
                                          <p:spTgt spid="4"/>
                                        </p:tgtEl>
                                        <p:attrNameLst>
                                          <p:attrName>style.visibility</p:attrName>
                                        </p:attrNameLst>
                                      </p:cBhvr>
                                      <p:to>
                                        <p:strVal val="visible"/>
                                      </p:to>
                                    </p:set>
                                    <p:animEffect transition="in" filter="wipe(left)">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iterate type="lt">
                                    <p:tmPct val="10000"/>
                                  </p:iterate>
                                  <p:childTnLst>
                                    <p:set>
                                      <p:cBhvr>
                                        <p:cTn id="16" dur="1" fill="hold">
                                          <p:stCondLst>
                                            <p:cond delay="0"/>
                                          </p:stCondLst>
                                        </p:cTn>
                                        <p:tgtEl>
                                          <p:spTgt spid="9"/>
                                        </p:tgtEl>
                                        <p:attrNameLst>
                                          <p:attrName>style.visibility</p:attrName>
                                        </p:attrNameLst>
                                      </p:cBhvr>
                                      <p:to>
                                        <p:strVal val="visible"/>
                                      </p:to>
                                    </p:set>
                                    <p:animEffect transition="in" filter="wipe(left)">
                                      <p:cBhvr>
                                        <p:cTn id="17" dur="20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iterate type="lt">
                                    <p:tmPct val="10000"/>
                                  </p:iterate>
                                  <p:childTnLst>
                                    <p:set>
                                      <p:cBhvr>
                                        <p:cTn id="21" dur="1" fill="hold">
                                          <p:stCondLst>
                                            <p:cond delay="0"/>
                                          </p:stCondLst>
                                        </p:cTn>
                                        <p:tgtEl>
                                          <p:spTgt spid="12"/>
                                        </p:tgtEl>
                                        <p:attrNameLst>
                                          <p:attrName>style.visibility</p:attrName>
                                        </p:attrNameLst>
                                      </p:cBhvr>
                                      <p:to>
                                        <p:strVal val="visible"/>
                                      </p:to>
                                    </p:set>
                                    <p:animEffect transition="in" filter="wipe(left)">
                                      <p:cBhvr>
                                        <p:cTn id="22"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9" grpId="0"/>
      <p:bldP spid="12" grpId="0"/>
    </p:bldLst>
  </p:timing>
</p:sld>
</file>

<file path=ppt/slides/slide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p:cNvSpPr txBox="1"/>
          <p:nvPr/>
        </p:nvSpPr>
        <p:spPr>
          <a:xfrm>
            <a:off x="845511" y="560703"/>
            <a:ext cx="9589920" cy="533112"/>
          </a:xfrm>
          <a:prstGeom prst="rect">
            <a:avLst/>
          </a:prstGeom>
          <a:ln/>
        </p:spPr>
        <p:style>
          <a:lnRef idx="0">
            <a:schemeClr val="accent2"/>
          </a:lnRef>
          <a:fillRef idx="3">
            <a:schemeClr val="accent2"/>
          </a:fillRef>
          <a:effectRef idx="3">
            <a:schemeClr val="accent2"/>
          </a:effectRef>
          <a:fontRef idx="minor">
            <a:schemeClr val="lt1"/>
          </a:fontRef>
        </p:style>
        <p:txBody>
          <a:bodyPr wrap="square" lIns="101235" tIns="50618" rIns="101235" bIns="50618" rtlCol="0">
            <a:spAutoFit/>
          </a:bodyPr>
          <a:lstStyle/>
          <a:p>
            <a:pPr marL="576368" indent="-576368"/>
            <a:r>
              <a:rPr lang="en-US" sz="2800" b="1" dirty="0">
                <a:latin typeface="Times New Roman" pitchFamily="18" charset="0"/>
                <a:ea typeface="Cambria Math" pitchFamily="18" charset="0"/>
              </a:rPr>
              <a:t>CONVERSION OF GALVANOMETER TO A VOLTMETER</a:t>
            </a:r>
          </a:p>
        </p:txBody>
      </p:sp>
      <p:sp>
        <p:nvSpPr>
          <p:cNvPr id="4" name="TextBox 3"/>
          <p:cNvSpPr txBox="1"/>
          <p:nvPr/>
        </p:nvSpPr>
        <p:spPr>
          <a:xfrm>
            <a:off x="804405" y="1434732"/>
            <a:ext cx="10359537" cy="901802"/>
          </a:xfrm>
          <a:prstGeom prst="rect">
            <a:avLst/>
          </a:prstGeom>
          <a:noFill/>
        </p:spPr>
        <p:txBody>
          <a:bodyPr wrap="square" lIns="101235" tIns="50618" rIns="101235" bIns="50618" rtlCol="0">
            <a:spAutoFit/>
          </a:bodyPr>
          <a:lstStyle/>
          <a:p>
            <a:pPr marL="576368" indent="-576368" algn="just">
              <a:buFont typeface="Wingdings" pitchFamily="2" charset="2"/>
              <a:buChar char="Ø"/>
            </a:pPr>
            <a:r>
              <a:rPr lang="en-US" sz="2598" b="1" dirty="0">
                <a:solidFill>
                  <a:schemeClr val="bg1"/>
                </a:solidFill>
                <a:ea typeface="Cambria Math" pitchFamily="18" charset="0"/>
              </a:rPr>
              <a:t>A galvanometer can be converted to a voltmeter by connecting a high resistance ( R) in SERIES.</a:t>
            </a:r>
          </a:p>
        </p:txBody>
      </p:sp>
      <p:sp>
        <p:nvSpPr>
          <p:cNvPr id="14" name="TextBox 13"/>
          <p:cNvSpPr txBox="1"/>
          <p:nvPr/>
        </p:nvSpPr>
        <p:spPr>
          <a:xfrm>
            <a:off x="794743" y="2452748"/>
            <a:ext cx="10420450" cy="901802"/>
          </a:xfrm>
          <a:prstGeom prst="rect">
            <a:avLst/>
          </a:prstGeom>
          <a:noFill/>
        </p:spPr>
        <p:txBody>
          <a:bodyPr wrap="square" lIns="101235" tIns="50618" rIns="101235" bIns="50618" rtlCol="0">
            <a:spAutoFit/>
          </a:bodyPr>
          <a:lstStyle/>
          <a:p>
            <a:pPr marL="576368" indent="-576368" algn="just">
              <a:buFont typeface="Wingdings" pitchFamily="2" charset="2"/>
              <a:buChar char="Ø"/>
            </a:pPr>
            <a:r>
              <a:rPr lang="en-US" sz="2598" b="1" dirty="0">
                <a:solidFill>
                  <a:schemeClr val="bg1"/>
                </a:solidFill>
                <a:ea typeface="Cambria Math" pitchFamily="18" charset="0"/>
              </a:rPr>
              <a:t>A voltmeter is used to measure the potential difference between any two points in a circuit.</a:t>
            </a:r>
          </a:p>
        </p:txBody>
      </p:sp>
      <p:sp>
        <p:nvSpPr>
          <p:cNvPr id="17" name="TextBox 16"/>
          <p:cNvSpPr txBox="1"/>
          <p:nvPr/>
        </p:nvSpPr>
        <p:spPr>
          <a:xfrm>
            <a:off x="794743" y="3458824"/>
            <a:ext cx="9978534" cy="513419"/>
          </a:xfrm>
          <a:prstGeom prst="rect">
            <a:avLst/>
          </a:prstGeom>
          <a:noFill/>
        </p:spPr>
        <p:txBody>
          <a:bodyPr wrap="square" lIns="101235" tIns="50618" rIns="101235" bIns="50618" rtlCol="0">
            <a:spAutoFit/>
          </a:bodyPr>
          <a:lstStyle/>
          <a:p>
            <a:pPr marL="576368" indent="-576368" algn="just">
              <a:buFont typeface="Wingdings" pitchFamily="2" charset="2"/>
              <a:buChar char="Ø"/>
            </a:pPr>
            <a:r>
              <a:rPr lang="en-US" sz="2598" b="1" dirty="0">
                <a:solidFill>
                  <a:schemeClr val="bg1"/>
                </a:solidFill>
                <a:ea typeface="Cambria Math" pitchFamily="18" charset="0"/>
              </a:rPr>
              <a:t>The voltmeter must  always be connected in parallel in the circuit.</a:t>
            </a:r>
          </a:p>
        </p:txBody>
      </p:sp>
      <p:grpSp>
        <p:nvGrpSpPr>
          <p:cNvPr id="30" name="Group 72"/>
          <p:cNvGrpSpPr/>
          <p:nvPr/>
        </p:nvGrpSpPr>
        <p:grpSpPr>
          <a:xfrm>
            <a:off x="2401755" y="4182269"/>
            <a:ext cx="6509676" cy="2333590"/>
            <a:chOff x="3586884" y="742950"/>
            <a:chExt cx="5010789" cy="2317537"/>
          </a:xfrm>
        </p:grpSpPr>
        <p:grpSp>
          <p:nvGrpSpPr>
            <p:cNvPr id="31" name="Group 71"/>
            <p:cNvGrpSpPr/>
            <p:nvPr/>
          </p:nvGrpSpPr>
          <p:grpSpPr>
            <a:xfrm>
              <a:off x="3586884" y="742950"/>
              <a:ext cx="5010789" cy="1841226"/>
              <a:chOff x="3586884" y="742950"/>
              <a:chExt cx="5010789" cy="1841226"/>
            </a:xfrm>
          </p:grpSpPr>
          <p:sp>
            <p:nvSpPr>
              <p:cNvPr id="33" name="Rectangle 32"/>
              <p:cNvSpPr/>
              <p:nvPr/>
            </p:nvSpPr>
            <p:spPr>
              <a:xfrm>
                <a:off x="4099127" y="742950"/>
                <a:ext cx="3962400" cy="1752600"/>
              </a:xfrm>
              <a:prstGeom prst="rect">
                <a:avLst/>
              </a:prstGeom>
              <a:noFill/>
              <a:ln>
                <a:solidFill>
                  <a:schemeClr val="bg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53"/>
              </a:p>
            </p:txBody>
          </p:sp>
          <p:grpSp>
            <p:nvGrpSpPr>
              <p:cNvPr id="34" name="Group 43"/>
              <p:cNvGrpSpPr/>
              <p:nvPr/>
            </p:nvGrpSpPr>
            <p:grpSpPr>
              <a:xfrm>
                <a:off x="3622242" y="1501933"/>
                <a:ext cx="4916170" cy="234740"/>
                <a:chOff x="3622242" y="1376168"/>
                <a:chExt cx="4916170" cy="234740"/>
              </a:xfrm>
            </p:grpSpPr>
            <p:grpSp>
              <p:nvGrpSpPr>
                <p:cNvPr id="49" name="Group 22"/>
                <p:cNvGrpSpPr/>
                <p:nvPr/>
              </p:nvGrpSpPr>
              <p:grpSpPr>
                <a:xfrm>
                  <a:off x="3622242" y="1504950"/>
                  <a:ext cx="1137286" cy="1588"/>
                  <a:chOff x="990600" y="1809750"/>
                  <a:chExt cx="1137286" cy="1588"/>
                </a:xfrm>
              </p:grpSpPr>
              <p:cxnSp>
                <p:nvCxnSpPr>
                  <p:cNvPr id="60" name="Straight Arrow Connector 3"/>
                  <p:cNvCxnSpPr/>
                  <p:nvPr/>
                </p:nvCxnSpPr>
                <p:spPr>
                  <a:xfrm>
                    <a:off x="990600" y="1809750"/>
                    <a:ext cx="381000" cy="1588"/>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61" name="Straight Connector 5"/>
                  <p:cNvCxnSpPr/>
                  <p:nvPr/>
                </p:nvCxnSpPr>
                <p:spPr>
                  <a:xfrm>
                    <a:off x="1304926" y="1809750"/>
                    <a:ext cx="822960" cy="158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50" name="Freeform 49"/>
                <p:cNvSpPr/>
                <p:nvPr/>
              </p:nvSpPr>
              <p:spPr>
                <a:xfrm rot="21540000">
                  <a:off x="4690958" y="1384212"/>
                  <a:ext cx="836090" cy="226696"/>
                </a:xfrm>
                <a:custGeom>
                  <a:avLst/>
                  <a:gdLst>
                    <a:gd name="connsiteX0" fmla="*/ 0 w 1241425"/>
                    <a:gd name="connsiteY0" fmla="*/ 77520 h 150550"/>
                    <a:gd name="connsiteX1" fmla="*/ 168275 w 1241425"/>
                    <a:gd name="connsiteY1" fmla="*/ 77520 h 150550"/>
                    <a:gd name="connsiteX2" fmla="*/ 254000 w 1241425"/>
                    <a:gd name="connsiteY2" fmla="*/ 1320 h 150550"/>
                    <a:gd name="connsiteX3" fmla="*/ 342900 w 1241425"/>
                    <a:gd name="connsiteY3" fmla="*/ 150545 h 150550"/>
                    <a:gd name="connsiteX4" fmla="*/ 466725 w 1241425"/>
                    <a:gd name="connsiteY4" fmla="*/ 7670 h 150550"/>
                    <a:gd name="connsiteX5" fmla="*/ 581025 w 1241425"/>
                    <a:gd name="connsiteY5" fmla="*/ 150545 h 150550"/>
                    <a:gd name="connsiteX6" fmla="*/ 679450 w 1241425"/>
                    <a:gd name="connsiteY6" fmla="*/ 1320 h 150550"/>
                    <a:gd name="connsiteX7" fmla="*/ 784225 w 1241425"/>
                    <a:gd name="connsiteY7" fmla="*/ 147370 h 150550"/>
                    <a:gd name="connsiteX8" fmla="*/ 869950 w 1241425"/>
                    <a:gd name="connsiteY8" fmla="*/ 4495 h 150550"/>
                    <a:gd name="connsiteX9" fmla="*/ 942975 w 1241425"/>
                    <a:gd name="connsiteY9" fmla="*/ 147370 h 150550"/>
                    <a:gd name="connsiteX10" fmla="*/ 1025525 w 1241425"/>
                    <a:gd name="connsiteY10" fmla="*/ 1320 h 150550"/>
                    <a:gd name="connsiteX11" fmla="*/ 1069975 w 1241425"/>
                    <a:gd name="connsiteY11" fmla="*/ 80695 h 150550"/>
                    <a:gd name="connsiteX12" fmla="*/ 1241425 w 1241425"/>
                    <a:gd name="connsiteY12" fmla="*/ 90220 h 150550"/>
                    <a:gd name="connsiteX0" fmla="*/ 0 w 1241425"/>
                    <a:gd name="connsiteY0" fmla="*/ 77520 h 150550"/>
                    <a:gd name="connsiteX1" fmla="*/ 168275 w 1241425"/>
                    <a:gd name="connsiteY1" fmla="*/ 77520 h 150550"/>
                    <a:gd name="connsiteX2" fmla="*/ 254000 w 1241425"/>
                    <a:gd name="connsiteY2" fmla="*/ 1320 h 150550"/>
                    <a:gd name="connsiteX3" fmla="*/ 342900 w 1241425"/>
                    <a:gd name="connsiteY3" fmla="*/ 150545 h 150550"/>
                    <a:gd name="connsiteX4" fmla="*/ 466725 w 1241425"/>
                    <a:gd name="connsiteY4" fmla="*/ 7670 h 150550"/>
                    <a:gd name="connsiteX5" fmla="*/ 581025 w 1241425"/>
                    <a:gd name="connsiteY5" fmla="*/ 150545 h 150550"/>
                    <a:gd name="connsiteX6" fmla="*/ 679450 w 1241425"/>
                    <a:gd name="connsiteY6" fmla="*/ 1320 h 150550"/>
                    <a:gd name="connsiteX7" fmla="*/ 784225 w 1241425"/>
                    <a:gd name="connsiteY7" fmla="*/ 147370 h 150550"/>
                    <a:gd name="connsiteX8" fmla="*/ 869950 w 1241425"/>
                    <a:gd name="connsiteY8" fmla="*/ 4495 h 150550"/>
                    <a:gd name="connsiteX9" fmla="*/ 942975 w 1241425"/>
                    <a:gd name="connsiteY9" fmla="*/ 147370 h 150550"/>
                    <a:gd name="connsiteX10" fmla="*/ 1025525 w 1241425"/>
                    <a:gd name="connsiteY10" fmla="*/ 1320 h 150550"/>
                    <a:gd name="connsiteX11" fmla="*/ 1069975 w 1241425"/>
                    <a:gd name="connsiteY11" fmla="*/ 80695 h 150550"/>
                    <a:gd name="connsiteX12" fmla="*/ 1241425 w 1241425"/>
                    <a:gd name="connsiteY12" fmla="*/ 90220 h 150550"/>
                    <a:gd name="connsiteX0" fmla="*/ 0 w 1241425"/>
                    <a:gd name="connsiteY0" fmla="*/ 77310 h 150340"/>
                    <a:gd name="connsiteX1" fmla="*/ 168275 w 1241425"/>
                    <a:gd name="connsiteY1" fmla="*/ 77310 h 150340"/>
                    <a:gd name="connsiteX2" fmla="*/ 254000 w 1241425"/>
                    <a:gd name="connsiteY2" fmla="*/ 1110 h 150340"/>
                    <a:gd name="connsiteX3" fmla="*/ 342900 w 1241425"/>
                    <a:gd name="connsiteY3" fmla="*/ 150335 h 150340"/>
                    <a:gd name="connsiteX4" fmla="*/ 466725 w 1241425"/>
                    <a:gd name="connsiteY4" fmla="*/ 7460 h 150340"/>
                    <a:gd name="connsiteX5" fmla="*/ 581025 w 1241425"/>
                    <a:gd name="connsiteY5" fmla="*/ 150335 h 150340"/>
                    <a:gd name="connsiteX6" fmla="*/ 679450 w 1241425"/>
                    <a:gd name="connsiteY6" fmla="*/ 1110 h 150340"/>
                    <a:gd name="connsiteX7" fmla="*/ 784225 w 1241425"/>
                    <a:gd name="connsiteY7" fmla="*/ 147160 h 150340"/>
                    <a:gd name="connsiteX8" fmla="*/ 869950 w 1241425"/>
                    <a:gd name="connsiteY8" fmla="*/ 4285 h 150340"/>
                    <a:gd name="connsiteX9" fmla="*/ 942975 w 1241425"/>
                    <a:gd name="connsiteY9" fmla="*/ 147160 h 150340"/>
                    <a:gd name="connsiteX10" fmla="*/ 1025525 w 1241425"/>
                    <a:gd name="connsiteY10" fmla="*/ 1110 h 150340"/>
                    <a:gd name="connsiteX11" fmla="*/ 1069975 w 1241425"/>
                    <a:gd name="connsiteY11" fmla="*/ 80485 h 150340"/>
                    <a:gd name="connsiteX12" fmla="*/ 1241425 w 1241425"/>
                    <a:gd name="connsiteY12" fmla="*/ 90010 h 150340"/>
                    <a:gd name="connsiteX0" fmla="*/ 0 w 1241425"/>
                    <a:gd name="connsiteY0" fmla="*/ 77310 h 150340"/>
                    <a:gd name="connsiteX1" fmla="*/ 168275 w 1241425"/>
                    <a:gd name="connsiteY1" fmla="*/ 77310 h 150340"/>
                    <a:gd name="connsiteX2" fmla="*/ 254000 w 1241425"/>
                    <a:gd name="connsiteY2" fmla="*/ 1110 h 150340"/>
                    <a:gd name="connsiteX3" fmla="*/ 342900 w 1241425"/>
                    <a:gd name="connsiteY3" fmla="*/ 150335 h 150340"/>
                    <a:gd name="connsiteX4" fmla="*/ 466725 w 1241425"/>
                    <a:gd name="connsiteY4" fmla="*/ 7460 h 150340"/>
                    <a:gd name="connsiteX5" fmla="*/ 581025 w 1241425"/>
                    <a:gd name="connsiteY5" fmla="*/ 150335 h 150340"/>
                    <a:gd name="connsiteX6" fmla="*/ 679450 w 1241425"/>
                    <a:gd name="connsiteY6" fmla="*/ 1110 h 150340"/>
                    <a:gd name="connsiteX7" fmla="*/ 784225 w 1241425"/>
                    <a:gd name="connsiteY7" fmla="*/ 147160 h 150340"/>
                    <a:gd name="connsiteX8" fmla="*/ 869950 w 1241425"/>
                    <a:gd name="connsiteY8" fmla="*/ 4285 h 150340"/>
                    <a:gd name="connsiteX9" fmla="*/ 942975 w 1241425"/>
                    <a:gd name="connsiteY9" fmla="*/ 147160 h 150340"/>
                    <a:gd name="connsiteX10" fmla="*/ 1025525 w 1241425"/>
                    <a:gd name="connsiteY10" fmla="*/ 1110 h 150340"/>
                    <a:gd name="connsiteX11" fmla="*/ 1069975 w 1241425"/>
                    <a:gd name="connsiteY11" fmla="*/ 80485 h 150340"/>
                    <a:gd name="connsiteX12" fmla="*/ 1241425 w 1241425"/>
                    <a:gd name="connsiteY12" fmla="*/ 90010 h 150340"/>
                    <a:gd name="connsiteX0" fmla="*/ 0 w 1241425"/>
                    <a:gd name="connsiteY0" fmla="*/ 77310 h 150340"/>
                    <a:gd name="connsiteX1" fmla="*/ 168275 w 1241425"/>
                    <a:gd name="connsiteY1" fmla="*/ 77310 h 150340"/>
                    <a:gd name="connsiteX2" fmla="*/ 254000 w 1241425"/>
                    <a:gd name="connsiteY2" fmla="*/ 1110 h 150340"/>
                    <a:gd name="connsiteX3" fmla="*/ 342900 w 1241425"/>
                    <a:gd name="connsiteY3" fmla="*/ 150335 h 150340"/>
                    <a:gd name="connsiteX4" fmla="*/ 466725 w 1241425"/>
                    <a:gd name="connsiteY4" fmla="*/ 7460 h 150340"/>
                    <a:gd name="connsiteX5" fmla="*/ 581025 w 1241425"/>
                    <a:gd name="connsiteY5" fmla="*/ 150335 h 150340"/>
                    <a:gd name="connsiteX6" fmla="*/ 679450 w 1241425"/>
                    <a:gd name="connsiteY6" fmla="*/ 1110 h 150340"/>
                    <a:gd name="connsiteX7" fmla="*/ 784225 w 1241425"/>
                    <a:gd name="connsiteY7" fmla="*/ 147160 h 150340"/>
                    <a:gd name="connsiteX8" fmla="*/ 869950 w 1241425"/>
                    <a:gd name="connsiteY8" fmla="*/ 4285 h 150340"/>
                    <a:gd name="connsiteX9" fmla="*/ 942975 w 1241425"/>
                    <a:gd name="connsiteY9" fmla="*/ 147160 h 150340"/>
                    <a:gd name="connsiteX10" fmla="*/ 1025525 w 1241425"/>
                    <a:gd name="connsiteY10" fmla="*/ 1110 h 150340"/>
                    <a:gd name="connsiteX11" fmla="*/ 1069975 w 1241425"/>
                    <a:gd name="connsiteY11" fmla="*/ 80485 h 150340"/>
                    <a:gd name="connsiteX12" fmla="*/ 1241425 w 1241425"/>
                    <a:gd name="connsiteY12" fmla="*/ 90010 h 150340"/>
                    <a:gd name="connsiteX0" fmla="*/ 0 w 1241425"/>
                    <a:gd name="connsiteY0" fmla="*/ 77310 h 150335"/>
                    <a:gd name="connsiteX1" fmla="*/ 168275 w 1241425"/>
                    <a:gd name="connsiteY1" fmla="*/ 77310 h 150335"/>
                    <a:gd name="connsiteX2" fmla="*/ 254000 w 1241425"/>
                    <a:gd name="connsiteY2" fmla="*/ 1110 h 150335"/>
                    <a:gd name="connsiteX3" fmla="*/ 342900 w 1241425"/>
                    <a:gd name="connsiteY3" fmla="*/ 150335 h 150335"/>
                    <a:gd name="connsiteX4" fmla="*/ 466725 w 1241425"/>
                    <a:gd name="connsiteY4" fmla="*/ 7460 h 150335"/>
                    <a:gd name="connsiteX5" fmla="*/ 581025 w 1241425"/>
                    <a:gd name="connsiteY5" fmla="*/ 150335 h 150335"/>
                    <a:gd name="connsiteX6" fmla="*/ 679450 w 1241425"/>
                    <a:gd name="connsiteY6" fmla="*/ 1110 h 150335"/>
                    <a:gd name="connsiteX7" fmla="*/ 784225 w 1241425"/>
                    <a:gd name="connsiteY7" fmla="*/ 147160 h 150335"/>
                    <a:gd name="connsiteX8" fmla="*/ 869950 w 1241425"/>
                    <a:gd name="connsiteY8" fmla="*/ 4285 h 150335"/>
                    <a:gd name="connsiteX9" fmla="*/ 942975 w 1241425"/>
                    <a:gd name="connsiteY9" fmla="*/ 147160 h 150335"/>
                    <a:gd name="connsiteX10" fmla="*/ 1025525 w 1241425"/>
                    <a:gd name="connsiteY10" fmla="*/ 1110 h 150335"/>
                    <a:gd name="connsiteX11" fmla="*/ 1069975 w 1241425"/>
                    <a:gd name="connsiteY11" fmla="*/ 80485 h 150335"/>
                    <a:gd name="connsiteX12" fmla="*/ 1241425 w 1241425"/>
                    <a:gd name="connsiteY12" fmla="*/ 90010 h 150335"/>
                    <a:gd name="connsiteX0" fmla="*/ 0 w 1241425"/>
                    <a:gd name="connsiteY0" fmla="*/ 77310 h 150335"/>
                    <a:gd name="connsiteX1" fmla="*/ 168275 w 1241425"/>
                    <a:gd name="connsiteY1" fmla="*/ 77310 h 150335"/>
                    <a:gd name="connsiteX2" fmla="*/ 254000 w 1241425"/>
                    <a:gd name="connsiteY2" fmla="*/ 1110 h 150335"/>
                    <a:gd name="connsiteX3" fmla="*/ 342900 w 1241425"/>
                    <a:gd name="connsiteY3" fmla="*/ 150335 h 150335"/>
                    <a:gd name="connsiteX4" fmla="*/ 466725 w 1241425"/>
                    <a:gd name="connsiteY4" fmla="*/ 7460 h 150335"/>
                    <a:gd name="connsiteX5" fmla="*/ 581025 w 1241425"/>
                    <a:gd name="connsiteY5" fmla="*/ 150335 h 150335"/>
                    <a:gd name="connsiteX6" fmla="*/ 679450 w 1241425"/>
                    <a:gd name="connsiteY6" fmla="*/ 1110 h 150335"/>
                    <a:gd name="connsiteX7" fmla="*/ 784225 w 1241425"/>
                    <a:gd name="connsiteY7" fmla="*/ 147160 h 150335"/>
                    <a:gd name="connsiteX8" fmla="*/ 869950 w 1241425"/>
                    <a:gd name="connsiteY8" fmla="*/ 4285 h 150335"/>
                    <a:gd name="connsiteX9" fmla="*/ 942975 w 1241425"/>
                    <a:gd name="connsiteY9" fmla="*/ 147160 h 150335"/>
                    <a:gd name="connsiteX10" fmla="*/ 1025525 w 1241425"/>
                    <a:gd name="connsiteY10" fmla="*/ 1110 h 150335"/>
                    <a:gd name="connsiteX11" fmla="*/ 1069975 w 1241425"/>
                    <a:gd name="connsiteY11" fmla="*/ 80485 h 150335"/>
                    <a:gd name="connsiteX12" fmla="*/ 1241425 w 1241425"/>
                    <a:gd name="connsiteY12" fmla="*/ 90010 h 150335"/>
                    <a:gd name="connsiteX0" fmla="*/ 0 w 1241425"/>
                    <a:gd name="connsiteY0" fmla="*/ 77310 h 150335"/>
                    <a:gd name="connsiteX1" fmla="*/ 168275 w 1241425"/>
                    <a:gd name="connsiteY1" fmla="*/ 77310 h 150335"/>
                    <a:gd name="connsiteX2" fmla="*/ 254000 w 1241425"/>
                    <a:gd name="connsiteY2" fmla="*/ 1110 h 150335"/>
                    <a:gd name="connsiteX3" fmla="*/ 342900 w 1241425"/>
                    <a:gd name="connsiteY3" fmla="*/ 150335 h 150335"/>
                    <a:gd name="connsiteX4" fmla="*/ 466725 w 1241425"/>
                    <a:gd name="connsiteY4" fmla="*/ 7460 h 150335"/>
                    <a:gd name="connsiteX5" fmla="*/ 581025 w 1241425"/>
                    <a:gd name="connsiteY5" fmla="*/ 150335 h 150335"/>
                    <a:gd name="connsiteX6" fmla="*/ 679450 w 1241425"/>
                    <a:gd name="connsiteY6" fmla="*/ 1110 h 150335"/>
                    <a:gd name="connsiteX7" fmla="*/ 784225 w 1241425"/>
                    <a:gd name="connsiteY7" fmla="*/ 147160 h 150335"/>
                    <a:gd name="connsiteX8" fmla="*/ 869950 w 1241425"/>
                    <a:gd name="connsiteY8" fmla="*/ 4285 h 150335"/>
                    <a:gd name="connsiteX9" fmla="*/ 942975 w 1241425"/>
                    <a:gd name="connsiteY9" fmla="*/ 147160 h 150335"/>
                    <a:gd name="connsiteX10" fmla="*/ 1025525 w 1241425"/>
                    <a:gd name="connsiteY10" fmla="*/ 1110 h 150335"/>
                    <a:gd name="connsiteX11" fmla="*/ 1069975 w 1241425"/>
                    <a:gd name="connsiteY11" fmla="*/ 80485 h 150335"/>
                    <a:gd name="connsiteX12" fmla="*/ 1241425 w 1241425"/>
                    <a:gd name="connsiteY12" fmla="*/ 90010 h 150335"/>
                    <a:gd name="connsiteX0" fmla="*/ 0 w 1241425"/>
                    <a:gd name="connsiteY0" fmla="*/ 77310 h 150335"/>
                    <a:gd name="connsiteX1" fmla="*/ 168275 w 1241425"/>
                    <a:gd name="connsiteY1" fmla="*/ 77310 h 150335"/>
                    <a:gd name="connsiteX2" fmla="*/ 254000 w 1241425"/>
                    <a:gd name="connsiteY2" fmla="*/ 1110 h 150335"/>
                    <a:gd name="connsiteX3" fmla="*/ 342900 w 1241425"/>
                    <a:gd name="connsiteY3" fmla="*/ 150335 h 150335"/>
                    <a:gd name="connsiteX4" fmla="*/ 466725 w 1241425"/>
                    <a:gd name="connsiteY4" fmla="*/ 7460 h 150335"/>
                    <a:gd name="connsiteX5" fmla="*/ 581025 w 1241425"/>
                    <a:gd name="connsiteY5" fmla="*/ 150335 h 150335"/>
                    <a:gd name="connsiteX6" fmla="*/ 679450 w 1241425"/>
                    <a:gd name="connsiteY6" fmla="*/ 1110 h 150335"/>
                    <a:gd name="connsiteX7" fmla="*/ 784225 w 1241425"/>
                    <a:gd name="connsiteY7" fmla="*/ 147160 h 150335"/>
                    <a:gd name="connsiteX8" fmla="*/ 869950 w 1241425"/>
                    <a:gd name="connsiteY8" fmla="*/ 4285 h 150335"/>
                    <a:gd name="connsiteX9" fmla="*/ 942975 w 1241425"/>
                    <a:gd name="connsiteY9" fmla="*/ 147160 h 150335"/>
                    <a:gd name="connsiteX10" fmla="*/ 1025525 w 1241425"/>
                    <a:gd name="connsiteY10" fmla="*/ 1110 h 150335"/>
                    <a:gd name="connsiteX11" fmla="*/ 1069975 w 1241425"/>
                    <a:gd name="connsiteY11" fmla="*/ 80485 h 150335"/>
                    <a:gd name="connsiteX12" fmla="*/ 1241425 w 1241425"/>
                    <a:gd name="connsiteY12" fmla="*/ 90010 h 150335"/>
                    <a:gd name="connsiteX0" fmla="*/ 0 w 1241425"/>
                    <a:gd name="connsiteY0" fmla="*/ 77310 h 150335"/>
                    <a:gd name="connsiteX1" fmla="*/ 168275 w 1241425"/>
                    <a:gd name="connsiteY1" fmla="*/ 77310 h 150335"/>
                    <a:gd name="connsiteX2" fmla="*/ 254000 w 1241425"/>
                    <a:gd name="connsiteY2" fmla="*/ 1110 h 150335"/>
                    <a:gd name="connsiteX3" fmla="*/ 342900 w 1241425"/>
                    <a:gd name="connsiteY3" fmla="*/ 150335 h 150335"/>
                    <a:gd name="connsiteX4" fmla="*/ 466725 w 1241425"/>
                    <a:gd name="connsiteY4" fmla="*/ 7460 h 150335"/>
                    <a:gd name="connsiteX5" fmla="*/ 581025 w 1241425"/>
                    <a:gd name="connsiteY5" fmla="*/ 150335 h 150335"/>
                    <a:gd name="connsiteX6" fmla="*/ 679450 w 1241425"/>
                    <a:gd name="connsiteY6" fmla="*/ 1110 h 150335"/>
                    <a:gd name="connsiteX7" fmla="*/ 784225 w 1241425"/>
                    <a:gd name="connsiteY7" fmla="*/ 147160 h 150335"/>
                    <a:gd name="connsiteX8" fmla="*/ 869950 w 1241425"/>
                    <a:gd name="connsiteY8" fmla="*/ 4285 h 150335"/>
                    <a:gd name="connsiteX9" fmla="*/ 942975 w 1241425"/>
                    <a:gd name="connsiteY9" fmla="*/ 147160 h 150335"/>
                    <a:gd name="connsiteX10" fmla="*/ 1025525 w 1241425"/>
                    <a:gd name="connsiteY10" fmla="*/ 1110 h 150335"/>
                    <a:gd name="connsiteX11" fmla="*/ 1069975 w 1241425"/>
                    <a:gd name="connsiteY11" fmla="*/ 80485 h 150335"/>
                    <a:gd name="connsiteX12" fmla="*/ 1241425 w 1241425"/>
                    <a:gd name="connsiteY12" fmla="*/ 90010 h 150335"/>
                    <a:gd name="connsiteX0" fmla="*/ 0 w 1241425"/>
                    <a:gd name="connsiteY0" fmla="*/ 77310 h 150335"/>
                    <a:gd name="connsiteX1" fmla="*/ 168275 w 1241425"/>
                    <a:gd name="connsiteY1" fmla="*/ 77310 h 150335"/>
                    <a:gd name="connsiteX2" fmla="*/ 254000 w 1241425"/>
                    <a:gd name="connsiteY2" fmla="*/ 1110 h 150335"/>
                    <a:gd name="connsiteX3" fmla="*/ 342900 w 1241425"/>
                    <a:gd name="connsiteY3" fmla="*/ 150335 h 150335"/>
                    <a:gd name="connsiteX4" fmla="*/ 466725 w 1241425"/>
                    <a:gd name="connsiteY4" fmla="*/ 7460 h 150335"/>
                    <a:gd name="connsiteX5" fmla="*/ 581025 w 1241425"/>
                    <a:gd name="connsiteY5" fmla="*/ 150335 h 150335"/>
                    <a:gd name="connsiteX6" fmla="*/ 679450 w 1241425"/>
                    <a:gd name="connsiteY6" fmla="*/ 1110 h 150335"/>
                    <a:gd name="connsiteX7" fmla="*/ 784225 w 1241425"/>
                    <a:gd name="connsiteY7" fmla="*/ 147160 h 150335"/>
                    <a:gd name="connsiteX8" fmla="*/ 869950 w 1241425"/>
                    <a:gd name="connsiteY8" fmla="*/ 4285 h 150335"/>
                    <a:gd name="connsiteX9" fmla="*/ 942975 w 1241425"/>
                    <a:gd name="connsiteY9" fmla="*/ 147160 h 150335"/>
                    <a:gd name="connsiteX10" fmla="*/ 1025525 w 1241425"/>
                    <a:gd name="connsiteY10" fmla="*/ 1110 h 150335"/>
                    <a:gd name="connsiteX11" fmla="*/ 1069975 w 1241425"/>
                    <a:gd name="connsiteY11" fmla="*/ 80485 h 150335"/>
                    <a:gd name="connsiteX12" fmla="*/ 1241425 w 1241425"/>
                    <a:gd name="connsiteY12" fmla="*/ 90010 h 150335"/>
                    <a:gd name="connsiteX0" fmla="*/ 0 w 1241425"/>
                    <a:gd name="connsiteY0" fmla="*/ 76200 h 149225"/>
                    <a:gd name="connsiteX1" fmla="*/ 168275 w 1241425"/>
                    <a:gd name="connsiteY1" fmla="*/ 76200 h 149225"/>
                    <a:gd name="connsiteX2" fmla="*/ 254000 w 1241425"/>
                    <a:gd name="connsiteY2" fmla="*/ 0 h 149225"/>
                    <a:gd name="connsiteX3" fmla="*/ 342900 w 1241425"/>
                    <a:gd name="connsiteY3" fmla="*/ 149225 h 149225"/>
                    <a:gd name="connsiteX4" fmla="*/ 466725 w 1241425"/>
                    <a:gd name="connsiteY4" fmla="*/ 6350 h 149225"/>
                    <a:gd name="connsiteX5" fmla="*/ 581025 w 1241425"/>
                    <a:gd name="connsiteY5" fmla="*/ 149225 h 149225"/>
                    <a:gd name="connsiteX6" fmla="*/ 679450 w 1241425"/>
                    <a:gd name="connsiteY6" fmla="*/ 0 h 149225"/>
                    <a:gd name="connsiteX7" fmla="*/ 784225 w 1241425"/>
                    <a:gd name="connsiteY7" fmla="*/ 146050 h 149225"/>
                    <a:gd name="connsiteX8" fmla="*/ 869950 w 1241425"/>
                    <a:gd name="connsiteY8" fmla="*/ 3175 h 149225"/>
                    <a:gd name="connsiteX9" fmla="*/ 942975 w 1241425"/>
                    <a:gd name="connsiteY9" fmla="*/ 146050 h 149225"/>
                    <a:gd name="connsiteX10" fmla="*/ 1025525 w 1241425"/>
                    <a:gd name="connsiteY10" fmla="*/ 0 h 149225"/>
                    <a:gd name="connsiteX11" fmla="*/ 1069975 w 1241425"/>
                    <a:gd name="connsiteY11" fmla="*/ 79375 h 149225"/>
                    <a:gd name="connsiteX12" fmla="*/ 1241425 w 1241425"/>
                    <a:gd name="connsiteY12" fmla="*/ 88900 h 149225"/>
                    <a:gd name="connsiteX0" fmla="*/ 0 w 1241425"/>
                    <a:gd name="connsiteY0" fmla="*/ 76200 h 149225"/>
                    <a:gd name="connsiteX1" fmla="*/ 168275 w 1241425"/>
                    <a:gd name="connsiteY1" fmla="*/ 76200 h 149225"/>
                    <a:gd name="connsiteX2" fmla="*/ 254000 w 1241425"/>
                    <a:gd name="connsiteY2" fmla="*/ 0 h 149225"/>
                    <a:gd name="connsiteX3" fmla="*/ 342900 w 1241425"/>
                    <a:gd name="connsiteY3" fmla="*/ 149225 h 149225"/>
                    <a:gd name="connsiteX4" fmla="*/ 466725 w 1241425"/>
                    <a:gd name="connsiteY4" fmla="*/ 6350 h 149225"/>
                    <a:gd name="connsiteX5" fmla="*/ 581025 w 1241425"/>
                    <a:gd name="connsiteY5" fmla="*/ 149225 h 149225"/>
                    <a:gd name="connsiteX6" fmla="*/ 679450 w 1241425"/>
                    <a:gd name="connsiteY6" fmla="*/ 0 h 149225"/>
                    <a:gd name="connsiteX7" fmla="*/ 784225 w 1241425"/>
                    <a:gd name="connsiteY7" fmla="*/ 146050 h 149225"/>
                    <a:gd name="connsiteX8" fmla="*/ 869950 w 1241425"/>
                    <a:gd name="connsiteY8" fmla="*/ 3175 h 149225"/>
                    <a:gd name="connsiteX9" fmla="*/ 942975 w 1241425"/>
                    <a:gd name="connsiteY9" fmla="*/ 146050 h 149225"/>
                    <a:gd name="connsiteX10" fmla="*/ 1025525 w 1241425"/>
                    <a:gd name="connsiteY10" fmla="*/ 0 h 149225"/>
                    <a:gd name="connsiteX11" fmla="*/ 1069975 w 1241425"/>
                    <a:gd name="connsiteY11" fmla="*/ 79375 h 149225"/>
                    <a:gd name="connsiteX12" fmla="*/ 1241425 w 1241425"/>
                    <a:gd name="connsiteY12" fmla="*/ 88900 h 149225"/>
                    <a:gd name="connsiteX0" fmla="*/ 0 w 1241425"/>
                    <a:gd name="connsiteY0" fmla="*/ 76200 h 149225"/>
                    <a:gd name="connsiteX1" fmla="*/ 168275 w 1241425"/>
                    <a:gd name="connsiteY1" fmla="*/ 76200 h 149225"/>
                    <a:gd name="connsiteX2" fmla="*/ 254000 w 1241425"/>
                    <a:gd name="connsiteY2" fmla="*/ 0 h 149225"/>
                    <a:gd name="connsiteX3" fmla="*/ 342900 w 1241425"/>
                    <a:gd name="connsiteY3" fmla="*/ 149225 h 149225"/>
                    <a:gd name="connsiteX4" fmla="*/ 466725 w 1241425"/>
                    <a:gd name="connsiteY4" fmla="*/ 6350 h 149225"/>
                    <a:gd name="connsiteX5" fmla="*/ 581025 w 1241425"/>
                    <a:gd name="connsiteY5" fmla="*/ 149225 h 149225"/>
                    <a:gd name="connsiteX6" fmla="*/ 679450 w 1241425"/>
                    <a:gd name="connsiteY6" fmla="*/ 0 h 149225"/>
                    <a:gd name="connsiteX7" fmla="*/ 784225 w 1241425"/>
                    <a:gd name="connsiteY7" fmla="*/ 146050 h 149225"/>
                    <a:gd name="connsiteX8" fmla="*/ 869950 w 1241425"/>
                    <a:gd name="connsiteY8" fmla="*/ 3175 h 149225"/>
                    <a:gd name="connsiteX9" fmla="*/ 942975 w 1241425"/>
                    <a:gd name="connsiteY9" fmla="*/ 146050 h 149225"/>
                    <a:gd name="connsiteX10" fmla="*/ 1025525 w 1241425"/>
                    <a:gd name="connsiteY10" fmla="*/ 0 h 149225"/>
                    <a:gd name="connsiteX11" fmla="*/ 1069975 w 1241425"/>
                    <a:gd name="connsiteY11" fmla="*/ 79375 h 149225"/>
                    <a:gd name="connsiteX12" fmla="*/ 1241425 w 1241425"/>
                    <a:gd name="connsiteY12" fmla="*/ 73025 h 149225"/>
                    <a:gd name="connsiteX0" fmla="*/ 0 w 1244600"/>
                    <a:gd name="connsiteY0" fmla="*/ 76200 h 149225"/>
                    <a:gd name="connsiteX1" fmla="*/ 168275 w 1244600"/>
                    <a:gd name="connsiteY1" fmla="*/ 76200 h 149225"/>
                    <a:gd name="connsiteX2" fmla="*/ 254000 w 1244600"/>
                    <a:gd name="connsiteY2" fmla="*/ 0 h 149225"/>
                    <a:gd name="connsiteX3" fmla="*/ 342900 w 1244600"/>
                    <a:gd name="connsiteY3" fmla="*/ 149225 h 149225"/>
                    <a:gd name="connsiteX4" fmla="*/ 466725 w 1244600"/>
                    <a:gd name="connsiteY4" fmla="*/ 6350 h 149225"/>
                    <a:gd name="connsiteX5" fmla="*/ 581025 w 1244600"/>
                    <a:gd name="connsiteY5" fmla="*/ 149225 h 149225"/>
                    <a:gd name="connsiteX6" fmla="*/ 679450 w 1244600"/>
                    <a:gd name="connsiteY6" fmla="*/ 0 h 149225"/>
                    <a:gd name="connsiteX7" fmla="*/ 784225 w 1244600"/>
                    <a:gd name="connsiteY7" fmla="*/ 146050 h 149225"/>
                    <a:gd name="connsiteX8" fmla="*/ 869950 w 1244600"/>
                    <a:gd name="connsiteY8" fmla="*/ 3175 h 149225"/>
                    <a:gd name="connsiteX9" fmla="*/ 942975 w 1244600"/>
                    <a:gd name="connsiteY9" fmla="*/ 146050 h 149225"/>
                    <a:gd name="connsiteX10" fmla="*/ 1025525 w 1244600"/>
                    <a:gd name="connsiteY10" fmla="*/ 0 h 149225"/>
                    <a:gd name="connsiteX11" fmla="*/ 1069975 w 1244600"/>
                    <a:gd name="connsiteY11" fmla="*/ 79375 h 149225"/>
                    <a:gd name="connsiteX12" fmla="*/ 1244600 w 1244600"/>
                    <a:gd name="connsiteY12" fmla="*/ 85725 h 149225"/>
                    <a:gd name="connsiteX0" fmla="*/ 0 w 1244600"/>
                    <a:gd name="connsiteY0" fmla="*/ 76200 h 149225"/>
                    <a:gd name="connsiteX1" fmla="*/ 168275 w 1244600"/>
                    <a:gd name="connsiteY1" fmla="*/ 76200 h 149225"/>
                    <a:gd name="connsiteX2" fmla="*/ 254000 w 1244600"/>
                    <a:gd name="connsiteY2" fmla="*/ 0 h 149225"/>
                    <a:gd name="connsiteX3" fmla="*/ 342900 w 1244600"/>
                    <a:gd name="connsiteY3" fmla="*/ 149225 h 149225"/>
                    <a:gd name="connsiteX4" fmla="*/ 466725 w 1244600"/>
                    <a:gd name="connsiteY4" fmla="*/ 6350 h 149225"/>
                    <a:gd name="connsiteX5" fmla="*/ 581025 w 1244600"/>
                    <a:gd name="connsiteY5" fmla="*/ 149225 h 149225"/>
                    <a:gd name="connsiteX6" fmla="*/ 679450 w 1244600"/>
                    <a:gd name="connsiteY6" fmla="*/ 0 h 149225"/>
                    <a:gd name="connsiteX7" fmla="*/ 784225 w 1244600"/>
                    <a:gd name="connsiteY7" fmla="*/ 146050 h 149225"/>
                    <a:gd name="connsiteX8" fmla="*/ 869950 w 1244600"/>
                    <a:gd name="connsiteY8" fmla="*/ 3175 h 149225"/>
                    <a:gd name="connsiteX9" fmla="*/ 942975 w 1244600"/>
                    <a:gd name="connsiteY9" fmla="*/ 146050 h 149225"/>
                    <a:gd name="connsiteX10" fmla="*/ 1025525 w 1244600"/>
                    <a:gd name="connsiteY10" fmla="*/ 0 h 149225"/>
                    <a:gd name="connsiteX11" fmla="*/ 1069975 w 1244600"/>
                    <a:gd name="connsiteY11" fmla="*/ 79375 h 149225"/>
                    <a:gd name="connsiteX12" fmla="*/ 1244600 w 1244600"/>
                    <a:gd name="connsiteY12" fmla="*/ 85725 h 149225"/>
                    <a:gd name="connsiteX0" fmla="*/ 0 w 1244600"/>
                    <a:gd name="connsiteY0" fmla="*/ 76200 h 149225"/>
                    <a:gd name="connsiteX1" fmla="*/ 168275 w 1244600"/>
                    <a:gd name="connsiteY1" fmla="*/ 76200 h 149225"/>
                    <a:gd name="connsiteX2" fmla="*/ 254000 w 1244600"/>
                    <a:gd name="connsiteY2" fmla="*/ 0 h 149225"/>
                    <a:gd name="connsiteX3" fmla="*/ 342900 w 1244600"/>
                    <a:gd name="connsiteY3" fmla="*/ 149225 h 149225"/>
                    <a:gd name="connsiteX4" fmla="*/ 466725 w 1244600"/>
                    <a:gd name="connsiteY4" fmla="*/ 6350 h 149225"/>
                    <a:gd name="connsiteX5" fmla="*/ 581025 w 1244600"/>
                    <a:gd name="connsiteY5" fmla="*/ 149225 h 149225"/>
                    <a:gd name="connsiteX6" fmla="*/ 679450 w 1244600"/>
                    <a:gd name="connsiteY6" fmla="*/ 0 h 149225"/>
                    <a:gd name="connsiteX7" fmla="*/ 784225 w 1244600"/>
                    <a:gd name="connsiteY7" fmla="*/ 146050 h 149225"/>
                    <a:gd name="connsiteX8" fmla="*/ 869950 w 1244600"/>
                    <a:gd name="connsiteY8" fmla="*/ 3175 h 149225"/>
                    <a:gd name="connsiteX9" fmla="*/ 942975 w 1244600"/>
                    <a:gd name="connsiteY9" fmla="*/ 146050 h 149225"/>
                    <a:gd name="connsiteX10" fmla="*/ 1025525 w 1244600"/>
                    <a:gd name="connsiteY10" fmla="*/ 0 h 149225"/>
                    <a:gd name="connsiteX11" fmla="*/ 1069975 w 1244600"/>
                    <a:gd name="connsiteY11" fmla="*/ 79375 h 149225"/>
                    <a:gd name="connsiteX12" fmla="*/ 1244600 w 1244600"/>
                    <a:gd name="connsiteY12" fmla="*/ 85725 h 149225"/>
                    <a:gd name="connsiteX0" fmla="*/ 0 w 1244600"/>
                    <a:gd name="connsiteY0" fmla="*/ 77585 h 150610"/>
                    <a:gd name="connsiteX1" fmla="*/ 168275 w 1244600"/>
                    <a:gd name="connsiteY1" fmla="*/ 77585 h 150610"/>
                    <a:gd name="connsiteX2" fmla="*/ 254000 w 1244600"/>
                    <a:gd name="connsiteY2" fmla="*/ 1385 h 150610"/>
                    <a:gd name="connsiteX3" fmla="*/ 342900 w 1244600"/>
                    <a:gd name="connsiteY3" fmla="*/ 150610 h 150610"/>
                    <a:gd name="connsiteX4" fmla="*/ 466725 w 1244600"/>
                    <a:gd name="connsiteY4" fmla="*/ 7735 h 150610"/>
                    <a:gd name="connsiteX5" fmla="*/ 581025 w 1244600"/>
                    <a:gd name="connsiteY5" fmla="*/ 150610 h 150610"/>
                    <a:gd name="connsiteX6" fmla="*/ 679450 w 1244600"/>
                    <a:gd name="connsiteY6" fmla="*/ 1385 h 150610"/>
                    <a:gd name="connsiteX7" fmla="*/ 784225 w 1244600"/>
                    <a:gd name="connsiteY7" fmla="*/ 147435 h 150610"/>
                    <a:gd name="connsiteX8" fmla="*/ 869950 w 1244600"/>
                    <a:gd name="connsiteY8" fmla="*/ 4560 h 150610"/>
                    <a:gd name="connsiteX9" fmla="*/ 974684 w 1244600"/>
                    <a:gd name="connsiteY9" fmla="*/ 150481 h 150610"/>
                    <a:gd name="connsiteX10" fmla="*/ 1025525 w 1244600"/>
                    <a:gd name="connsiteY10" fmla="*/ 1385 h 150610"/>
                    <a:gd name="connsiteX11" fmla="*/ 1069975 w 1244600"/>
                    <a:gd name="connsiteY11" fmla="*/ 80760 h 150610"/>
                    <a:gd name="connsiteX12" fmla="*/ 1244600 w 1244600"/>
                    <a:gd name="connsiteY12" fmla="*/ 87110 h 150610"/>
                    <a:gd name="connsiteX0" fmla="*/ 0 w 1244600"/>
                    <a:gd name="connsiteY0" fmla="*/ 86515 h 159540"/>
                    <a:gd name="connsiteX1" fmla="*/ 168275 w 1244600"/>
                    <a:gd name="connsiteY1" fmla="*/ 86515 h 159540"/>
                    <a:gd name="connsiteX2" fmla="*/ 254000 w 1244600"/>
                    <a:gd name="connsiteY2" fmla="*/ 10315 h 159540"/>
                    <a:gd name="connsiteX3" fmla="*/ 342900 w 1244600"/>
                    <a:gd name="connsiteY3" fmla="*/ 159540 h 159540"/>
                    <a:gd name="connsiteX4" fmla="*/ 466725 w 1244600"/>
                    <a:gd name="connsiteY4" fmla="*/ 16665 h 159540"/>
                    <a:gd name="connsiteX5" fmla="*/ 581025 w 1244600"/>
                    <a:gd name="connsiteY5" fmla="*/ 159540 h 159540"/>
                    <a:gd name="connsiteX6" fmla="*/ 679450 w 1244600"/>
                    <a:gd name="connsiteY6" fmla="*/ 10315 h 159540"/>
                    <a:gd name="connsiteX7" fmla="*/ 784225 w 1244600"/>
                    <a:gd name="connsiteY7" fmla="*/ 156365 h 159540"/>
                    <a:gd name="connsiteX8" fmla="*/ 869950 w 1244600"/>
                    <a:gd name="connsiteY8" fmla="*/ 13490 h 159540"/>
                    <a:gd name="connsiteX9" fmla="*/ 911649 w 1244600"/>
                    <a:gd name="connsiteY9" fmla="*/ 22498 h 159540"/>
                    <a:gd name="connsiteX10" fmla="*/ 974684 w 1244600"/>
                    <a:gd name="connsiteY10" fmla="*/ 159411 h 159540"/>
                    <a:gd name="connsiteX11" fmla="*/ 1025525 w 1244600"/>
                    <a:gd name="connsiteY11" fmla="*/ 10315 h 159540"/>
                    <a:gd name="connsiteX12" fmla="*/ 1069975 w 1244600"/>
                    <a:gd name="connsiteY12" fmla="*/ 89690 h 159540"/>
                    <a:gd name="connsiteX13" fmla="*/ 1244600 w 1244600"/>
                    <a:gd name="connsiteY13" fmla="*/ 96040 h 159540"/>
                    <a:gd name="connsiteX0" fmla="*/ 0 w 1244600"/>
                    <a:gd name="connsiteY0" fmla="*/ 86515 h 159540"/>
                    <a:gd name="connsiteX1" fmla="*/ 168275 w 1244600"/>
                    <a:gd name="connsiteY1" fmla="*/ 86515 h 159540"/>
                    <a:gd name="connsiteX2" fmla="*/ 254000 w 1244600"/>
                    <a:gd name="connsiteY2" fmla="*/ 10315 h 159540"/>
                    <a:gd name="connsiteX3" fmla="*/ 342900 w 1244600"/>
                    <a:gd name="connsiteY3" fmla="*/ 159540 h 159540"/>
                    <a:gd name="connsiteX4" fmla="*/ 466725 w 1244600"/>
                    <a:gd name="connsiteY4" fmla="*/ 16665 h 159540"/>
                    <a:gd name="connsiteX5" fmla="*/ 581025 w 1244600"/>
                    <a:gd name="connsiteY5" fmla="*/ 159540 h 159540"/>
                    <a:gd name="connsiteX6" fmla="*/ 679450 w 1244600"/>
                    <a:gd name="connsiteY6" fmla="*/ 10315 h 159540"/>
                    <a:gd name="connsiteX7" fmla="*/ 784225 w 1244600"/>
                    <a:gd name="connsiteY7" fmla="*/ 156365 h 159540"/>
                    <a:gd name="connsiteX8" fmla="*/ 869950 w 1244600"/>
                    <a:gd name="connsiteY8" fmla="*/ 13490 h 159540"/>
                    <a:gd name="connsiteX9" fmla="*/ 911649 w 1244600"/>
                    <a:gd name="connsiteY9" fmla="*/ 22498 h 159540"/>
                    <a:gd name="connsiteX10" fmla="*/ 974684 w 1244600"/>
                    <a:gd name="connsiteY10" fmla="*/ 159411 h 159540"/>
                    <a:gd name="connsiteX11" fmla="*/ 1073090 w 1244600"/>
                    <a:gd name="connsiteY11" fmla="*/ 10315 h 159540"/>
                    <a:gd name="connsiteX12" fmla="*/ 1069975 w 1244600"/>
                    <a:gd name="connsiteY12" fmla="*/ 89690 h 159540"/>
                    <a:gd name="connsiteX13" fmla="*/ 1244600 w 1244600"/>
                    <a:gd name="connsiteY13" fmla="*/ 96040 h 159540"/>
                    <a:gd name="connsiteX0" fmla="*/ 0 w 1244600"/>
                    <a:gd name="connsiteY0" fmla="*/ 86515 h 159540"/>
                    <a:gd name="connsiteX1" fmla="*/ 168275 w 1244600"/>
                    <a:gd name="connsiteY1" fmla="*/ 86515 h 159540"/>
                    <a:gd name="connsiteX2" fmla="*/ 254000 w 1244600"/>
                    <a:gd name="connsiteY2" fmla="*/ 10315 h 159540"/>
                    <a:gd name="connsiteX3" fmla="*/ 342900 w 1244600"/>
                    <a:gd name="connsiteY3" fmla="*/ 159540 h 159540"/>
                    <a:gd name="connsiteX4" fmla="*/ 466725 w 1244600"/>
                    <a:gd name="connsiteY4" fmla="*/ 16665 h 159540"/>
                    <a:gd name="connsiteX5" fmla="*/ 581025 w 1244600"/>
                    <a:gd name="connsiteY5" fmla="*/ 159540 h 159540"/>
                    <a:gd name="connsiteX6" fmla="*/ 679450 w 1244600"/>
                    <a:gd name="connsiteY6" fmla="*/ 10315 h 159540"/>
                    <a:gd name="connsiteX7" fmla="*/ 784225 w 1244600"/>
                    <a:gd name="connsiteY7" fmla="*/ 156365 h 159540"/>
                    <a:gd name="connsiteX8" fmla="*/ 869950 w 1244600"/>
                    <a:gd name="connsiteY8" fmla="*/ 13490 h 159540"/>
                    <a:gd name="connsiteX9" fmla="*/ 911649 w 1244600"/>
                    <a:gd name="connsiteY9" fmla="*/ 22498 h 159540"/>
                    <a:gd name="connsiteX10" fmla="*/ 974684 w 1244600"/>
                    <a:gd name="connsiteY10" fmla="*/ 159411 h 159540"/>
                    <a:gd name="connsiteX11" fmla="*/ 1073090 w 1244600"/>
                    <a:gd name="connsiteY11" fmla="*/ 10315 h 159540"/>
                    <a:gd name="connsiteX12" fmla="*/ 1125467 w 1244600"/>
                    <a:gd name="connsiteY12" fmla="*/ 89690 h 159540"/>
                    <a:gd name="connsiteX13" fmla="*/ 1244600 w 1244600"/>
                    <a:gd name="connsiteY13" fmla="*/ 96040 h 159540"/>
                    <a:gd name="connsiteX0" fmla="*/ 0 w 1319910"/>
                    <a:gd name="connsiteY0" fmla="*/ 86515 h 159540"/>
                    <a:gd name="connsiteX1" fmla="*/ 168275 w 1319910"/>
                    <a:gd name="connsiteY1" fmla="*/ 86515 h 159540"/>
                    <a:gd name="connsiteX2" fmla="*/ 254000 w 1319910"/>
                    <a:gd name="connsiteY2" fmla="*/ 10315 h 159540"/>
                    <a:gd name="connsiteX3" fmla="*/ 342900 w 1319910"/>
                    <a:gd name="connsiteY3" fmla="*/ 159540 h 159540"/>
                    <a:gd name="connsiteX4" fmla="*/ 466725 w 1319910"/>
                    <a:gd name="connsiteY4" fmla="*/ 16665 h 159540"/>
                    <a:gd name="connsiteX5" fmla="*/ 581025 w 1319910"/>
                    <a:gd name="connsiteY5" fmla="*/ 159540 h 159540"/>
                    <a:gd name="connsiteX6" fmla="*/ 679450 w 1319910"/>
                    <a:gd name="connsiteY6" fmla="*/ 10315 h 159540"/>
                    <a:gd name="connsiteX7" fmla="*/ 784225 w 1319910"/>
                    <a:gd name="connsiteY7" fmla="*/ 156365 h 159540"/>
                    <a:gd name="connsiteX8" fmla="*/ 869950 w 1319910"/>
                    <a:gd name="connsiteY8" fmla="*/ 13490 h 159540"/>
                    <a:gd name="connsiteX9" fmla="*/ 911649 w 1319910"/>
                    <a:gd name="connsiteY9" fmla="*/ 22498 h 159540"/>
                    <a:gd name="connsiteX10" fmla="*/ 974684 w 1319910"/>
                    <a:gd name="connsiteY10" fmla="*/ 159411 h 159540"/>
                    <a:gd name="connsiteX11" fmla="*/ 1073090 w 1319910"/>
                    <a:gd name="connsiteY11" fmla="*/ 10315 h 159540"/>
                    <a:gd name="connsiteX12" fmla="*/ 1125467 w 1319910"/>
                    <a:gd name="connsiteY12" fmla="*/ 89690 h 159540"/>
                    <a:gd name="connsiteX13" fmla="*/ 1319910 w 1319910"/>
                    <a:gd name="connsiteY13" fmla="*/ 92994 h 159540"/>
                    <a:gd name="connsiteX0" fmla="*/ 0 w 1319910"/>
                    <a:gd name="connsiteY0" fmla="*/ 86515 h 159540"/>
                    <a:gd name="connsiteX1" fmla="*/ 168275 w 1319910"/>
                    <a:gd name="connsiteY1" fmla="*/ 86515 h 159540"/>
                    <a:gd name="connsiteX2" fmla="*/ 254000 w 1319910"/>
                    <a:gd name="connsiteY2" fmla="*/ 10315 h 159540"/>
                    <a:gd name="connsiteX3" fmla="*/ 342900 w 1319910"/>
                    <a:gd name="connsiteY3" fmla="*/ 159540 h 159540"/>
                    <a:gd name="connsiteX4" fmla="*/ 466725 w 1319910"/>
                    <a:gd name="connsiteY4" fmla="*/ 16665 h 159540"/>
                    <a:gd name="connsiteX5" fmla="*/ 581025 w 1319910"/>
                    <a:gd name="connsiteY5" fmla="*/ 159540 h 159540"/>
                    <a:gd name="connsiteX6" fmla="*/ 679450 w 1319910"/>
                    <a:gd name="connsiteY6" fmla="*/ 10315 h 159540"/>
                    <a:gd name="connsiteX7" fmla="*/ 784225 w 1319910"/>
                    <a:gd name="connsiteY7" fmla="*/ 156365 h 159540"/>
                    <a:gd name="connsiteX8" fmla="*/ 869950 w 1319910"/>
                    <a:gd name="connsiteY8" fmla="*/ 13490 h 159540"/>
                    <a:gd name="connsiteX9" fmla="*/ 911649 w 1319910"/>
                    <a:gd name="connsiteY9" fmla="*/ 22498 h 159540"/>
                    <a:gd name="connsiteX10" fmla="*/ 974684 w 1319910"/>
                    <a:gd name="connsiteY10" fmla="*/ 159411 h 159540"/>
                    <a:gd name="connsiteX11" fmla="*/ 1073090 w 1319910"/>
                    <a:gd name="connsiteY11" fmla="*/ 10315 h 159540"/>
                    <a:gd name="connsiteX12" fmla="*/ 1141321 w 1319910"/>
                    <a:gd name="connsiteY12" fmla="*/ 89690 h 159540"/>
                    <a:gd name="connsiteX13" fmla="*/ 1319910 w 1319910"/>
                    <a:gd name="connsiteY13" fmla="*/ 92994 h 159540"/>
                    <a:gd name="connsiteX0" fmla="*/ 0 w 1319910"/>
                    <a:gd name="connsiteY0" fmla="*/ 86515 h 159540"/>
                    <a:gd name="connsiteX1" fmla="*/ 168275 w 1319910"/>
                    <a:gd name="connsiteY1" fmla="*/ 86515 h 159540"/>
                    <a:gd name="connsiteX2" fmla="*/ 254000 w 1319910"/>
                    <a:gd name="connsiteY2" fmla="*/ 10315 h 159540"/>
                    <a:gd name="connsiteX3" fmla="*/ 342900 w 1319910"/>
                    <a:gd name="connsiteY3" fmla="*/ 159540 h 159540"/>
                    <a:gd name="connsiteX4" fmla="*/ 466725 w 1319910"/>
                    <a:gd name="connsiteY4" fmla="*/ 16665 h 159540"/>
                    <a:gd name="connsiteX5" fmla="*/ 581025 w 1319910"/>
                    <a:gd name="connsiteY5" fmla="*/ 159540 h 159540"/>
                    <a:gd name="connsiteX6" fmla="*/ 679450 w 1319910"/>
                    <a:gd name="connsiteY6" fmla="*/ 10315 h 159540"/>
                    <a:gd name="connsiteX7" fmla="*/ 784225 w 1319910"/>
                    <a:gd name="connsiteY7" fmla="*/ 156365 h 159540"/>
                    <a:gd name="connsiteX8" fmla="*/ 869950 w 1319910"/>
                    <a:gd name="connsiteY8" fmla="*/ 13490 h 159540"/>
                    <a:gd name="connsiteX9" fmla="*/ 911649 w 1319910"/>
                    <a:gd name="connsiteY9" fmla="*/ 22498 h 159540"/>
                    <a:gd name="connsiteX10" fmla="*/ 974684 w 1319910"/>
                    <a:gd name="connsiteY10" fmla="*/ 159411 h 159540"/>
                    <a:gd name="connsiteX11" fmla="*/ 1073090 w 1319910"/>
                    <a:gd name="connsiteY11" fmla="*/ 10315 h 159540"/>
                    <a:gd name="connsiteX12" fmla="*/ 1141321 w 1319910"/>
                    <a:gd name="connsiteY12" fmla="*/ 89690 h 159540"/>
                    <a:gd name="connsiteX13" fmla="*/ 1319910 w 1319910"/>
                    <a:gd name="connsiteY13" fmla="*/ 92994 h 159540"/>
                    <a:gd name="connsiteX0" fmla="*/ 0 w 1319910"/>
                    <a:gd name="connsiteY0" fmla="*/ 86515 h 159540"/>
                    <a:gd name="connsiteX1" fmla="*/ 168275 w 1319910"/>
                    <a:gd name="connsiteY1" fmla="*/ 86515 h 159540"/>
                    <a:gd name="connsiteX2" fmla="*/ 254000 w 1319910"/>
                    <a:gd name="connsiteY2" fmla="*/ 10315 h 159540"/>
                    <a:gd name="connsiteX3" fmla="*/ 342900 w 1319910"/>
                    <a:gd name="connsiteY3" fmla="*/ 159540 h 159540"/>
                    <a:gd name="connsiteX4" fmla="*/ 466725 w 1319910"/>
                    <a:gd name="connsiteY4" fmla="*/ 16665 h 159540"/>
                    <a:gd name="connsiteX5" fmla="*/ 581025 w 1319910"/>
                    <a:gd name="connsiteY5" fmla="*/ 159540 h 159540"/>
                    <a:gd name="connsiteX6" fmla="*/ 679450 w 1319910"/>
                    <a:gd name="connsiteY6" fmla="*/ 10315 h 159540"/>
                    <a:gd name="connsiteX7" fmla="*/ 784225 w 1319910"/>
                    <a:gd name="connsiteY7" fmla="*/ 156365 h 159540"/>
                    <a:gd name="connsiteX8" fmla="*/ 869950 w 1319910"/>
                    <a:gd name="connsiteY8" fmla="*/ 13490 h 159540"/>
                    <a:gd name="connsiteX9" fmla="*/ 911649 w 1319910"/>
                    <a:gd name="connsiteY9" fmla="*/ 22498 h 159540"/>
                    <a:gd name="connsiteX10" fmla="*/ 974684 w 1319910"/>
                    <a:gd name="connsiteY10" fmla="*/ 159411 h 159540"/>
                    <a:gd name="connsiteX11" fmla="*/ 1073090 w 1319910"/>
                    <a:gd name="connsiteY11" fmla="*/ 10315 h 159540"/>
                    <a:gd name="connsiteX12" fmla="*/ 1141321 w 1319910"/>
                    <a:gd name="connsiteY12" fmla="*/ 89690 h 159540"/>
                    <a:gd name="connsiteX13" fmla="*/ 1319910 w 1319910"/>
                    <a:gd name="connsiteY13" fmla="*/ 92994 h 159540"/>
                    <a:gd name="connsiteX0" fmla="*/ 0 w 1319910"/>
                    <a:gd name="connsiteY0" fmla="*/ 86515 h 159540"/>
                    <a:gd name="connsiteX1" fmla="*/ 168275 w 1319910"/>
                    <a:gd name="connsiteY1" fmla="*/ 86515 h 159540"/>
                    <a:gd name="connsiteX2" fmla="*/ 254000 w 1319910"/>
                    <a:gd name="connsiteY2" fmla="*/ 10315 h 159540"/>
                    <a:gd name="connsiteX3" fmla="*/ 342900 w 1319910"/>
                    <a:gd name="connsiteY3" fmla="*/ 159540 h 159540"/>
                    <a:gd name="connsiteX4" fmla="*/ 466725 w 1319910"/>
                    <a:gd name="connsiteY4" fmla="*/ 16665 h 159540"/>
                    <a:gd name="connsiteX5" fmla="*/ 581025 w 1319910"/>
                    <a:gd name="connsiteY5" fmla="*/ 159540 h 159540"/>
                    <a:gd name="connsiteX6" fmla="*/ 679450 w 1319910"/>
                    <a:gd name="connsiteY6" fmla="*/ 10315 h 159540"/>
                    <a:gd name="connsiteX7" fmla="*/ 784225 w 1319910"/>
                    <a:gd name="connsiteY7" fmla="*/ 156365 h 159540"/>
                    <a:gd name="connsiteX8" fmla="*/ 869950 w 1319910"/>
                    <a:gd name="connsiteY8" fmla="*/ 13490 h 159540"/>
                    <a:gd name="connsiteX9" fmla="*/ 911649 w 1319910"/>
                    <a:gd name="connsiteY9" fmla="*/ 22498 h 159540"/>
                    <a:gd name="connsiteX10" fmla="*/ 974684 w 1319910"/>
                    <a:gd name="connsiteY10" fmla="*/ 159411 h 159540"/>
                    <a:gd name="connsiteX11" fmla="*/ 1073090 w 1319910"/>
                    <a:gd name="connsiteY11" fmla="*/ 10315 h 159540"/>
                    <a:gd name="connsiteX12" fmla="*/ 1141321 w 1319910"/>
                    <a:gd name="connsiteY12" fmla="*/ 89690 h 159540"/>
                    <a:gd name="connsiteX13" fmla="*/ 1319910 w 1319910"/>
                    <a:gd name="connsiteY13" fmla="*/ 92994 h 159540"/>
                    <a:gd name="connsiteX0" fmla="*/ 0 w 1319910"/>
                    <a:gd name="connsiteY0" fmla="*/ 86515 h 159540"/>
                    <a:gd name="connsiteX1" fmla="*/ 168275 w 1319910"/>
                    <a:gd name="connsiteY1" fmla="*/ 86515 h 159540"/>
                    <a:gd name="connsiteX2" fmla="*/ 254000 w 1319910"/>
                    <a:gd name="connsiteY2" fmla="*/ 10315 h 159540"/>
                    <a:gd name="connsiteX3" fmla="*/ 342900 w 1319910"/>
                    <a:gd name="connsiteY3" fmla="*/ 159540 h 159540"/>
                    <a:gd name="connsiteX4" fmla="*/ 466725 w 1319910"/>
                    <a:gd name="connsiteY4" fmla="*/ 16665 h 159540"/>
                    <a:gd name="connsiteX5" fmla="*/ 581025 w 1319910"/>
                    <a:gd name="connsiteY5" fmla="*/ 159540 h 159540"/>
                    <a:gd name="connsiteX6" fmla="*/ 679450 w 1319910"/>
                    <a:gd name="connsiteY6" fmla="*/ 10315 h 159540"/>
                    <a:gd name="connsiteX7" fmla="*/ 784225 w 1319910"/>
                    <a:gd name="connsiteY7" fmla="*/ 156365 h 159540"/>
                    <a:gd name="connsiteX8" fmla="*/ 869950 w 1319910"/>
                    <a:gd name="connsiteY8" fmla="*/ 13490 h 159540"/>
                    <a:gd name="connsiteX9" fmla="*/ 911649 w 1319910"/>
                    <a:gd name="connsiteY9" fmla="*/ 22498 h 159540"/>
                    <a:gd name="connsiteX10" fmla="*/ 974684 w 1319910"/>
                    <a:gd name="connsiteY10" fmla="*/ 159411 h 159540"/>
                    <a:gd name="connsiteX11" fmla="*/ 1073090 w 1319910"/>
                    <a:gd name="connsiteY11" fmla="*/ 10315 h 159540"/>
                    <a:gd name="connsiteX12" fmla="*/ 1141321 w 1319910"/>
                    <a:gd name="connsiteY12" fmla="*/ 89690 h 159540"/>
                    <a:gd name="connsiteX13" fmla="*/ 1319910 w 1319910"/>
                    <a:gd name="connsiteY13" fmla="*/ 92994 h 159540"/>
                    <a:gd name="connsiteX0" fmla="*/ 0 w 1319910"/>
                    <a:gd name="connsiteY0" fmla="*/ 86515 h 159540"/>
                    <a:gd name="connsiteX1" fmla="*/ 168275 w 1319910"/>
                    <a:gd name="connsiteY1" fmla="*/ 86515 h 159540"/>
                    <a:gd name="connsiteX2" fmla="*/ 254000 w 1319910"/>
                    <a:gd name="connsiteY2" fmla="*/ 10315 h 159540"/>
                    <a:gd name="connsiteX3" fmla="*/ 342900 w 1319910"/>
                    <a:gd name="connsiteY3" fmla="*/ 159540 h 159540"/>
                    <a:gd name="connsiteX4" fmla="*/ 466725 w 1319910"/>
                    <a:gd name="connsiteY4" fmla="*/ 16665 h 159540"/>
                    <a:gd name="connsiteX5" fmla="*/ 581025 w 1319910"/>
                    <a:gd name="connsiteY5" fmla="*/ 159540 h 159540"/>
                    <a:gd name="connsiteX6" fmla="*/ 679450 w 1319910"/>
                    <a:gd name="connsiteY6" fmla="*/ 10315 h 159540"/>
                    <a:gd name="connsiteX7" fmla="*/ 784225 w 1319910"/>
                    <a:gd name="connsiteY7" fmla="*/ 156365 h 159540"/>
                    <a:gd name="connsiteX8" fmla="*/ 869950 w 1319910"/>
                    <a:gd name="connsiteY8" fmla="*/ 13490 h 159540"/>
                    <a:gd name="connsiteX9" fmla="*/ 911649 w 1319910"/>
                    <a:gd name="connsiteY9" fmla="*/ 22498 h 159540"/>
                    <a:gd name="connsiteX10" fmla="*/ 974684 w 1319910"/>
                    <a:gd name="connsiteY10" fmla="*/ 159411 h 159540"/>
                    <a:gd name="connsiteX11" fmla="*/ 1073090 w 1319910"/>
                    <a:gd name="connsiteY11" fmla="*/ 10315 h 159540"/>
                    <a:gd name="connsiteX12" fmla="*/ 1141321 w 1319910"/>
                    <a:gd name="connsiteY12" fmla="*/ 89690 h 159540"/>
                    <a:gd name="connsiteX13" fmla="*/ 1319910 w 1319910"/>
                    <a:gd name="connsiteY13" fmla="*/ 92994 h 159540"/>
                    <a:gd name="connsiteX0" fmla="*/ 0 w 1319910"/>
                    <a:gd name="connsiteY0" fmla="*/ 76200 h 149225"/>
                    <a:gd name="connsiteX1" fmla="*/ 168275 w 1319910"/>
                    <a:gd name="connsiteY1" fmla="*/ 76200 h 149225"/>
                    <a:gd name="connsiteX2" fmla="*/ 254000 w 1319910"/>
                    <a:gd name="connsiteY2" fmla="*/ 0 h 149225"/>
                    <a:gd name="connsiteX3" fmla="*/ 342900 w 1319910"/>
                    <a:gd name="connsiteY3" fmla="*/ 149225 h 149225"/>
                    <a:gd name="connsiteX4" fmla="*/ 466725 w 1319910"/>
                    <a:gd name="connsiteY4" fmla="*/ 6350 h 149225"/>
                    <a:gd name="connsiteX5" fmla="*/ 581025 w 1319910"/>
                    <a:gd name="connsiteY5" fmla="*/ 149225 h 149225"/>
                    <a:gd name="connsiteX6" fmla="*/ 679450 w 1319910"/>
                    <a:gd name="connsiteY6" fmla="*/ 0 h 149225"/>
                    <a:gd name="connsiteX7" fmla="*/ 784225 w 1319910"/>
                    <a:gd name="connsiteY7" fmla="*/ 146050 h 149225"/>
                    <a:gd name="connsiteX8" fmla="*/ 911649 w 1319910"/>
                    <a:gd name="connsiteY8" fmla="*/ 12183 h 149225"/>
                    <a:gd name="connsiteX9" fmla="*/ 974684 w 1319910"/>
                    <a:gd name="connsiteY9" fmla="*/ 149096 h 149225"/>
                    <a:gd name="connsiteX10" fmla="*/ 1073090 w 1319910"/>
                    <a:gd name="connsiteY10" fmla="*/ 0 h 149225"/>
                    <a:gd name="connsiteX11" fmla="*/ 1141321 w 1319910"/>
                    <a:gd name="connsiteY11" fmla="*/ 79375 h 149225"/>
                    <a:gd name="connsiteX12" fmla="*/ 1319910 w 1319910"/>
                    <a:gd name="connsiteY12" fmla="*/ 82679 h 149225"/>
                    <a:gd name="connsiteX0" fmla="*/ 0 w 1319910"/>
                    <a:gd name="connsiteY0" fmla="*/ 76200 h 149225"/>
                    <a:gd name="connsiteX1" fmla="*/ 168275 w 1319910"/>
                    <a:gd name="connsiteY1" fmla="*/ 76200 h 149225"/>
                    <a:gd name="connsiteX2" fmla="*/ 254000 w 1319910"/>
                    <a:gd name="connsiteY2" fmla="*/ 0 h 149225"/>
                    <a:gd name="connsiteX3" fmla="*/ 342900 w 1319910"/>
                    <a:gd name="connsiteY3" fmla="*/ 149225 h 149225"/>
                    <a:gd name="connsiteX4" fmla="*/ 466725 w 1319910"/>
                    <a:gd name="connsiteY4" fmla="*/ 6350 h 149225"/>
                    <a:gd name="connsiteX5" fmla="*/ 581025 w 1319910"/>
                    <a:gd name="connsiteY5" fmla="*/ 149225 h 149225"/>
                    <a:gd name="connsiteX6" fmla="*/ 679450 w 1319910"/>
                    <a:gd name="connsiteY6" fmla="*/ 0 h 149225"/>
                    <a:gd name="connsiteX7" fmla="*/ 784225 w 1319910"/>
                    <a:gd name="connsiteY7" fmla="*/ 146050 h 149225"/>
                    <a:gd name="connsiteX8" fmla="*/ 911649 w 1319910"/>
                    <a:gd name="connsiteY8" fmla="*/ 12183 h 149225"/>
                    <a:gd name="connsiteX9" fmla="*/ 974684 w 1319910"/>
                    <a:gd name="connsiteY9" fmla="*/ 149096 h 149225"/>
                    <a:gd name="connsiteX10" fmla="*/ 1088944 w 1319910"/>
                    <a:gd name="connsiteY10" fmla="*/ 15227 h 149225"/>
                    <a:gd name="connsiteX11" fmla="*/ 1141321 w 1319910"/>
                    <a:gd name="connsiteY11" fmla="*/ 79375 h 149225"/>
                    <a:gd name="connsiteX12" fmla="*/ 1319910 w 1319910"/>
                    <a:gd name="connsiteY12" fmla="*/ 82679 h 149225"/>
                    <a:gd name="connsiteX0" fmla="*/ 0 w 1319910"/>
                    <a:gd name="connsiteY0" fmla="*/ 76200 h 149225"/>
                    <a:gd name="connsiteX1" fmla="*/ 168275 w 1319910"/>
                    <a:gd name="connsiteY1" fmla="*/ 76200 h 149225"/>
                    <a:gd name="connsiteX2" fmla="*/ 254000 w 1319910"/>
                    <a:gd name="connsiteY2" fmla="*/ 0 h 149225"/>
                    <a:gd name="connsiteX3" fmla="*/ 342900 w 1319910"/>
                    <a:gd name="connsiteY3" fmla="*/ 149225 h 149225"/>
                    <a:gd name="connsiteX4" fmla="*/ 466725 w 1319910"/>
                    <a:gd name="connsiteY4" fmla="*/ 6350 h 149225"/>
                    <a:gd name="connsiteX5" fmla="*/ 581025 w 1319910"/>
                    <a:gd name="connsiteY5" fmla="*/ 149225 h 149225"/>
                    <a:gd name="connsiteX6" fmla="*/ 679450 w 1319910"/>
                    <a:gd name="connsiteY6" fmla="*/ 0 h 149225"/>
                    <a:gd name="connsiteX7" fmla="*/ 784225 w 1319910"/>
                    <a:gd name="connsiteY7" fmla="*/ 146050 h 149225"/>
                    <a:gd name="connsiteX8" fmla="*/ 911649 w 1319910"/>
                    <a:gd name="connsiteY8" fmla="*/ 12183 h 149225"/>
                    <a:gd name="connsiteX9" fmla="*/ 974684 w 1319910"/>
                    <a:gd name="connsiteY9" fmla="*/ 149096 h 149225"/>
                    <a:gd name="connsiteX10" fmla="*/ 1088944 w 1319910"/>
                    <a:gd name="connsiteY10" fmla="*/ 15227 h 149225"/>
                    <a:gd name="connsiteX11" fmla="*/ 1184922 w 1319910"/>
                    <a:gd name="connsiteY11" fmla="*/ 79375 h 149225"/>
                    <a:gd name="connsiteX12" fmla="*/ 1319910 w 1319910"/>
                    <a:gd name="connsiteY12" fmla="*/ 82679 h 149225"/>
                    <a:gd name="connsiteX0" fmla="*/ 0 w 1319910"/>
                    <a:gd name="connsiteY0" fmla="*/ 76200 h 149225"/>
                    <a:gd name="connsiteX1" fmla="*/ 168275 w 1319910"/>
                    <a:gd name="connsiteY1" fmla="*/ 76200 h 149225"/>
                    <a:gd name="connsiteX2" fmla="*/ 254000 w 1319910"/>
                    <a:gd name="connsiteY2" fmla="*/ 0 h 149225"/>
                    <a:gd name="connsiteX3" fmla="*/ 342900 w 1319910"/>
                    <a:gd name="connsiteY3" fmla="*/ 149225 h 149225"/>
                    <a:gd name="connsiteX4" fmla="*/ 466725 w 1319910"/>
                    <a:gd name="connsiteY4" fmla="*/ 6350 h 149225"/>
                    <a:gd name="connsiteX5" fmla="*/ 581025 w 1319910"/>
                    <a:gd name="connsiteY5" fmla="*/ 149225 h 149225"/>
                    <a:gd name="connsiteX6" fmla="*/ 679450 w 1319910"/>
                    <a:gd name="connsiteY6" fmla="*/ 0 h 149225"/>
                    <a:gd name="connsiteX7" fmla="*/ 784225 w 1319910"/>
                    <a:gd name="connsiteY7" fmla="*/ 146050 h 149225"/>
                    <a:gd name="connsiteX8" fmla="*/ 911649 w 1319910"/>
                    <a:gd name="connsiteY8" fmla="*/ 12183 h 149225"/>
                    <a:gd name="connsiteX9" fmla="*/ 974684 w 1319910"/>
                    <a:gd name="connsiteY9" fmla="*/ 149096 h 149225"/>
                    <a:gd name="connsiteX10" fmla="*/ 1088944 w 1319910"/>
                    <a:gd name="connsiteY10" fmla="*/ 15227 h 149225"/>
                    <a:gd name="connsiteX11" fmla="*/ 1184922 w 1319910"/>
                    <a:gd name="connsiteY11" fmla="*/ 79375 h 149225"/>
                    <a:gd name="connsiteX12" fmla="*/ 1319910 w 1319910"/>
                    <a:gd name="connsiteY12" fmla="*/ 82679 h 149225"/>
                    <a:gd name="connsiteX0" fmla="*/ 0 w 1319910"/>
                    <a:gd name="connsiteY0" fmla="*/ 76200 h 149225"/>
                    <a:gd name="connsiteX1" fmla="*/ 168275 w 1319910"/>
                    <a:gd name="connsiteY1" fmla="*/ 76200 h 149225"/>
                    <a:gd name="connsiteX2" fmla="*/ 254000 w 1319910"/>
                    <a:gd name="connsiteY2" fmla="*/ 0 h 149225"/>
                    <a:gd name="connsiteX3" fmla="*/ 342900 w 1319910"/>
                    <a:gd name="connsiteY3" fmla="*/ 149225 h 149225"/>
                    <a:gd name="connsiteX4" fmla="*/ 466725 w 1319910"/>
                    <a:gd name="connsiteY4" fmla="*/ 6350 h 149225"/>
                    <a:gd name="connsiteX5" fmla="*/ 581025 w 1319910"/>
                    <a:gd name="connsiteY5" fmla="*/ 149225 h 149225"/>
                    <a:gd name="connsiteX6" fmla="*/ 679450 w 1319910"/>
                    <a:gd name="connsiteY6" fmla="*/ 0 h 149225"/>
                    <a:gd name="connsiteX7" fmla="*/ 784225 w 1319910"/>
                    <a:gd name="connsiteY7" fmla="*/ 146050 h 149225"/>
                    <a:gd name="connsiteX8" fmla="*/ 911649 w 1319910"/>
                    <a:gd name="connsiteY8" fmla="*/ 12183 h 149225"/>
                    <a:gd name="connsiteX9" fmla="*/ 1014321 w 1319910"/>
                    <a:gd name="connsiteY9" fmla="*/ 149096 h 149225"/>
                    <a:gd name="connsiteX10" fmla="*/ 1088944 w 1319910"/>
                    <a:gd name="connsiteY10" fmla="*/ 15227 h 149225"/>
                    <a:gd name="connsiteX11" fmla="*/ 1184922 w 1319910"/>
                    <a:gd name="connsiteY11" fmla="*/ 79375 h 149225"/>
                    <a:gd name="connsiteX12" fmla="*/ 1319910 w 1319910"/>
                    <a:gd name="connsiteY12" fmla="*/ 82679 h 149225"/>
                    <a:gd name="connsiteX0" fmla="*/ 0 w 1319910"/>
                    <a:gd name="connsiteY0" fmla="*/ 76200 h 149225"/>
                    <a:gd name="connsiteX1" fmla="*/ 168275 w 1319910"/>
                    <a:gd name="connsiteY1" fmla="*/ 76200 h 149225"/>
                    <a:gd name="connsiteX2" fmla="*/ 254000 w 1319910"/>
                    <a:gd name="connsiteY2" fmla="*/ 0 h 149225"/>
                    <a:gd name="connsiteX3" fmla="*/ 342900 w 1319910"/>
                    <a:gd name="connsiteY3" fmla="*/ 149225 h 149225"/>
                    <a:gd name="connsiteX4" fmla="*/ 466725 w 1319910"/>
                    <a:gd name="connsiteY4" fmla="*/ 6350 h 149225"/>
                    <a:gd name="connsiteX5" fmla="*/ 581025 w 1319910"/>
                    <a:gd name="connsiteY5" fmla="*/ 149225 h 149225"/>
                    <a:gd name="connsiteX6" fmla="*/ 679450 w 1319910"/>
                    <a:gd name="connsiteY6" fmla="*/ 0 h 149225"/>
                    <a:gd name="connsiteX7" fmla="*/ 784225 w 1319910"/>
                    <a:gd name="connsiteY7" fmla="*/ 146050 h 149225"/>
                    <a:gd name="connsiteX8" fmla="*/ 911649 w 1319910"/>
                    <a:gd name="connsiteY8" fmla="*/ 12183 h 149225"/>
                    <a:gd name="connsiteX9" fmla="*/ 1014321 w 1319910"/>
                    <a:gd name="connsiteY9" fmla="*/ 149096 h 149225"/>
                    <a:gd name="connsiteX10" fmla="*/ 1088944 w 1319910"/>
                    <a:gd name="connsiteY10" fmla="*/ 15227 h 149225"/>
                    <a:gd name="connsiteX11" fmla="*/ 1184922 w 1319910"/>
                    <a:gd name="connsiteY11" fmla="*/ 79375 h 149225"/>
                    <a:gd name="connsiteX12" fmla="*/ 1319910 w 1319910"/>
                    <a:gd name="connsiteY12" fmla="*/ 82679 h 149225"/>
                    <a:gd name="connsiteX0" fmla="*/ 0 w 1319910"/>
                    <a:gd name="connsiteY0" fmla="*/ 76200 h 149225"/>
                    <a:gd name="connsiteX1" fmla="*/ 168275 w 1319910"/>
                    <a:gd name="connsiteY1" fmla="*/ 76200 h 149225"/>
                    <a:gd name="connsiteX2" fmla="*/ 254000 w 1319910"/>
                    <a:gd name="connsiteY2" fmla="*/ 0 h 149225"/>
                    <a:gd name="connsiteX3" fmla="*/ 342900 w 1319910"/>
                    <a:gd name="connsiteY3" fmla="*/ 149225 h 149225"/>
                    <a:gd name="connsiteX4" fmla="*/ 466725 w 1319910"/>
                    <a:gd name="connsiteY4" fmla="*/ 6350 h 149225"/>
                    <a:gd name="connsiteX5" fmla="*/ 581025 w 1319910"/>
                    <a:gd name="connsiteY5" fmla="*/ 149225 h 149225"/>
                    <a:gd name="connsiteX6" fmla="*/ 679450 w 1319910"/>
                    <a:gd name="connsiteY6" fmla="*/ 0 h 149225"/>
                    <a:gd name="connsiteX7" fmla="*/ 784225 w 1319910"/>
                    <a:gd name="connsiteY7" fmla="*/ 146050 h 149225"/>
                    <a:gd name="connsiteX8" fmla="*/ 911649 w 1319910"/>
                    <a:gd name="connsiteY8" fmla="*/ 12183 h 149225"/>
                    <a:gd name="connsiteX9" fmla="*/ 1014321 w 1319910"/>
                    <a:gd name="connsiteY9" fmla="*/ 149096 h 149225"/>
                    <a:gd name="connsiteX10" fmla="*/ 1088944 w 1319910"/>
                    <a:gd name="connsiteY10" fmla="*/ 15227 h 149225"/>
                    <a:gd name="connsiteX11" fmla="*/ 1184922 w 1319910"/>
                    <a:gd name="connsiteY11" fmla="*/ 79375 h 149225"/>
                    <a:gd name="connsiteX12" fmla="*/ 1319910 w 1319910"/>
                    <a:gd name="connsiteY12" fmla="*/ 82679 h 149225"/>
                    <a:gd name="connsiteX0" fmla="*/ 0 w 1319910"/>
                    <a:gd name="connsiteY0" fmla="*/ 76200 h 149225"/>
                    <a:gd name="connsiteX1" fmla="*/ 168275 w 1319910"/>
                    <a:gd name="connsiteY1" fmla="*/ 76200 h 149225"/>
                    <a:gd name="connsiteX2" fmla="*/ 254000 w 1319910"/>
                    <a:gd name="connsiteY2" fmla="*/ 0 h 149225"/>
                    <a:gd name="connsiteX3" fmla="*/ 342900 w 1319910"/>
                    <a:gd name="connsiteY3" fmla="*/ 149225 h 149225"/>
                    <a:gd name="connsiteX4" fmla="*/ 466725 w 1319910"/>
                    <a:gd name="connsiteY4" fmla="*/ 6350 h 149225"/>
                    <a:gd name="connsiteX5" fmla="*/ 581025 w 1319910"/>
                    <a:gd name="connsiteY5" fmla="*/ 149225 h 149225"/>
                    <a:gd name="connsiteX6" fmla="*/ 679450 w 1319910"/>
                    <a:gd name="connsiteY6" fmla="*/ 0 h 149225"/>
                    <a:gd name="connsiteX7" fmla="*/ 784225 w 1319910"/>
                    <a:gd name="connsiteY7" fmla="*/ 146050 h 149225"/>
                    <a:gd name="connsiteX8" fmla="*/ 911649 w 1319910"/>
                    <a:gd name="connsiteY8" fmla="*/ 12183 h 149225"/>
                    <a:gd name="connsiteX9" fmla="*/ 1014321 w 1319910"/>
                    <a:gd name="connsiteY9" fmla="*/ 149096 h 149225"/>
                    <a:gd name="connsiteX10" fmla="*/ 1088944 w 1319910"/>
                    <a:gd name="connsiteY10" fmla="*/ 15227 h 149225"/>
                    <a:gd name="connsiteX11" fmla="*/ 1184922 w 1319910"/>
                    <a:gd name="connsiteY11" fmla="*/ 79375 h 149225"/>
                    <a:gd name="connsiteX12" fmla="*/ 1319910 w 1319910"/>
                    <a:gd name="connsiteY12" fmla="*/ 82679 h 149225"/>
                    <a:gd name="connsiteX0" fmla="*/ 0 w 1319910"/>
                    <a:gd name="connsiteY0" fmla="*/ 76200 h 149225"/>
                    <a:gd name="connsiteX1" fmla="*/ 168275 w 1319910"/>
                    <a:gd name="connsiteY1" fmla="*/ 76200 h 149225"/>
                    <a:gd name="connsiteX2" fmla="*/ 254000 w 1319910"/>
                    <a:gd name="connsiteY2" fmla="*/ 0 h 149225"/>
                    <a:gd name="connsiteX3" fmla="*/ 342900 w 1319910"/>
                    <a:gd name="connsiteY3" fmla="*/ 149225 h 149225"/>
                    <a:gd name="connsiteX4" fmla="*/ 466725 w 1319910"/>
                    <a:gd name="connsiteY4" fmla="*/ 6350 h 149225"/>
                    <a:gd name="connsiteX5" fmla="*/ 581025 w 1319910"/>
                    <a:gd name="connsiteY5" fmla="*/ 149225 h 149225"/>
                    <a:gd name="connsiteX6" fmla="*/ 679450 w 1319910"/>
                    <a:gd name="connsiteY6" fmla="*/ 0 h 149225"/>
                    <a:gd name="connsiteX7" fmla="*/ 784225 w 1319910"/>
                    <a:gd name="connsiteY7" fmla="*/ 146050 h 149225"/>
                    <a:gd name="connsiteX8" fmla="*/ 911649 w 1319910"/>
                    <a:gd name="connsiteY8" fmla="*/ 12183 h 149225"/>
                    <a:gd name="connsiteX9" fmla="*/ 1014321 w 1319910"/>
                    <a:gd name="connsiteY9" fmla="*/ 149096 h 149225"/>
                    <a:gd name="connsiteX10" fmla="*/ 1088944 w 1319910"/>
                    <a:gd name="connsiteY10" fmla="*/ 15227 h 149225"/>
                    <a:gd name="connsiteX11" fmla="*/ 1184922 w 1319910"/>
                    <a:gd name="connsiteY11" fmla="*/ 79375 h 149225"/>
                    <a:gd name="connsiteX12" fmla="*/ 1319910 w 1319910"/>
                    <a:gd name="connsiteY12" fmla="*/ 82679 h 149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19910" h="149225">
                      <a:moveTo>
                        <a:pt x="0" y="76200"/>
                      </a:moveTo>
                      <a:lnTo>
                        <a:pt x="168275" y="76200"/>
                      </a:lnTo>
                      <a:lnTo>
                        <a:pt x="254000" y="0"/>
                      </a:lnTo>
                      <a:lnTo>
                        <a:pt x="342900" y="149225"/>
                      </a:lnTo>
                      <a:lnTo>
                        <a:pt x="466725" y="6350"/>
                      </a:lnTo>
                      <a:lnTo>
                        <a:pt x="581025" y="149225"/>
                      </a:lnTo>
                      <a:lnTo>
                        <a:pt x="679450" y="0"/>
                      </a:lnTo>
                      <a:lnTo>
                        <a:pt x="784225" y="146050"/>
                      </a:lnTo>
                      <a:lnTo>
                        <a:pt x="911649" y="12183"/>
                      </a:lnTo>
                      <a:lnTo>
                        <a:pt x="1014321" y="149096"/>
                      </a:lnTo>
                      <a:lnTo>
                        <a:pt x="1088944" y="15227"/>
                      </a:lnTo>
                      <a:lnTo>
                        <a:pt x="1184922" y="79375"/>
                      </a:lnTo>
                      <a:lnTo>
                        <a:pt x="1319910" y="82679"/>
                      </a:lnTo>
                    </a:path>
                  </a:pathLst>
                </a:custGeom>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553"/>
                </a:p>
              </p:txBody>
            </p:sp>
            <p:grpSp>
              <p:nvGrpSpPr>
                <p:cNvPr id="51" name="Group 24"/>
                <p:cNvGrpSpPr/>
                <p:nvPr/>
              </p:nvGrpSpPr>
              <p:grpSpPr>
                <a:xfrm>
                  <a:off x="5519622" y="1499393"/>
                  <a:ext cx="1174116" cy="1588"/>
                  <a:chOff x="2667000" y="1804193"/>
                  <a:chExt cx="1174116" cy="1588"/>
                </a:xfrm>
              </p:grpSpPr>
              <p:cxnSp>
                <p:nvCxnSpPr>
                  <p:cNvPr id="57" name="Straight Connector 56"/>
                  <p:cNvCxnSpPr/>
                  <p:nvPr/>
                </p:nvCxnSpPr>
                <p:spPr>
                  <a:xfrm>
                    <a:off x="2667000" y="1804193"/>
                    <a:ext cx="365760" cy="158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a:off x="3031337" y="1804193"/>
                    <a:ext cx="365760" cy="1588"/>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3292476" y="1804193"/>
                    <a:ext cx="548640" cy="158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52" name="Freeform 51"/>
                <p:cNvSpPr/>
                <p:nvPr/>
              </p:nvSpPr>
              <p:spPr>
                <a:xfrm rot="21540000">
                  <a:off x="6678508" y="1376168"/>
                  <a:ext cx="836090" cy="226696"/>
                </a:xfrm>
                <a:custGeom>
                  <a:avLst/>
                  <a:gdLst>
                    <a:gd name="connsiteX0" fmla="*/ 0 w 1241425"/>
                    <a:gd name="connsiteY0" fmla="*/ 77520 h 150550"/>
                    <a:gd name="connsiteX1" fmla="*/ 168275 w 1241425"/>
                    <a:gd name="connsiteY1" fmla="*/ 77520 h 150550"/>
                    <a:gd name="connsiteX2" fmla="*/ 254000 w 1241425"/>
                    <a:gd name="connsiteY2" fmla="*/ 1320 h 150550"/>
                    <a:gd name="connsiteX3" fmla="*/ 342900 w 1241425"/>
                    <a:gd name="connsiteY3" fmla="*/ 150545 h 150550"/>
                    <a:gd name="connsiteX4" fmla="*/ 466725 w 1241425"/>
                    <a:gd name="connsiteY4" fmla="*/ 7670 h 150550"/>
                    <a:gd name="connsiteX5" fmla="*/ 581025 w 1241425"/>
                    <a:gd name="connsiteY5" fmla="*/ 150545 h 150550"/>
                    <a:gd name="connsiteX6" fmla="*/ 679450 w 1241425"/>
                    <a:gd name="connsiteY6" fmla="*/ 1320 h 150550"/>
                    <a:gd name="connsiteX7" fmla="*/ 784225 w 1241425"/>
                    <a:gd name="connsiteY7" fmla="*/ 147370 h 150550"/>
                    <a:gd name="connsiteX8" fmla="*/ 869950 w 1241425"/>
                    <a:gd name="connsiteY8" fmla="*/ 4495 h 150550"/>
                    <a:gd name="connsiteX9" fmla="*/ 942975 w 1241425"/>
                    <a:gd name="connsiteY9" fmla="*/ 147370 h 150550"/>
                    <a:gd name="connsiteX10" fmla="*/ 1025525 w 1241425"/>
                    <a:gd name="connsiteY10" fmla="*/ 1320 h 150550"/>
                    <a:gd name="connsiteX11" fmla="*/ 1069975 w 1241425"/>
                    <a:gd name="connsiteY11" fmla="*/ 80695 h 150550"/>
                    <a:gd name="connsiteX12" fmla="*/ 1241425 w 1241425"/>
                    <a:gd name="connsiteY12" fmla="*/ 90220 h 150550"/>
                    <a:gd name="connsiteX0" fmla="*/ 0 w 1241425"/>
                    <a:gd name="connsiteY0" fmla="*/ 77520 h 150550"/>
                    <a:gd name="connsiteX1" fmla="*/ 168275 w 1241425"/>
                    <a:gd name="connsiteY1" fmla="*/ 77520 h 150550"/>
                    <a:gd name="connsiteX2" fmla="*/ 254000 w 1241425"/>
                    <a:gd name="connsiteY2" fmla="*/ 1320 h 150550"/>
                    <a:gd name="connsiteX3" fmla="*/ 342900 w 1241425"/>
                    <a:gd name="connsiteY3" fmla="*/ 150545 h 150550"/>
                    <a:gd name="connsiteX4" fmla="*/ 466725 w 1241425"/>
                    <a:gd name="connsiteY4" fmla="*/ 7670 h 150550"/>
                    <a:gd name="connsiteX5" fmla="*/ 581025 w 1241425"/>
                    <a:gd name="connsiteY5" fmla="*/ 150545 h 150550"/>
                    <a:gd name="connsiteX6" fmla="*/ 679450 w 1241425"/>
                    <a:gd name="connsiteY6" fmla="*/ 1320 h 150550"/>
                    <a:gd name="connsiteX7" fmla="*/ 784225 w 1241425"/>
                    <a:gd name="connsiteY7" fmla="*/ 147370 h 150550"/>
                    <a:gd name="connsiteX8" fmla="*/ 869950 w 1241425"/>
                    <a:gd name="connsiteY8" fmla="*/ 4495 h 150550"/>
                    <a:gd name="connsiteX9" fmla="*/ 942975 w 1241425"/>
                    <a:gd name="connsiteY9" fmla="*/ 147370 h 150550"/>
                    <a:gd name="connsiteX10" fmla="*/ 1025525 w 1241425"/>
                    <a:gd name="connsiteY10" fmla="*/ 1320 h 150550"/>
                    <a:gd name="connsiteX11" fmla="*/ 1069975 w 1241425"/>
                    <a:gd name="connsiteY11" fmla="*/ 80695 h 150550"/>
                    <a:gd name="connsiteX12" fmla="*/ 1241425 w 1241425"/>
                    <a:gd name="connsiteY12" fmla="*/ 90220 h 150550"/>
                    <a:gd name="connsiteX0" fmla="*/ 0 w 1241425"/>
                    <a:gd name="connsiteY0" fmla="*/ 77310 h 150340"/>
                    <a:gd name="connsiteX1" fmla="*/ 168275 w 1241425"/>
                    <a:gd name="connsiteY1" fmla="*/ 77310 h 150340"/>
                    <a:gd name="connsiteX2" fmla="*/ 254000 w 1241425"/>
                    <a:gd name="connsiteY2" fmla="*/ 1110 h 150340"/>
                    <a:gd name="connsiteX3" fmla="*/ 342900 w 1241425"/>
                    <a:gd name="connsiteY3" fmla="*/ 150335 h 150340"/>
                    <a:gd name="connsiteX4" fmla="*/ 466725 w 1241425"/>
                    <a:gd name="connsiteY4" fmla="*/ 7460 h 150340"/>
                    <a:gd name="connsiteX5" fmla="*/ 581025 w 1241425"/>
                    <a:gd name="connsiteY5" fmla="*/ 150335 h 150340"/>
                    <a:gd name="connsiteX6" fmla="*/ 679450 w 1241425"/>
                    <a:gd name="connsiteY6" fmla="*/ 1110 h 150340"/>
                    <a:gd name="connsiteX7" fmla="*/ 784225 w 1241425"/>
                    <a:gd name="connsiteY7" fmla="*/ 147160 h 150340"/>
                    <a:gd name="connsiteX8" fmla="*/ 869950 w 1241425"/>
                    <a:gd name="connsiteY8" fmla="*/ 4285 h 150340"/>
                    <a:gd name="connsiteX9" fmla="*/ 942975 w 1241425"/>
                    <a:gd name="connsiteY9" fmla="*/ 147160 h 150340"/>
                    <a:gd name="connsiteX10" fmla="*/ 1025525 w 1241425"/>
                    <a:gd name="connsiteY10" fmla="*/ 1110 h 150340"/>
                    <a:gd name="connsiteX11" fmla="*/ 1069975 w 1241425"/>
                    <a:gd name="connsiteY11" fmla="*/ 80485 h 150340"/>
                    <a:gd name="connsiteX12" fmla="*/ 1241425 w 1241425"/>
                    <a:gd name="connsiteY12" fmla="*/ 90010 h 150340"/>
                    <a:gd name="connsiteX0" fmla="*/ 0 w 1241425"/>
                    <a:gd name="connsiteY0" fmla="*/ 77310 h 150340"/>
                    <a:gd name="connsiteX1" fmla="*/ 168275 w 1241425"/>
                    <a:gd name="connsiteY1" fmla="*/ 77310 h 150340"/>
                    <a:gd name="connsiteX2" fmla="*/ 254000 w 1241425"/>
                    <a:gd name="connsiteY2" fmla="*/ 1110 h 150340"/>
                    <a:gd name="connsiteX3" fmla="*/ 342900 w 1241425"/>
                    <a:gd name="connsiteY3" fmla="*/ 150335 h 150340"/>
                    <a:gd name="connsiteX4" fmla="*/ 466725 w 1241425"/>
                    <a:gd name="connsiteY4" fmla="*/ 7460 h 150340"/>
                    <a:gd name="connsiteX5" fmla="*/ 581025 w 1241425"/>
                    <a:gd name="connsiteY5" fmla="*/ 150335 h 150340"/>
                    <a:gd name="connsiteX6" fmla="*/ 679450 w 1241425"/>
                    <a:gd name="connsiteY6" fmla="*/ 1110 h 150340"/>
                    <a:gd name="connsiteX7" fmla="*/ 784225 w 1241425"/>
                    <a:gd name="connsiteY7" fmla="*/ 147160 h 150340"/>
                    <a:gd name="connsiteX8" fmla="*/ 869950 w 1241425"/>
                    <a:gd name="connsiteY8" fmla="*/ 4285 h 150340"/>
                    <a:gd name="connsiteX9" fmla="*/ 942975 w 1241425"/>
                    <a:gd name="connsiteY9" fmla="*/ 147160 h 150340"/>
                    <a:gd name="connsiteX10" fmla="*/ 1025525 w 1241425"/>
                    <a:gd name="connsiteY10" fmla="*/ 1110 h 150340"/>
                    <a:gd name="connsiteX11" fmla="*/ 1069975 w 1241425"/>
                    <a:gd name="connsiteY11" fmla="*/ 80485 h 150340"/>
                    <a:gd name="connsiteX12" fmla="*/ 1241425 w 1241425"/>
                    <a:gd name="connsiteY12" fmla="*/ 90010 h 150340"/>
                    <a:gd name="connsiteX0" fmla="*/ 0 w 1241425"/>
                    <a:gd name="connsiteY0" fmla="*/ 77310 h 150340"/>
                    <a:gd name="connsiteX1" fmla="*/ 168275 w 1241425"/>
                    <a:gd name="connsiteY1" fmla="*/ 77310 h 150340"/>
                    <a:gd name="connsiteX2" fmla="*/ 254000 w 1241425"/>
                    <a:gd name="connsiteY2" fmla="*/ 1110 h 150340"/>
                    <a:gd name="connsiteX3" fmla="*/ 342900 w 1241425"/>
                    <a:gd name="connsiteY3" fmla="*/ 150335 h 150340"/>
                    <a:gd name="connsiteX4" fmla="*/ 466725 w 1241425"/>
                    <a:gd name="connsiteY4" fmla="*/ 7460 h 150340"/>
                    <a:gd name="connsiteX5" fmla="*/ 581025 w 1241425"/>
                    <a:gd name="connsiteY5" fmla="*/ 150335 h 150340"/>
                    <a:gd name="connsiteX6" fmla="*/ 679450 w 1241425"/>
                    <a:gd name="connsiteY6" fmla="*/ 1110 h 150340"/>
                    <a:gd name="connsiteX7" fmla="*/ 784225 w 1241425"/>
                    <a:gd name="connsiteY7" fmla="*/ 147160 h 150340"/>
                    <a:gd name="connsiteX8" fmla="*/ 869950 w 1241425"/>
                    <a:gd name="connsiteY8" fmla="*/ 4285 h 150340"/>
                    <a:gd name="connsiteX9" fmla="*/ 942975 w 1241425"/>
                    <a:gd name="connsiteY9" fmla="*/ 147160 h 150340"/>
                    <a:gd name="connsiteX10" fmla="*/ 1025525 w 1241425"/>
                    <a:gd name="connsiteY10" fmla="*/ 1110 h 150340"/>
                    <a:gd name="connsiteX11" fmla="*/ 1069975 w 1241425"/>
                    <a:gd name="connsiteY11" fmla="*/ 80485 h 150340"/>
                    <a:gd name="connsiteX12" fmla="*/ 1241425 w 1241425"/>
                    <a:gd name="connsiteY12" fmla="*/ 90010 h 150340"/>
                    <a:gd name="connsiteX0" fmla="*/ 0 w 1241425"/>
                    <a:gd name="connsiteY0" fmla="*/ 77310 h 150335"/>
                    <a:gd name="connsiteX1" fmla="*/ 168275 w 1241425"/>
                    <a:gd name="connsiteY1" fmla="*/ 77310 h 150335"/>
                    <a:gd name="connsiteX2" fmla="*/ 254000 w 1241425"/>
                    <a:gd name="connsiteY2" fmla="*/ 1110 h 150335"/>
                    <a:gd name="connsiteX3" fmla="*/ 342900 w 1241425"/>
                    <a:gd name="connsiteY3" fmla="*/ 150335 h 150335"/>
                    <a:gd name="connsiteX4" fmla="*/ 466725 w 1241425"/>
                    <a:gd name="connsiteY4" fmla="*/ 7460 h 150335"/>
                    <a:gd name="connsiteX5" fmla="*/ 581025 w 1241425"/>
                    <a:gd name="connsiteY5" fmla="*/ 150335 h 150335"/>
                    <a:gd name="connsiteX6" fmla="*/ 679450 w 1241425"/>
                    <a:gd name="connsiteY6" fmla="*/ 1110 h 150335"/>
                    <a:gd name="connsiteX7" fmla="*/ 784225 w 1241425"/>
                    <a:gd name="connsiteY7" fmla="*/ 147160 h 150335"/>
                    <a:gd name="connsiteX8" fmla="*/ 869950 w 1241425"/>
                    <a:gd name="connsiteY8" fmla="*/ 4285 h 150335"/>
                    <a:gd name="connsiteX9" fmla="*/ 942975 w 1241425"/>
                    <a:gd name="connsiteY9" fmla="*/ 147160 h 150335"/>
                    <a:gd name="connsiteX10" fmla="*/ 1025525 w 1241425"/>
                    <a:gd name="connsiteY10" fmla="*/ 1110 h 150335"/>
                    <a:gd name="connsiteX11" fmla="*/ 1069975 w 1241425"/>
                    <a:gd name="connsiteY11" fmla="*/ 80485 h 150335"/>
                    <a:gd name="connsiteX12" fmla="*/ 1241425 w 1241425"/>
                    <a:gd name="connsiteY12" fmla="*/ 90010 h 150335"/>
                    <a:gd name="connsiteX0" fmla="*/ 0 w 1241425"/>
                    <a:gd name="connsiteY0" fmla="*/ 77310 h 150335"/>
                    <a:gd name="connsiteX1" fmla="*/ 168275 w 1241425"/>
                    <a:gd name="connsiteY1" fmla="*/ 77310 h 150335"/>
                    <a:gd name="connsiteX2" fmla="*/ 254000 w 1241425"/>
                    <a:gd name="connsiteY2" fmla="*/ 1110 h 150335"/>
                    <a:gd name="connsiteX3" fmla="*/ 342900 w 1241425"/>
                    <a:gd name="connsiteY3" fmla="*/ 150335 h 150335"/>
                    <a:gd name="connsiteX4" fmla="*/ 466725 w 1241425"/>
                    <a:gd name="connsiteY4" fmla="*/ 7460 h 150335"/>
                    <a:gd name="connsiteX5" fmla="*/ 581025 w 1241425"/>
                    <a:gd name="connsiteY5" fmla="*/ 150335 h 150335"/>
                    <a:gd name="connsiteX6" fmla="*/ 679450 w 1241425"/>
                    <a:gd name="connsiteY6" fmla="*/ 1110 h 150335"/>
                    <a:gd name="connsiteX7" fmla="*/ 784225 w 1241425"/>
                    <a:gd name="connsiteY7" fmla="*/ 147160 h 150335"/>
                    <a:gd name="connsiteX8" fmla="*/ 869950 w 1241425"/>
                    <a:gd name="connsiteY8" fmla="*/ 4285 h 150335"/>
                    <a:gd name="connsiteX9" fmla="*/ 942975 w 1241425"/>
                    <a:gd name="connsiteY9" fmla="*/ 147160 h 150335"/>
                    <a:gd name="connsiteX10" fmla="*/ 1025525 w 1241425"/>
                    <a:gd name="connsiteY10" fmla="*/ 1110 h 150335"/>
                    <a:gd name="connsiteX11" fmla="*/ 1069975 w 1241425"/>
                    <a:gd name="connsiteY11" fmla="*/ 80485 h 150335"/>
                    <a:gd name="connsiteX12" fmla="*/ 1241425 w 1241425"/>
                    <a:gd name="connsiteY12" fmla="*/ 90010 h 150335"/>
                    <a:gd name="connsiteX0" fmla="*/ 0 w 1241425"/>
                    <a:gd name="connsiteY0" fmla="*/ 77310 h 150335"/>
                    <a:gd name="connsiteX1" fmla="*/ 168275 w 1241425"/>
                    <a:gd name="connsiteY1" fmla="*/ 77310 h 150335"/>
                    <a:gd name="connsiteX2" fmla="*/ 254000 w 1241425"/>
                    <a:gd name="connsiteY2" fmla="*/ 1110 h 150335"/>
                    <a:gd name="connsiteX3" fmla="*/ 342900 w 1241425"/>
                    <a:gd name="connsiteY3" fmla="*/ 150335 h 150335"/>
                    <a:gd name="connsiteX4" fmla="*/ 466725 w 1241425"/>
                    <a:gd name="connsiteY4" fmla="*/ 7460 h 150335"/>
                    <a:gd name="connsiteX5" fmla="*/ 581025 w 1241425"/>
                    <a:gd name="connsiteY5" fmla="*/ 150335 h 150335"/>
                    <a:gd name="connsiteX6" fmla="*/ 679450 w 1241425"/>
                    <a:gd name="connsiteY6" fmla="*/ 1110 h 150335"/>
                    <a:gd name="connsiteX7" fmla="*/ 784225 w 1241425"/>
                    <a:gd name="connsiteY7" fmla="*/ 147160 h 150335"/>
                    <a:gd name="connsiteX8" fmla="*/ 869950 w 1241425"/>
                    <a:gd name="connsiteY8" fmla="*/ 4285 h 150335"/>
                    <a:gd name="connsiteX9" fmla="*/ 942975 w 1241425"/>
                    <a:gd name="connsiteY9" fmla="*/ 147160 h 150335"/>
                    <a:gd name="connsiteX10" fmla="*/ 1025525 w 1241425"/>
                    <a:gd name="connsiteY10" fmla="*/ 1110 h 150335"/>
                    <a:gd name="connsiteX11" fmla="*/ 1069975 w 1241425"/>
                    <a:gd name="connsiteY11" fmla="*/ 80485 h 150335"/>
                    <a:gd name="connsiteX12" fmla="*/ 1241425 w 1241425"/>
                    <a:gd name="connsiteY12" fmla="*/ 90010 h 150335"/>
                    <a:gd name="connsiteX0" fmla="*/ 0 w 1241425"/>
                    <a:gd name="connsiteY0" fmla="*/ 77310 h 150335"/>
                    <a:gd name="connsiteX1" fmla="*/ 168275 w 1241425"/>
                    <a:gd name="connsiteY1" fmla="*/ 77310 h 150335"/>
                    <a:gd name="connsiteX2" fmla="*/ 254000 w 1241425"/>
                    <a:gd name="connsiteY2" fmla="*/ 1110 h 150335"/>
                    <a:gd name="connsiteX3" fmla="*/ 342900 w 1241425"/>
                    <a:gd name="connsiteY3" fmla="*/ 150335 h 150335"/>
                    <a:gd name="connsiteX4" fmla="*/ 466725 w 1241425"/>
                    <a:gd name="connsiteY4" fmla="*/ 7460 h 150335"/>
                    <a:gd name="connsiteX5" fmla="*/ 581025 w 1241425"/>
                    <a:gd name="connsiteY5" fmla="*/ 150335 h 150335"/>
                    <a:gd name="connsiteX6" fmla="*/ 679450 w 1241425"/>
                    <a:gd name="connsiteY6" fmla="*/ 1110 h 150335"/>
                    <a:gd name="connsiteX7" fmla="*/ 784225 w 1241425"/>
                    <a:gd name="connsiteY7" fmla="*/ 147160 h 150335"/>
                    <a:gd name="connsiteX8" fmla="*/ 869950 w 1241425"/>
                    <a:gd name="connsiteY8" fmla="*/ 4285 h 150335"/>
                    <a:gd name="connsiteX9" fmla="*/ 942975 w 1241425"/>
                    <a:gd name="connsiteY9" fmla="*/ 147160 h 150335"/>
                    <a:gd name="connsiteX10" fmla="*/ 1025525 w 1241425"/>
                    <a:gd name="connsiteY10" fmla="*/ 1110 h 150335"/>
                    <a:gd name="connsiteX11" fmla="*/ 1069975 w 1241425"/>
                    <a:gd name="connsiteY11" fmla="*/ 80485 h 150335"/>
                    <a:gd name="connsiteX12" fmla="*/ 1241425 w 1241425"/>
                    <a:gd name="connsiteY12" fmla="*/ 90010 h 150335"/>
                    <a:gd name="connsiteX0" fmla="*/ 0 w 1241425"/>
                    <a:gd name="connsiteY0" fmla="*/ 77310 h 150335"/>
                    <a:gd name="connsiteX1" fmla="*/ 168275 w 1241425"/>
                    <a:gd name="connsiteY1" fmla="*/ 77310 h 150335"/>
                    <a:gd name="connsiteX2" fmla="*/ 254000 w 1241425"/>
                    <a:gd name="connsiteY2" fmla="*/ 1110 h 150335"/>
                    <a:gd name="connsiteX3" fmla="*/ 342900 w 1241425"/>
                    <a:gd name="connsiteY3" fmla="*/ 150335 h 150335"/>
                    <a:gd name="connsiteX4" fmla="*/ 466725 w 1241425"/>
                    <a:gd name="connsiteY4" fmla="*/ 7460 h 150335"/>
                    <a:gd name="connsiteX5" fmla="*/ 581025 w 1241425"/>
                    <a:gd name="connsiteY5" fmla="*/ 150335 h 150335"/>
                    <a:gd name="connsiteX6" fmla="*/ 679450 w 1241425"/>
                    <a:gd name="connsiteY6" fmla="*/ 1110 h 150335"/>
                    <a:gd name="connsiteX7" fmla="*/ 784225 w 1241425"/>
                    <a:gd name="connsiteY7" fmla="*/ 147160 h 150335"/>
                    <a:gd name="connsiteX8" fmla="*/ 869950 w 1241425"/>
                    <a:gd name="connsiteY8" fmla="*/ 4285 h 150335"/>
                    <a:gd name="connsiteX9" fmla="*/ 942975 w 1241425"/>
                    <a:gd name="connsiteY9" fmla="*/ 147160 h 150335"/>
                    <a:gd name="connsiteX10" fmla="*/ 1025525 w 1241425"/>
                    <a:gd name="connsiteY10" fmla="*/ 1110 h 150335"/>
                    <a:gd name="connsiteX11" fmla="*/ 1069975 w 1241425"/>
                    <a:gd name="connsiteY11" fmla="*/ 80485 h 150335"/>
                    <a:gd name="connsiteX12" fmla="*/ 1241425 w 1241425"/>
                    <a:gd name="connsiteY12" fmla="*/ 90010 h 150335"/>
                    <a:gd name="connsiteX0" fmla="*/ 0 w 1241425"/>
                    <a:gd name="connsiteY0" fmla="*/ 77310 h 150335"/>
                    <a:gd name="connsiteX1" fmla="*/ 168275 w 1241425"/>
                    <a:gd name="connsiteY1" fmla="*/ 77310 h 150335"/>
                    <a:gd name="connsiteX2" fmla="*/ 254000 w 1241425"/>
                    <a:gd name="connsiteY2" fmla="*/ 1110 h 150335"/>
                    <a:gd name="connsiteX3" fmla="*/ 342900 w 1241425"/>
                    <a:gd name="connsiteY3" fmla="*/ 150335 h 150335"/>
                    <a:gd name="connsiteX4" fmla="*/ 466725 w 1241425"/>
                    <a:gd name="connsiteY4" fmla="*/ 7460 h 150335"/>
                    <a:gd name="connsiteX5" fmla="*/ 581025 w 1241425"/>
                    <a:gd name="connsiteY5" fmla="*/ 150335 h 150335"/>
                    <a:gd name="connsiteX6" fmla="*/ 679450 w 1241425"/>
                    <a:gd name="connsiteY6" fmla="*/ 1110 h 150335"/>
                    <a:gd name="connsiteX7" fmla="*/ 784225 w 1241425"/>
                    <a:gd name="connsiteY7" fmla="*/ 147160 h 150335"/>
                    <a:gd name="connsiteX8" fmla="*/ 869950 w 1241425"/>
                    <a:gd name="connsiteY8" fmla="*/ 4285 h 150335"/>
                    <a:gd name="connsiteX9" fmla="*/ 942975 w 1241425"/>
                    <a:gd name="connsiteY9" fmla="*/ 147160 h 150335"/>
                    <a:gd name="connsiteX10" fmla="*/ 1025525 w 1241425"/>
                    <a:gd name="connsiteY10" fmla="*/ 1110 h 150335"/>
                    <a:gd name="connsiteX11" fmla="*/ 1069975 w 1241425"/>
                    <a:gd name="connsiteY11" fmla="*/ 80485 h 150335"/>
                    <a:gd name="connsiteX12" fmla="*/ 1241425 w 1241425"/>
                    <a:gd name="connsiteY12" fmla="*/ 90010 h 150335"/>
                    <a:gd name="connsiteX0" fmla="*/ 0 w 1241425"/>
                    <a:gd name="connsiteY0" fmla="*/ 76200 h 149225"/>
                    <a:gd name="connsiteX1" fmla="*/ 168275 w 1241425"/>
                    <a:gd name="connsiteY1" fmla="*/ 76200 h 149225"/>
                    <a:gd name="connsiteX2" fmla="*/ 254000 w 1241425"/>
                    <a:gd name="connsiteY2" fmla="*/ 0 h 149225"/>
                    <a:gd name="connsiteX3" fmla="*/ 342900 w 1241425"/>
                    <a:gd name="connsiteY3" fmla="*/ 149225 h 149225"/>
                    <a:gd name="connsiteX4" fmla="*/ 466725 w 1241425"/>
                    <a:gd name="connsiteY4" fmla="*/ 6350 h 149225"/>
                    <a:gd name="connsiteX5" fmla="*/ 581025 w 1241425"/>
                    <a:gd name="connsiteY5" fmla="*/ 149225 h 149225"/>
                    <a:gd name="connsiteX6" fmla="*/ 679450 w 1241425"/>
                    <a:gd name="connsiteY6" fmla="*/ 0 h 149225"/>
                    <a:gd name="connsiteX7" fmla="*/ 784225 w 1241425"/>
                    <a:gd name="connsiteY7" fmla="*/ 146050 h 149225"/>
                    <a:gd name="connsiteX8" fmla="*/ 869950 w 1241425"/>
                    <a:gd name="connsiteY8" fmla="*/ 3175 h 149225"/>
                    <a:gd name="connsiteX9" fmla="*/ 942975 w 1241425"/>
                    <a:gd name="connsiteY9" fmla="*/ 146050 h 149225"/>
                    <a:gd name="connsiteX10" fmla="*/ 1025525 w 1241425"/>
                    <a:gd name="connsiteY10" fmla="*/ 0 h 149225"/>
                    <a:gd name="connsiteX11" fmla="*/ 1069975 w 1241425"/>
                    <a:gd name="connsiteY11" fmla="*/ 79375 h 149225"/>
                    <a:gd name="connsiteX12" fmla="*/ 1241425 w 1241425"/>
                    <a:gd name="connsiteY12" fmla="*/ 88900 h 149225"/>
                    <a:gd name="connsiteX0" fmla="*/ 0 w 1241425"/>
                    <a:gd name="connsiteY0" fmla="*/ 76200 h 149225"/>
                    <a:gd name="connsiteX1" fmla="*/ 168275 w 1241425"/>
                    <a:gd name="connsiteY1" fmla="*/ 76200 h 149225"/>
                    <a:gd name="connsiteX2" fmla="*/ 254000 w 1241425"/>
                    <a:gd name="connsiteY2" fmla="*/ 0 h 149225"/>
                    <a:gd name="connsiteX3" fmla="*/ 342900 w 1241425"/>
                    <a:gd name="connsiteY3" fmla="*/ 149225 h 149225"/>
                    <a:gd name="connsiteX4" fmla="*/ 466725 w 1241425"/>
                    <a:gd name="connsiteY4" fmla="*/ 6350 h 149225"/>
                    <a:gd name="connsiteX5" fmla="*/ 581025 w 1241425"/>
                    <a:gd name="connsiteY5" fmla="*/ 149225 h 149225"/>
                    <a:gd name="connsiteX6" fmla="*/ 679450 w 1241425"/>
                    <a:gd name="connsiteY6" fmla="*/ 0 h 149225"/>
                    <a:gd name="connsiteX7" fmla="*/ 784225 w 1241425"/>
                    <a:gd name="connsiteY7" fmla="*/ 146050 h 149225"/>
                    <a:gd name="connsiteX8" fmla="*/ 869950 w 1241425"/>
                    <a:gd name="connsiteY8" fmla="*/ 3175 h 149225"/>
                    <a:gd name="connsiteX9" fmla="*/ 942975 w 1241425"/>
                    <a:gd name="connsiteY9" fmla="*/ 146050 h 149225"/>
                    <a:gd name="connsiteX10" fmla="*/ 1025525 w 1241425"/>
                    <a:gd name="connsiteY10" fmla="*/ 0 h 149225"/>
                    <a:gd name="connsiteX11" fmla="*/ 1069975 w 1241425"/>
                    <a:gd name="connsiteY11" fmla="*/ 79375 h 149225"/>
                    <a:gd name="connsiteX12" fmla="*/ 1241425 w 1241425"/>
                    <a:gd name="connsiteY12" fmla="*/ 88900 h 149225"/>
                    <a:gd name="connsiteX0" fmla="*/ 0 w 1241425"/>
                    <a:gd name="connsiteY0" fmla="*/ 76200 h 149225"/>
                    <a:gd name="connsiteX1" fmla="*/ 168275 w 1241425"/>
                    <a:gd name="connsiteY1" fmla="*/ 76200 h 149225"/>
                    <a:gd name="connsiteX2" fmla="*/ 254000 w 1241425"/>
                    <a:gd name="connsiteY2" fmla="*/ 0 h 149225"/>
                    <a:gd name="connsiteX3" fmla="*/ 342900 w 1241425"/>
                    <a:gd name="connsiteY3" fmla="*/ 149225 h 149225"/>
                    <a:gd name="connsiteX4" fmla="*/ 466725 w 1241425"/>
                    <a:gd name="connsiteY4" fmla="*/ 6350 h 149225"/>
                    <a:gd name="connsiteX5" fmla="*/ 581025 w 1241425"/>
                    <a:gd name="connsiteY5" fmla="*/ 149225 h 149225"/>
                    <a:gd name="connsiteX6" fmla="*/ 679450 w 1241425"/>
                    <a:gd name="connsiteY6" fmla="*/ 0 h 149225"/>
                    <a:gd name="connsiteX7" fmla="*/ 784225 w 1241425"/>
                    <a:gd name="connsiteY7" fmla="*/ 146050 h 149225"/>
                    <a:gd name="connsiteX8" fmla="*/ 869950 w 1241425"/>
                    <a:gd name="connsiteY8" fmla="*/ 3175 h 149225"/>
                    <a:gd name="connsiteX9" fmla="*/ 942975 w 1241425"/>
                    <a:gd name="connsiteY9" fmla="*/ 146050 h 149225"/>
                    <a:gd name="connsiteX10" fmla="*/ 1025525 w 1241425"/>
                    <a:gd name="connsiteY10" fmla="*/ 0 h 149225"/>
                    <a:gd name="connsiteX11" fmla="*/ 1069975 w 1241425"/>
                    <a:gd name="connsiteY11" fmla="*/ 79375 h 149225"/>
                    <a:gd name="connsiteX12" fmla="*/ 1241425 w 1241425"/>
                    <a:gd name="connsiteY12" fmla="*/ 73025 h 149225"/>
                    <a:gd name="connsiteX0" fmla="*/ 0 w 1244600"/>
                    <a:gd name="connsiteY0" fmla="*/ 76200 h 149225"/>
                    <a:gd name="connsiteX1" fmla="*/ 168275 w 1244600"/>
                    <a:gd name="connsiteY1" fmla="*/ 76200 h 149225"/>
                    <a:gd name="connsiteX2" fmla="*/ 254000 w 1244600"/>
                    <a:gd name="connsiteY2" fmla="*/ 0 h 149225"/>
                    <a:gd name="connsiteX3" fmla="*/ 342900 w 1244600"/>
                    <a:gd name="connsiteY3" fmla="*/ 149225 h 149225"/>
                    <a:gd name="connsiteX4" fmla="*/ 466725 w 1244600"/>
                    <a:gd name="connsiteY4" fmla="*/ 6350 h 149225"/>
                    <a:gd name="connsiteX5" fmla="*/ 581025 w 1244600"/>
                    <a:gd name="connsiteY5" fmla="*/ 149225 h 149225"/>
                    <a:gd name="connsiteX6" fmla="*/ 679450 w 1244600"/>
                    <a:gd name="connsiteY6" fmla="*/ 0 h 149225"/>
                    <a:gd name="connsiteX7" fmla="*/ 784225 w 1244600"/>
                    <a:gd name="connsiteY7" fmla="*/ 146050 h 149225"/>
                    <a:gd name="connsiteX8" fmla="*/ 869950 w 1244600"/>
                    <a:gd name="connsiteY8" fmla="*/ 3175 h 149225"/>
                    <a:gd name="connsiteX9" fmla="*/ 942975 w 1244600"/>
                    <a:gd name="connsiteY9" fmla="*/ 146050 h 149225"/>
                    <a:gd name="connsiteX10" fmla="*/ 1025525 w 1244600"/>
                    <a:gd name="connsiteY10" fmla="*/ 0 h 149225"/>
                    <a:gd name="connsiteX11" fmla="*/ 1069975 w 1244600"/>
                    <a:gd name="connsiteY11" fmla="*/ 79375 h 149225"/>
                    <a:gd name="connsiteX12" fmla="*/ 1244600 w 1244600"/>
                    <a:gd name="connsiteY12" fmla="*/ 85725 h 149225"/>
                    <a:gd name="connsiteX0" fmla="*/ 0 w 1244600"/>
                    <a:gd name="connsiteY0" fmla="*/ 76200 h 149225"/>
                    <a:gd name="connsiteX1" fmla="*/ 168275 w 1244600"/>
                    <a:gd name="connsiteY1" fmla="*/ 76200 h 149225"/>
                    <a:gd name="connsiteX2" fmla="*/ 254000 w 1244600"/>
                    <a:gd name="connsiteY2" fmla="*/ 0 h 149225"/>
                    <a:gd name="connsiteX3" fmla="*/ 342900 w 1244600"/>
                    <a:gd name="connsiteY3" fmla="*/ 149225 h 149225"/>
                    <a:gd name="connsiteX4" fmla="*/ 466725 w 1244600"/>
                    <a:gd name="connsiteY4" fmla="*/ 6350 h 149225"/>
                    <a:gd name="connsiteX5" fmla="*/ 581025 w 1244600"/>
                    <a:gd name="connsiteY5" fmla="*/ 149225 h 149225"/>
                    <a:gd name="connsiteX6" fmla="*/ 679450 w 1244600"/>
                    <a:gd name="connsiteY6" fmla="*/ 0 h 149225"/>
                    <a:gd name="connsiteX7" fmla="*/ 784225 w 1244600"/>
                    <a:gd name="connsiteY7" fmla="*/ 146050 h 149225"/>
                    <a:gd name="connsiteX8" fmla="*/ 869950 w 1244600"/>
                    <a:gd name="connsiteY8" fmla="*/ 3175 h 149225"/>
                    <a:gd name="connsiteX9" fmla="*/ 942975 w 1244600"/>
                    <a:gd name="connsiteY9" fmla="*/ 146050 h 149225"/>
                    <a:gd name="connsiteX10" fmla="*/ 1025525 w 1244600"/>
                    <a:gd name="connsiteY10" fmla="*/ 0 h 149225"/>
                    <a:gd name="connsiteX11" fmla="*/ 1069975 w 1244600"/>
                    <a:gd name="connsiteY11" fmla="*/ 79375 h 149225"/>
                    <a:gd name="connsiteX12" fmla="*/ 1244600 w 1244600"/>
                    <a:gd name="connsiteY12" fmla="*/ 85725 h 149225"/>
                    <a:gd name="connsiteX0" fmla="*/ 0 w 1244600"/>
                    <a:gd name="connsiteY0" fmla="*/ 76200 h 149225"/>
                    <a:gd name="connsiteX1" fmla="*/ 168275 w 1244600"/>
                    <a:gd name="connsiteY1" fmla="*/ 76200 h 149225"/>
                    <a:gd name="connsiteX2" fmla="*/ 254000 w 1244600"/>
                    <a:gd name="connsiteY2" fmla="*/ 0 h 149225"/>
                    <a:gd name="connsiteX3" fmla="*/ 342900 w 1244600"/>
                    <a:gd name="connsiteY3" fmla="*/ 149225 h 149225"/>
                    <a:gd name="connsiteX4" fmla="*/ 466725 w 1244600"/>
                    <a:gd name="connsiteY4" fmla="*/ 6350 h 149225"/>
                    <a:gd name="connsiteX5" fmla="*/ 581025 w 1244600"/>
                    <a:gd name="connsiteY5" fmla="*/ 149225 h 149225"/>
                    <a:gd name="connsiteX6" fmla="*/ 679450 w 1244600"/>
                    <a:gd name="connsiteY6" fmla="*/ 0 h 149225"/>
                    <a:gd name="connsiteX7" fmla="*/ 784225 w 1244600"/>
                    <a:gd name="connsiteY7" fmla="*/ 146050 h 149225"/>
                    <a:gd name="connsiteX8" fmla="*/ 869950 w 1244600"/>
                    <a:gd name="connsiteY8" fmla="*/ 3175 h 149225"/>
                    <a:gd name="connsiteX9" fmla="*/ 942975 w 1244600"/>
                    <a:gd name="connsiteY9" fmla="*/ 146050 h 149225"/>
                    <a:gd name="connsiteX10" fmla="*/ 1025525 w 1244600"/>
                    <a:gd name="connsiteY10" fmla="*/ 0 h 149225"/>
                    <a:gd name="connsiteX11" fmla="*/ 1069975 w 1244600"/>
                    <a:gd name="connsiteY11" fmla="*/ 79375 h 149225"/>
                    <a:gd name="connsiteX12" fmla="*/ 1244600 w 1244600"/>
                    <a:gd name="connsiteY12" fmla="*/ 85725 h 149225"/>
                    <a:gd name="connsiteX0" fmla="*/ 0 w 1244600"/>
                    <a:gd name="connsiteY0" fmla="*/ 77585 h 150610"/>
                    <a:gd name="connsiteX1" fmla="*/ 168275 w 1244600"/>
                    <a:gd name="connsiteY1" fmla="*/ 77585 h 150610"/>
                    <a:gd name="connsiteX2" fmla="*/ 254000 w 1244600"/>
                    <a:gd name="connsiteY2" fmla="*/ 1385 h 150610"/>
                    <a:gd name="connsiteX3" fmla="*/ 342900 w 1244600"/>
                    <a:gd name="connsiteY3" fmla="*/ 150610 h 150610"/>
                    <a:gd name="connsiteX4" fmla="*/ 466725 w 1244600"/>
                    <a:gd name="connsiteY4" fmla="*/ 7735 h 150610"/>
                    <a:gd name="connsiteX5" fmla="*/ 581025 w 1244600"/>
                    <a:gd name="connsiteY5" fmla="*/ 150610 h 150610"/>
                    <a:gd name="connsiteX6" fmla="*/ 679450 w 1244600"/>
                    <a:gd name="connsiteY6" fmla="*/ 1385 h 150610"/>
                    <a:gd name="connsiteX7" fmla="*/ 784225 w 1244600"/>
                    <a:gd name="connsiteY7" fmla="*/ 147435 h 150610"/>
                    <a:gd name="connsiteX8" fmla="*/ 869950 w 1244600"/>
                    <a:gd name="connsiteY8" fmla="*/ 4560 h 150610"/>
                    <a:gd name="connsiteX9" fmla="*/ 974684 w 1244600"/>
                    <a:gd name="connsiteY9" fmla="*/ 150481 h 150610"/>
                    <a:gd name="connsiteX10" fmla="*/ 1025525 w 1244600"/>
                    <a:gd name="connsiteY10" fmla="*/ 1385 h 150610"/>
                    <a:gd name="connsiteX11" fmla="*/ 1069975 w 1244600"/>
                    <a:gd name="connsiteY11" fmla="*/ 80760 h 150610"/>
                    <a:gd name="connsiteX12" fmla="*/ 1244600 w 1244600"/>
                    <a:gd name="connsiteY12" fmla="*/ 87110 h 150610"/>
                    <a:gd name="connsiteX0" fmla="*/ 0 w 1244600"/>
                    <a:gd name="connsiteY0" fmla="*/ 86515 h 159540"/>
                    <a:gd name="connsiteX1" fmla="*/ 168275 w 1244600"/>
                    <a:gd name="connsiteY1" fmla="*/ 86515 h 159540"/>
                    <a:gd name="connsiteX2" fmla="*/ 254000 w 1244600"/>
                    <a:gd name="connsiteY2" fmla="*/ 10315 h 159540"/>
                    <a:gd name="connsiteX3" fmla="*/ 342900 w 1244600"/>
                    <a:gd name="connsiteY3" fmla="*/ 159540 h 159540"/>
                    <a:gd name="connsiteX4" fmla="*/ 466725 w 1244600"/>
                    <a:gd name="connsiteY4" fmla="*/ 16665 h 159540"/>
                    <a:gd name="connsiteX5" fmla="*/ 581025 w 1244600"/>
                    <a:gd name="connsiteY5" fmla="*/ 159540 h 159540"/>
                    <a:gd name="connsiteX6" fmla="*/ 679450 w 1244600"/>
                    <a:gd name="connsiteY6" fmla="*/ 10315 h 159540"/>
                    <a:gd name="connsiteX7" fmla="*/ 784225 w 1244600"/>
                    <a:gd name="connsiteY7" fmla="*/ 156365 h 159540"/>
                    <a:gd name="connsiteX8" fmla="*/ 869950 w 1244600"/>
                    <a:gd name="connsiteY8" fmla="*/ 13490 h 159540"/>
                    <a:gd name="connsiteX9" fmla="*/ 911649 w 1244600"/>
                    <a:gd name="connsiteY9" fmla="*/ 22498 h 159540"/>
                    <a:gd name="connsiteX10" fmla="*/ 974684 w 1244600"/>
                    <a:gd name="connsiteY10" fmla="*/ 159411 h 159540"/>
                    <a:gd name="connsiteX11" fmla="*/ 1025525 w 1244600"/>
                    <a:gd name="connsiteY11" fmla="*/ 10315 h 159540"/>
                    <a:gd name="connsiteX12" fmla="*/ 1069975 w 1244600"/>
                    <a:gd name="connsiteY12" fmla="*/ 89690 h 159540"/>
                    <a:gd name="connsiteX13" fmla="*/ 1244600 w 1244600"/>
                    <a:gd name="connsiteY13" fmla="*/ 96040 h 159540"/>
                    <a:gd name="connsiteX0" fmla="*/ 0 w 1244600"/>
                    <a:gd name="connsiteY0" fmla="*/ 86515 h 159540"/>
                    <a:gd name="connsiteX1" fmla="*/ 168275 w 1244600"/>
                    <a:gd name="connsiteY1" fmla="*/ 86515 h 159540"/>
                    <a:gd name="connsiteX2" fmla="*/ 254000 w 1244600"/>
                    <a:gd name="connsiteY2" fmla="*/ 10315 h 159540"/>
                    <a:gd name="connsiteX3" fmla="*/ 342900 w 1244600"/>
                    <a:gd name="connsiteY3" fmla="*/ 159540 h 159540"/>
                    <a:gd name="connsiteX4" fmla="*/ 466725 w 1244600"/>
                    <a:gd name="connsiteY4" fmla="*/ 16665 h 159540"/>
                    <a:gd name="connsiteX5" fmla="*/ 581025 w 1244600"/>
                    <a:gd name="connsiteY5" fmla="*/ 159540 h 159540"/>
                    <a:gd name="connsiteX6" fmla="*/ 679450 w 1244600"/>
                    <a:gd name="connsiteY6" fmla="*/ 10315 h 159540"/>
                    <a:gd name="connsiteX7" fmla="*/ 784225 w 1244600"/>
                    <a:gd name="connsiteY7" fmla="*/ 156365 h 159540"/>
                    <a:gd name="connsiteX8" fmla="*/ 869950 w 1244600"/>
                    <a:gd name="connsiteY8" fmla="*/ 13490 h 159540"/>
                    <a:gd name="connsiteX9" fmla="*/ 911649 w 1244600"/>
                    <a:gd name="connsiteY9" fmla="*/ 22498 h 159540"/>
                    <a:gd name="connsiteX10" fmla="*/ 974684 w 1244600"/>
                    <a:gd name="connsiteY10" fmla="*/ 159411 h 159540"/>
                    <a:gd name="connsiteX11" fmla="*/ 1073090 w 1244600"/>
                    <a:gd name="connsiteY11" fmla="*/ 10315 h 159540"/>
                    <a:gd name="connsiteX12" fmla="*/ 1069975 w 1244600"/>
                    <a:gd name="connsiteY12" fmla="*/ 89690 h 159540"/>
                    <a:gd name="connsiteX13" fmla="*/ 1244600 w 1244600"/>
                    <a:gd name="connsiteY13" fmla="*/ 96040 h 159540"/>
                    <a:gd name="connsiteX0" fmla="*/ 0 w 1244600"/>
                    <a:gd name="connsiteY0" fmla="*/ 86515 h 159540"/>
                    <a:gd name="connsiteX1" fmla="*/ 168275 w 1244600"/>
                    <a:gd name="connsiteY1" fmla="*/ 86515 h 159540"/>
                    <a:gd name="connsiteX2" fmla="*/ 254000 w 1244600"/>
                    <a:gd name="connsiteY2" fmla="*/ 10315 h 159540"/>
                    <a:gd name="connsiteX3" fmla="*/ 342900 w 1244600"/>
                    <a:gd name="connsiteY3" fmla="*/ 159540 h 159540"/>
                    <a:gd name="connsiteX4" fmla="*/ 466725 w 1244600"/>
                    <a:gd name="connsiteY4" fmla="*/ 16665 h 159540"/>
                    <a:gd name="connsiteX5" fmla="*/ 581025 w 1244600"/>
                    <a:gd name="connsiteY5" fmla="*/ 159540 h 159540"/>
                    <a:gd name="connsiteX6" fmla="*/ 679450 w 1244600"/>
                    <a:gd name="connsiteY6" fmla="*/ 10315 h 159540"/>
                    <a:gd name="connsiteX7" fmla="*/ 784225 w 1244600"/>
                    <a:gd name="connsiteY7" fmla="*/ 156365 h 159540"/>
                    <a:gd name="connsiteX8" fmla="*/ 869950 w 1244600"/>
                    <a:gd name="connsiteY8" fmla="*/ 13490 h 159540"/>
                    <a:gd name="connsiteX9" fmla="*/ 911649 w 1244600"/>
                    <a:gd name="connsiteY9" fmla="*/ 22498 h 159540"/>
                    <a:gd name="connsiteX10" fmla="*/ 974684 w 1244600"/>
                    <a:gd name="connsiteY10" fmla="*/ 159411 h 159540"/>
                    <a:gd name="connsiteX11" fmla="*/ 1073090 w 1244600"/>
                    <a:gd name="connsiteY11" fmla="*/ 10315 h 159540"/>
                    <a:gd name="connsiteX12" fmla="*/ 1125467 w 1244600"/>
                    <a:gd name="connsiteY12" fmla="*/ 89690 h 159540"/>
                    <a:gd name="connsiteX13" fmla="*/ 1244600 w 1244600"/>
                    <a:gd name="connsiteY13" fmla="*/ 96040 h 159540"/>
                    <a:gd name="connsiteX0" fmla="*/ 0 w 1319910"/>
                    <a:gd name="connsiteY0" fmla="*/ 86515 h 159540"/>
                    <a:gd name="connsiteX1" fmla="*/ 168275 w 1319910"/>
                    <a:gd name="connsiteY1" fmla="*/ 86515 h 159540"/>
                    <a:gd name="connsiteX2" fmla="*/ 254000 w 1319910"/>
                    <a:gd name="connsiteY2" fmla="*/ 10315 h 159540"/>
                    <a:gd name="connsiteX3" fmla="*/ 342900 w 1319910"/>
                    <a:gd name="connsiteY3" fmla="*/ 159540 h 159540"/>
                    <a:gd name="connsiteX4" fmla="*/ 466725 w 1319910"/>
                    <a:gd name="connsiteY4" fmla="*/ 16665 h 159540"/>
                    <a:gd name="connsiteX5" fmla="*/ 581025 w 1319910"/>
                    <a:gd name="connsiteY5" fmla="*/ 159540 h 159540"/>
                    <a:gd name="connsiteX6" fmla="*/ 679450 w 1319910"/>
                    <a:gd name="connsiteY6" fmla="*/ 10315 h 159540"/>
                    <a:gd name="connsiteX7" fmla="*/ 784225 w 1319910"/>
                    <a:gd name="connsiteY7" fmla="*/ 156365 h 159540"/>
                    <a:gd name="connsiteX8" fmla="*/ 869950 w 1319910"/>
                    <a:gd name="connsiteY8" fmla="*/ 13490 h 159540"/>
                    <a:gd name="connsiteX9" fmla="*/ 911649 w 1319910"/>
                    <a:gd name="connsiteY9" fmla="*/ 22498 h 159540"/>
                    <a:gd name="connsiteX10" fmla="*/ 974684 w 1319910"/>
                    <a:gd name="connsiteY10" fmla="*/ 159411 h 159540"/>
                    <a:gd name="connsiteX11" fmla="*/ 1073090 w 1319910"/>
                    <a:gd name="connsiteY11" fmla="*/ 10315 h 159540"/>
                    <a:gd name="connsiteX12" fmla="*/ 1125467 w 1319910"/>
                    <a:gd name="connsiteY12" fmla="*/ 89690 h 159540"/>
                    <a:gd name="connsiteX13" fmla="*/ 1319910 w 1319910"/>
                    <a:gd name="connsiteY13" fmla="*/ 92994 h 159540"/>
                    <a:gd name="connsiteX0" fmla="*/ 0 w 1319910"/>
                    <a:gd name="connsiteY0" fmla="*/ 86515 h 159540"/>
                    <a:gd name="connsiteX1" fmla="*/ 168275 w 1319910"/>
                    <a:gd name="connsiteY1" fmla="*/ 86515 h 159540"/>
                    <a:gd name="connsiteX2" fmla="*/ 254000 w 1319910"/>
                    <a:gd name="connsiteY2" fmla="*/ 10315 h 159540"/>
                    <a:gd name="connsiteX3" fmla="*/ 342900 w 1319910"/>
                    <a:gd name="connsiteY3" fmla="*/ 159540 h 159540"/>
                    <a:gd name="connsiteX4" fmla="*/ 466725 w 1319910"/>
                    <a:gd name="connsiteY4" fmla="*/ 16665 h 159540"/>
                    <a:gd name="connsiteX5" fmla="*/ 581025 w 1319910"/>
                    <a:gd name="connsiteY5" fmla="*/ 159540 h 159540"/>
                    <a:gd name="connsiteX6" fmla="*/ 679450 w 1319910"/>
                    <a:gd name="connsiteY6" fmla="*/ 10315 h 159540"/>
                    <a:gd name="connsiteX7" fmla="*/ 784225 w 1319910"/>
                    <a:gd name="connsiteY7" fmla="*/ 156365 h 159540"/>
                    <a:gd name="connsiteX8" fmla="*/ 869950 w 1319910"/>
                    <a:gd name="connsiteY8" fmla="*/ 13490 h 159540"/>
                    <a:gd name="connsiteX9" fmla="*/ 911649 w 1319910"/>
                    <a:gd name="connsiteY9" fmla="*/ 22498 h 159540"/>
                    <a:gd name="connsiteX10" fmla="*/ 974684 w 1319910"/>
                    <a:gd name="connsiteY10" fmla="*/ 159411 h 159540"/>
                    <a:gd name="connsiteX11" fmla="*/ 1073090 w 1319910"/>
                    <a:gd name="connsiteY11" fmla="*/ 10315 h 159540"/>
                    <a:gd name="connsiteX12" fmla="*/ 1141321 w 1319910"/>
                    <a:gd name="connsiteY12" fmla="*/ 89690 h 159540"/>
                    <a:gd name="connsiteX13" fmla="*/ 1319910 w 1319910"/>
                    <a:gd name="connsiteY13" fmla="*/ 92994 h 159540"/>
                    <a:gd name="connsiteX0" fmla="*/ 0 w 1319910"/>
                    <a:gd name="connsiteY0" fmla="*/ 86515 h 159540"/>
                    <a:gd name="connsiteX1" fmla="*/ 168275 w 1319910"/>
                    <a:gd name="connsiteY1" fmla="*/ 86515 h 159540"/>
                    <a:gd name="connsiteX2" fmla="*/ 254000 w 1319910"/>
                    <a:gd name="connsiteY2" fmla="*/ 10315 h 159540"/>
                    <a:gd name="connsiteX3" fmla="*/ 342900 w 1319910"/>
                    <a:gd name="connsiteY3" fmla="*/ 159540 h 159540"/>
                    <a:gd name="connsiteX4" fmla="*/ 466725 w 1319910"/>
                    <a:gd name="connsiteY4" fmla="*/ 16665 h 159540"/>
                    <a:gd name="connsiteX5" fmla="*/ 581025 w 1319910"/>
                    <a:gd name="connsiteY5" fmla="*/ 159540 h 159540"/>
                    <a:gd name="connsiteX6" fmla="*/ 679450 w 1319910"/>
                    <a:gd name="connsiteY6" fmla="*/ 10315 h 159540"/>
                    <a:gd name="connsiteX7" fmla="*/ 784225 w 1319910"/>
                    <a:gd name="connsiteY7" fmla="*/ 156365 h 159540"/>
                    <a:gd name="connsiteX8" fmla="*/ 869950 w 1319910"/>
                    <a:gd name="connsiteY8" fmla="*/ 13490 h 159540"/>
                    <a:gd name="connsiteX9" fmla="*/ 911649 w 1319910"/>
                    <a:gd name="connsiteY9" fmla="*/ 22498 h 159540"/>
                    <a:gd name="connsiteX10" fmla="*/ 974684 w 1319910"/>
                    <a:gd name="connsiteY10" fmla="*/ 159411 h 159540"/>
                    <a:gd name="connsiteX11" fmla="*/ 1073090 w 1319910"/>
                    <a:gd name="connsiteY11" fmla="*/ 10315 h 159540"/>
                    <a:gd name="connsiteX12" fmla="*/ 1141321 w 1319910"/>
                    <a:gd name="connsiteY12" fmla="*/ 89690 h 159540"/>
                    <a:gd name="connsiteX13" fmla="*/ 1319910 w 1319910"/>
                    <a:gd name="connsiteY13" fmla="*/ 92994 h 159540"/>
                    <a:gd name="connsiteX0" fmla="*/ 0 w 1319910"/>
                    <a:gd name="connsiteY0" fmla="*/ 86515 h 159540"/>
                    <a:gd name="connsiteX1" fmla="*/ 168275 w 1319910"/>
                    <a:gd name="connsiteY1" fmla="*/ 86515 h 159540"/>
                    <a:gd name="connsiteX2" fmla="*/ 254000 w 1319910"/>
                    <a:gd name="connsiteY2" fmla="*/ 10315 h 159540"/>
                    <a:gd name="connsiteX3" fmla="*/ 342900 w 1319910"/>
                    <a:gd name="connsiteY3" fmla="*/ 159540 h 159540"/>
                    <a:gd name="connsiteX4" fmla="*/ 466725 w 1319910"/>
                    <a:gd name="connsiteY4" fmla="*/ 16665 h 159540"/>
                    <a:gd name="connsiteX5" fmla="*/ 581025 w 1319910"/>
                    <a:gd name="connsiteY5" fmla="*/ 159540 h 159540"/>
                    <a:gd name="connsiteX6" fmla="*/ 679450 w 1319910"/>
                    <a:gd name="connsiteY6" fmla="*/ 10315 h 159540"/>
                    <a:gd name="connsiteX7" fmla="*/ 784225 w 1319910"/>
                    <a:gd name="connsiteY7" fmla="*/ 156365 h 159540"/>
                    <a:gd name="connsiteX8" fmla="*/ 869950 w 1319910"/>
                    <a:gd name="connsiteY8" fmla="*/ 13490 h 159540"/>
                    <a:gd name="connsiteX9" fmla="*/ 911649 w 1319910"/>
                    <a:gd name="connsiteY9" fmla="*/ 22498 h 159540"/>
                    <a:gd name="connsiteX10" fmla="*/ 974684 w 1319910"/>
                    <a:gd name="connsiteY10" fmla="*/ 159411 h 159540"/>
                    <a:gd name="connsiteX11" fmla="*/ 1073090 w 1319910"/>
                    <a:gd name="connsiteY11" fmla="*/ 10315 h 159540"/>
                    <a:gd name="connsiteX12" fmla="*/ 1141321 w 1319910"/>
                    <a:gd name="connsiteY12" fmla="*/ 89690 h 159540"/>
                    <a:gd name="connsiteX13" fmla="*/ 1319910 w 1319910"/>
                    <a:gd name="connsiteY13" fmla="*/ 92994 h 159540"/>
                    <a:gd name="connsiteX0" fmla="*/ 0 w 1319910"/>
                    <a:gd name="connsiteY0" fmla="*/ 86515 h 159540"/>
                    <a:gd name="connsiteX1" fmla="*/ 168275 w 1319910"/>
                    <a:gd name="connsiteY1" fmla="*/ 86515 h 159540"/>
                    <a:gd name="connsiteX2" fmla="*/ 254000 w 1319910"/>
                    <a:gd name="connsiteY2" fmla="*/ 10315 h 159540"/>
                    <a:gd name="connsiteX3" fmla="*/ 342900 w 1319910"/>
                    <a:gd name="connsiteY3" fmla="*/ 159540 h 159540"/>
                    <a:gd name="connsiteX4" fmla="*/ 466725 w 1319910"/>
                    <a:gd name="connsiteY4" fmla="*/ 16665 h 159540"/>
                    <a:gd name="connsiteX5" fmla="*/ 581025 w 1319910"/>
                    <a:gd name="connsiteY5" fmla="*/ 159540 h 159540"/>
                    <a:gd name="connsiteX6" fmla="*/ 679450 w 1319910"/>
                    <a:gd name="connsiteY6" fmla="*/ 10315 h 159540"/>
                    <a:gd name="connsiteX7" fmla="*/ 784225 w 1319910"/>
                    <a:gd name="connsiteY7" fmla="*/ 156365 h 159540"/>
                    <a:gd name="connsiteX8" fmla="*/ 869950 w 1319910"/>
                    <a:gd name="connsiteY8" fmla="*/ 13490 h 159540"/>
                    <a:gd name="connsiteX9" fmla="*/ 911649 w 1319910"/>
                    <a:gd name="connsiteY9" fmla="*/ 22498 h 159540"/>
                    <a:gd name="connsiteX10" fmla="*/ 974684 w 1319910"/>
                    <a:gd name="connsiteY10" fmla="*/ 159411 h 159540"/>
                    <a:gd name="connsiteX11" fmla="*/ 1073090 w 1319910"/>
                    <a:gd name="connsiteY11" fmla="*/ 10315 h 159540"/>
                    <a:gd name="connsiteX12" fmla="*/ 1141321 w 1319910"/>
                    <a:gd name="connsiteY12" fmla="*/ 89690 h 159540"/>
                    <a:gd name="connsiteX13" fmla="*/ 1319910 w 1319910"/>
                    <a:gd name="connsiteY13" fmla="*/ 92994 h 159540"/>
                    <a:gd name="connsiteX0" fmla="*/ 0 w 1319910"/>
                    <a:gd name="connsiteY0" fmla="*/ 86515 h 159540"/>
                    <a:gd name="connsiteX1" fmla="*/ 168275 w 1319910"/>
                    <a:gd name="connsiteY1" fmla="*/ 86515 h 159540"/>
                    <a:gd name="connsiteX2" fmla="*/ 254000 w 1319910"/>
                    <a:gd name="connsiteY2" fmla="*/ 10315 h 159540"/>
                    <a:gd name="connsiteX3" fmla="*/ 342900 w 1319910"/>
                    <a:gd name="connsiteY3" fmla="*/ 159540 h 159540"/>
                    <a:gd name="connsiteX4" fmla="*/ 466725 w 1319910"/>
                    <a:gd name="connsiteY4" fmla="*/ 16665 h 159540"/>
                    <a:gd name="connsiteX5" fmla="*/ 581025 w 1319910"/>
                    <a:gd name="connsiteY5" fmla="*/ 159540 h 159540"/>
                    <a:gd name="connsiteX6" fmla="*/ 679450 w 1319910"/>
                    <a:gd name="connsiteY6" fmla="*/ 10315 h 159540"/>
                    <a:gd name="connsiteX7" fmla="*/ 784225 w 1319910"/>
                    <a:gd name="connsiteY7" fmla="*/ 156365 h 159540"/>
                    <a:gd name="connsiteX8" fmla="*/ 869950 w 1319910"/>
                    <a:gd name="connsiteY8" fmla="*/ 13490 h 159540"/>
                    <a:gd name="connsiteX9" fmla="*/ 911649 w 1319910"/>
                    <a:gd name="connsiteY9" fmla="*/ 22498 h 159540"/>
                    <a:gd name="connsiteX10" fmla="*/ 974684 w 1319910"/>
                    <a:gd name="connsiteY10" fmla="*/ 159411 h 159540"/>
                    <a:gd name="connsiteX11" fmla="*/ 1073090 w 1319910"/>
                    <a:gd name="connsiteY11" fmla="*/ 10315 h 159540"/>
                    <a:gd name="connsiteX12" fmla="*/ 1141321 w 1319910"/>
                    <a:gd name="connsiteY12" fmla="*/ 89690 h 159540"/>
                    <a:gd name="connsiteX13" fmla="*/ 1319910 w 1319910"/>
                    <a:gd name="connsiteY13" fmla="*/ 92994 h 159540"/>
                    <a:gd name="connsiteX0" fmla="*/ 0 w 1319910"/>
                    <a:gd name="connsiteY0" fmla="*/ 86515 h 159540"/>
                    <a:gd name="connsiteX1" fmla="*/ 168275 w 1319910"/>
                    <a:gd name="connsiteY1" fmla="*/ 86515 h 159540"/>
                    <a:gd name="connsiteX2" fmla="*/ 254000 w 1319910"/>
                    <a:gd name="connsiteY2" fmla="*/ 10315 h 159540"/>
                    <a:gd name="connsiteX3" fmla="*/ 342900 w 1319910"/>
                    <a:gd name="connsiteY3" fmla="*/ 159540 h 159540"/>
                    <a:gd name="connsiteX4" fmla="*/ 466725 w 1319910"/>
                    <a:gd name="connsiteY4" fmla="*/ 16665 h 159540"/>
                    <a:gd name="connsiteX5" fmla="*/ 581025 w 1319910"/>
                    <a:gd name="connsiteY5" fmla="*/ 159540 h 159540"/>
                    <a:gd name="connsiteX6" fmla="*/ 679450 w 1319910"/>
                    <a:gd name="connsiteY6" fmla="*/ 10315 h 159540"/>
                    <a:gd name="connsiteX7" fmla="*/ 784225 w 1319910"/>
                    <a:gd name="connsiteY7" fmla="*/ 156365 h 159540"/>
                    <a:gd name="connsiteX8" fmla="*/ 869950 w 1319910"/>
                    <a:gd name="connsiteY8" fmla="*/ 13490 h 159540"/>
                    <a:gd name="connsiteX9" fmla="*/ 911649 w 1319910"/>
                    <a:gd name="connsiteY9" fmla="*/ 22498 h 159540"/>
                    <a:gd name="connsiteX10" fmla="*/ 974684 w 1319910"/>
                    <a:gd name="connsiteY10" fmla="*/ 159411 h 159540"/>
                    <a:gd name="connsiteX11" fmla="*/ 1073090 w 1319910"/>
                    <a:gd name="connsiteY11" fmla="*/ 10315 h 159540"/>
                    <a:gd name="connsiteX12" fmla="*/ 1141321 w 1319910"/>
                    <a:gd name="connsiteY12" fmla="*/ 89690 h 159540"/>
                    <a:gd name="connsiteX13" fmla="*/ 1319910 w 1319910"/>
                    <a:gd name="connsiteY13" fmla="*/ 92994 h 159540"/>
                    <a:gd name="connsiteX0" fmla="*/ 0 w 1319910"/>
                    <a:gd name="connsiteY0" fmla="*/ 76200 h 149225"/>
                    <a:gd name="connsiteX1" fmla="*/ 168275 w 1319910"/>
                    <a:gd name="connsiteY1" fmla="*/ 76200 h 149225"/>
                    <a:gd name="connsiteX2" fmla="*/ 254000 w 1319910"/>
                    <a:gd name="connsiteY2" fmla="*/ 0 h 149225"/>
                    <a:gd name="connsiteX3" fmla="*/ 342900 w 1319910"/>
                    <a:gd name="connsiteY3" fmla="*/ 149225 h 149225"/>
                    <a:gd name="connsiteX4" fmla="*/ 466725 w 1319910"/>
                    <a:gd name="connsiteY4" fmla="*/ 6350 h 149225"/>
                    <a:gd name="connsiteX5" fmla="*/ 581025 w 1319910"/>
                    <a:gd name="connsiteY5" fmla="*/ 149225 h 149225"/>
                    <a:gd name="connsiteX6" fmla="*/ 679450 w 1319910"/>
                    <a:gd name="connsiteY6" fmla="*/ 0 h 149225"/>
                    <a:gd name="connsiteX7" fmla="*/ 784225 w 1319910"/>
                    <a:gd name="connsiteY7" fmla="*/ 146050 h 149225"/>
                    <a:gd name="connsiteX8" fmla="*/ 911649 w 1319910"/>
                    <a:gd name="connsiteY8" fmla="*/ 12183 h 149225"/>
                    <a:gd name="connsiteX9" fmla="*/ 974684 w 1319910"/>
                    <a:gd name="connsiteY9" fmla="*/ 149096 h 149225"/>
                    <a:gd name="connsiteX10" fmla="*/ 1073090 w 1319910"/>
                    <a:gd name="connsiteY10" fmla="*/ 0 h 149225"/>
                    <a:gd name="connsiteX11" fmla="*/ 1141321 w 1319910"/>
                    <a:gd name="connsiteY11" fmla="*/ 79375 h 149225"/>
                    <a:gd name="connsiteX12" fmla="*/ 1319910 w 1319910"/>
                    <a:gd name="connsiteY12" fmla="*/ 82679 h 149225"/>
                    <a:gd name="connsiteX0" fmla="*/ 0 w 1319910"/>
                    <a:gd name="connsiteY0" fmla="*/ 76200 h 149225"/>
                    <a:gd name="connsiteX1" fmla="*/ 168275 w 1319910"/>
                    <a:gd name="connsiteY1" fmla="*/ 76200 h 149225"/>
                    <a:gd name="connsiteX2" fmla="*/ 254000 w 1319910"/>
                    <a:gd name="connsiteY2" fmla="*/ 0 h 149225"/>
                    <a:gd name="connsiteX3" fmla="*/ 342900 w 1319910"/>
                    <a:gd name="connsiteY3" fmla="*/ 149225 h 149225"/>
                    <a:gd name="connsiteX4" fmla="*/ 466725 w 1319910"/>
                    <a:gd name="connsiteY4" fmla="*/ 6350 h 149225"/>
                    <a:gd name="connsiteX5" fmla="*/ 581025 w 1319910"/>
                    <a:gd name="connsiteY5" fmla="*/ 149225 h 149225"/>
                    <a:gd name="connsiteX6" fmla="*/ 679450 w 1319910"/>
                    <a:gd name="connsiteY6" fmla="*/ 0 h 149225"/>
                    <a:gd name="connsiteX7" fmla="*/ 784225 w 1319910"/>
                    <a:gd name="connsiteY7" fmla="*/ 146050 h 149225"/>
                    <a:gd name="connsiteX8" fmla="*/ 911649 w 1319910"/>
                    <a:gd name="connsiteY8" fmla="*/ 12183 h 149225"/>
                    <a:gd name="connsiteX9" fmla="*/ 974684 w 1319910"/>
                    <a:gd name="connsiteY9" fmla="*/ 149096 h 149225"/>
                    <a:gd name="connsiteX10" fmla="*/ 1088944 w 1319910"/>
                    <a:gd name="connsiteY10" fmla="*/ 15227 h 149225"/>
                    <a:gd name="connsiteX11" fmla="*/ 1141321 w 1319910"/>
                    <a:gd name="connsiteY11" fmla="*/ 79375 h 149225"/>
                    <a:gd name="connsiteX12" fmla="*/ 1319910 w 1319910"/>
                    <a:gd name="connsiteY12" fmla="*/ 82679 h 149225"/>
                    <a:gd name="connsiteX0" fmla="*/ 0 w 1319910"/>
                    <a:gd name="connsiteY0" fmla="*/ 76200 h 149225"/>
                    <a:gd name="connsiteX1" fmla="*/ 168275 w 1319910"/>
                    <a:gd name="connsiteY1" fmla="*/ 76200 h 149225"/>
                    <a:gd name="connsiteX2" fmla="*/ 254000 w 1319910"/>
                    <a:gd name="connsiteY2" fmla="*/ 0 h 149225"/>
                    <a:gd name="connsiteX3" fmla="*/ 342900 w 1319910"/>
                    <a:gd name="connsiteY3" fmla="*/ 149225 h 149225"/>
                    <a:gd name="connsiteX4" fmla="*/ 466725 w 1319910"/>
                    <a:gd name="connsiteY4" fmla="*/ 6350 h 149225"/>
                    <a:gd name="connsiteX5" fmla="*/ 581025 w 1319910"/>
                    <a:gd name="connsiteY5" fmla="*/ 149225 h 149225"/>
                    <a:gd name="connsiteX6" fmla="*/ 679450 w 1319910"/>
                    <a:gd name="connsiteY6" fmla="*/ 0 h 149225"/>
                    <a:gd name="connsiteX7" fmla="*/ 784225 w 1319910"/>
                    <a:gd name="connsiteY7" fmla="*/ 146050 h 149225"/>
                    <a:gd name="connsiteX8" fmla="*/ 911649 w 1319910"/>
                    <a:gd name="connsiteY8" fmla="*/ 12183 h 149225"/>
                    <a:gd name="connsiteX9" fmla="*/ 974684 w 1319910"/>
                    <a:gd name="connsiteY9" fmla="*/ 149096 h 149225"/>
                    <a:gd name="connsiteX10" fmla="*/ 1088944 w 1319910"/>
                    <a:gd name="connsiteY10" fmla="*/ 15227 h 149225"/>
                    <a:gd name="connsiteX11" fmla="*/ 1184922 w 1319910"/>
                    <a:gd name="connsiteY11" fmla="*/ 79375 h 149225"/>
                    <a:gd name="connsiteX12" fmla="*/ 1319910 w 1319910"/>
                    <a:gd name="connsiteY12" fmla="*/ 82679 h 149225"/>
                    <a:gd name="connsiteX0" fmla="*/ 0 w 1319910"/>
                    <a:gd name="connsiteY0" fmla="*/ 76200 h 149225"/>
                    <a:gd name="connsiteX1" fmla="*/ 168275 w 1319910"/>
                    <a:gd name="connsiteY1" fmla="*/ 76200 h 149225"/>
                    <a:gd name="connsiteX2" fmla="*/ 254000 w 1319910"/>
                    <a:gd name="connsiteY2" fmla="*/ 0 h 149225"/>
                    <a:gd name="connsiteX3" fmla="*/ 342900 w 1319910"/>
                    <a:gd name="connsiteY3" fmla="*/ 149225 h 149225"/>
                    <a:gd name="connsiteX4" fmla="*/ 466725 w 1319910"/>
                    <a:gd name="connsiteY4" fmla="*/ 6350 h 149225"/>
                    <a:gd name="connsiteX5" fmla="*/ 581025 w 1319910"/>
                    <a:gd name="connsiteY5" fmla="*/ 149225 h 149225"/>
                    <a:gd name="connsiteX6" fmla="*/ 679450 w 1319910"/>
                    <a:gd name="connsiteY6" fmla="*/ 0 h 149225"/>
                    <a:gd name="connsiteX7" fmla="*/ 784225 w 1319910"/>
                    <a:gd name="connsiteY7" fmla="*/ 146050 h 149225"/>
                    <a:gd name="connsiteX8" fmla="*/ 911649 w 1319910"/>
                    <a:gd name="connsiteY8" fmla="*/ 12183 h 149225"/>
                    <a:gd name="connsiteX9" fmla="*/ 974684 w 1319910"/>
                    <a:gd name="connsiteY9" fmla="*/ 149096 h 149225"/>
                    <a:gd name="connsiteX10" fmla="*/ 1088944 w 1319910"/>
                    <a:gd name="connsiteY10" fmla="*/ 15227 h 149225"/>
                    <a:gd name="connsiteX11" fmla="*/ 1184922 w 1319910"/>
                    <a:gd name="connsiteY11" fmla="*/ 79375 h 149225"/>
                    <a:gd name="connsiteX12" fmla="*/ 1319910 w 1319910"/>
                    <a:gd name="connsiteY12" fmla="*/ 82679 h 149225"/>
                    <a:gd name="connsiteX0" fmla="*/ 0 w 1319910"/>
                    <a:gd name="connsiteY0" fmla="*/ 76200 h 149225"/>
                    <a:gd name="connsiteX1" fmla="*/ 168275 w 1319910"/>
                    <a:gd name="connsiteY1" fmla="*/ 76200 h 149225"/>
                    <a:gd name="connsiteX2" fmla="*/ 254000 w 1319910"/>
                    <a:gd name="connsiteY2" fmla="*/ 0 h 149225"/>
                    <a:gd name="connsiteX3" fmla="*/ 342900 w 1319910"/>
                    <a:gd name="connsiteY3" fmla="*/ 149225 h 149225"/>
                    <a:gd name="connsiteX4" fmla="*/ 466725 w 1319910"/>
                    <a:gd name="connsiteY4" fmla="*/ 6350 h 149225"/>
                    <a:gd name="connsiteX5" fmla="*/ 581025 w 1319910"/>
                    <a:gd name="connsiteY5" fmla="*/ 149225 h 149225"/>
                    <a:gd name="connsiteX6" fmla="*/ 679450 w 1319910"/>
                    <a:gd name="connsiteY6" fmla="*/ 0 h 149225"/>
                    <a:gd name="connsiteX7" fmla="*/ 784225 w 1319910"/>
                    <a:gd name="connsiteY7" fmla="*/ 146050 h 149225"/>
                    <a:gd name="connsiteX8" fmla="*/ 911649 w 1319910"/>
                    <a:gd name="connsiteY8" fmla="*/ 12183 h 149225"/>
                    <a:gd name="connsiteX9" fmla="*/ 1014321 w 1319910"/>
                    <a:gd name="connsiteY9" fmla="*/ 149096 h 149225"/>
                    <a:gd name="connsiteX10" fmla="*/ 1088944 w 1319910"/>
                    <a:gd name="connsiteY10" fmla="*/ 15227 h 149225"/>
                    <a:gd name="connsiteX11" fmla="*/ 1184922 w 1319910"/>
                    <a:gd name="connsiteY11" fmla="*/ 79375 h 149225"/>
                    <a:gd name="connsiteX12" fmla="*/ 1319910 w 1319910"/>
                    <a:gd name="connsiteY12" fmla="*/ 82679 h 149225"/>
                    <a:gd name="connsiteX0" fmla="*/ 0 w 1319910"/>
                    <a:gd name="connsiteY0" fmla="*/ 76200 h 149225"/>
                    <a:gd name="connsiteX1" fmla="*/ 168275 w 1319910"/>
                    <a:gd name="connsiteY1" fmla="*/ 76200 h 149225"/>
                    <a:gd name="connsiteX2" fmla="*/ 254000 w 1319910"/>
                    <a:gd name="connsiteY2" fmla="*/ 0 h 149225"/>
                    <a:gd name="connsiteX3" fmla="*/ 342900 w 1319910"/>
                    <a:gd name="connsiteY3" fmla="*/ 149225 h 149225"/>
                    <a:gd name="connsiteX4" fmla="*/ 466725 w 1319910"/>
                    <a:gd name="connsiteY4" fmla="*/ 6350 h 149225"/>
                    <a:gd name="connsiteX5" fmla="*/ 581025 w 1319910"/>
                    <a:gd name="connsiteY5" fmla="*/ 149225 h 149225"/>
                    <a:gd name="connsiteX6" fmla="*/ 679450 w 1319910"/>
                    <a:gd name="connsiteY6" fmla="*/ 0 h 149225"/>
                    <a:gd name="connsiteX7" fmla="*/ 784225 w 1319910"/>
                    <a:gd name="connsiteY7" fmla="*/ 146050 h 149225"/>
                    <a:gd name="connsiteX8" fmla="*/ 911649 w 1319910"/>
                    <a:gd name="connsiteY8" fmla="*/ 12183 h 149225"/>
                    <a:gd name="connsiteX9" fmla="*/ 1014321 w 1319910"/>
                    <a:gd name="connsiteY9" fmla="*/ 149096 h 149225"/>
                    <a:gd name="connsiteX10" fmla="*/ 1088944 w 1319910"/>
                    <a:gd name="connsiteY10" fmla="*/ 15227 h 149225"/>
                    <a:gd name="connsiteX11" fmla="*/ 1184922 w 1319910"/>
                    <a:gd name="connsiteY11" fmla="*/ 79375 h 149225"/>
                    <a:gd name="connsiteX12" fmla="*/ 1319910 w 1319910"/>
                    <a:gd name="connsiteY12" fmla="*/ 82679 h 149225"/>
                    <a:gd name="connsiteX0" fmla="*/ 0 w 1319910"/>
                    <a:gd name="connsiteY0" fmla="*/ 76200 h 149225"/>
                    <a:gd name="connsiteX1" fmla="*/ 168275 w 1319910"/>
                    <a:gd name="connsiteY1" fmla="*/ 76200 h 149225"/>
                    <a:gd name="connsiteX2" fmla="*/ 254000 w 1319910"/>
                    <a:gd name="connsiteY2" fmla="*/ 0 h 149225"/>
                    <a:gd name="connsiteX3" fmla="*/ 342900 w 1319910"/>
                    <a:gd name="connsiteY3" fmla="*/ 149225 h 149225"/>
                    <a:gd name="connsiteX4" fmla="*/ 466725 w 1319910"/>
                    <a:gd name="connsiteY4" fmla="*/ 6350 h 149225"/>
                    <a:gd name="connsiteX5" fmla="*/ 581025 w 1319910"/>
                    <a:gd name="connsiteY5" fmla="*/ 149225 h 149225"/>
                    <a:gd name="connsiteX6" fmla="*/ 679450 w 1319910"/>
                    <a:gd name="connsiteY6" fmla="*/ 0 h 149225"/>
                    <a:gd name="connsiteX7" fmla="*/ 784225 w 1319910"/>
                    <a:gd name="connsiteY7" fmla="*/ 146050 h 149225"/>
                    <a:gd name="connsiteX8" fmla="*/ 911649 w 1319910"/>
                    <a:gd name="connsiteY8" fmla="*/ 12183 h 149225"/>
                    <a:gd name="connsiteX9" fmla="*/ 1014321 w 1319910"/>
                    <a:gd name="connsiteY9" fmla="*/ 149096 h 149225"/>
                    <a:gd name="connsiteX10" fmla="*/ 1088944 w 1319910"/>
                    <a:gd name="connsiteY10" fmla="*/ 15227 h 149225"/>
                    <a:gd name="connsiteX11" fmla="*/ 1184922 w 1319910"/>
                    <a:gd name="connsiteY11" fmla="*/ 79375 h 149225"/>
                    <a:gd name="connsiteX12" fmla="*/ 1319910 w 1319910"/>
                    <a:gd name="connsiteY12" fmla="*/ 82679 h 149225"/>
                    <a:gd name="connsiteX0" fmla="*/ 0 w 1319910"/>
                    <a:gd name="connsiteY0" fmla="*/ 76200 h 149225"/>
                    <a:gd name="connsiteX1" fmla="*/ 168275 w 1319910"/>
                    <a:gd name="connsiteY1" fmla="*/ 76200 h 149225"/>
                    <a:gd name="connsiteX2" fmla="*/ 254000 w 1319910"/>
                    <a:gd name="connsiteY2" fmla="*/ 0 h 149225"/>
                    <a:gd name="connsiteX3" fmla="*/ 342900 w 1319910"/>
                    <a:gd name="connsiteY3" fmla="*/ 149225 h 149225"/>
                    <a:gd name="connsiteX4" fmla="*/ 466725 w 1319910"/>
                    <a:gd name="connsiteY4" fmla="*/ 6350 h 149225"/>
                    <a:gd name="connsiteX5" fmla="*/ 581025 w 1319910"/>
                    <a:gd name="connsiteY5" fmla="*/ 149225 h 149225"/>
                    <a:gd name="connsiteX6" fmla="*/ 679450 w 1319910"/>
                    <a:gd name="connsiteY6" fmla="*/ 0 h 149225"/>
                    <a:gd name="connsiteX7" fmla="*/ 784225 w 1319910"/>
                    <a:gd name="connsiteY7" fmla="*/ 146050 h 149225"/>
                    <a:gd name="connsiteX8" fmla="*/ 911649 w 1319910"/>
                    <a:gd name="connsiteY8" fmla="*/ 12183 h 149225"/>
                    <a:gd name="connsiteX9" fmla="*/ 1014321 w 1319910"/>
                    <a:gd name="connsiteY9" fmla="*/ 149096 h 149225"/>
                    <a:gd name="connsiteX10" fmla="*/ 1088944 w 1319910"/>
                    <a:gd name="connsiteY10" fmla="*/ 15227 h 149225"/>
                    <a:gd name="connsiteX11" fmla="*/ 1184922 w 1319910"/>
                    <a:gd name="connsiteY11" fmla="*/ 79375 h 149225"/>
                    <a:gd name="connsiteX12" fmla="*/ 1319910 w 1319910"/>
                    <a:gd name="connsiteY12" fmla="*/ 82679 h 149225"/>
                    <a:gd name="connsiteX0" fmla="*/ 0 w 1319910"/>
                    <a:gd name="connsiteY0" fmla="*/ 76200 h 149225"/>
                    <a:gd name="connsiteX1" fmla="*/ 168275 w 1319910"/>
                    <a:gd name="connsiteY1" fmla="*/ 76200 h 149225"/>
                    <a:gd name="connsiteX2" fmla="*/ 254000 w 1319910"/>
                    <a:gd name="connsiteY2" fmla="*/ 0 h 149225"/>
                    <a:gd name="connsiteX3" fmla="*/ 342900 w 1319910"/>
                    <a:gd name="connsiteY3" fmla="*/ 149225 h 149225"/>
                    <a:gd name="connsiteX4" fmla="*/ 466725 w 1319910"/>
                    <a:gd name="connsiteY4" fmla="*/ 6350 h 149225"/>
                    <a:gd name="connsiteX5" fmla="*/ 581025 w 1319910"/>
                    <a:gd name="connsiteY5" fmla="*/ 149225 h 149225"/>
                    <a:gd name="connsiteX6" fmla="*/ 679450 w 1319910"/>
                    <a:gd name="connsiteY6" fmla="*/ 0 h 149225"/>
                    <a:gd name="connsiteX7" fmla="*/ 784225 w 1319910"/>
                    <a:gd name="connsiteY7" fmla="*/ 146050 h 149225"/>
                    <a:gd name="connsiteX8" fmla="*/ 911649 w 1319910"/>
                    <a:gd name="connsiteY8" fmla="*/ 12183 h 149225"/>
                    <a:gd name="connsiteX9" fmla="*/ 1014321 w 1319910"/>
                    <a:gd name="connsiteY9" fmla="*/ 149096 h 149225"/>
                    <a:gd name="connsiteX10" fmla="*/ 1088944 w 1319910"/>
                    <a:gd name="connsiteY10" fmla="*/ 15227 h 149225"/>
                    <a:gd name="connsiteX11" fmla="*/ 1184922 w 1319910"/>
                    <a:gd name="connsiteY11" fmla="*/ 79375 h 149225"/>
                    <a:gd name="connsiteX12" fmla="*/ 1319910 w 1319910"/>
                    <a:gd name="connsiteY12" fmla="*/ 82679 h 149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19910" h="149225">
                      <a:moveTo>
                        <a:pt x="0" y="76200"/>
                      </a:moveTo>
                      <a:lnTo>
                        <a:pt x="168275" y="76200"/>
                      </a:lnTo>
                      <a:lnTo>
                        <a:pt x="254000" y="0"/>
                      </a:lnTo>
                      <a:lnTo>
                        <a:pt x="342900" y="149225"/>
                      </a:lnTo>
                      <a:lnTo>
                        <a:pt x="466725" y="6350"/>
                      </a:lnTo>
                      <a:lnTo>
                        <a:pt x="581025" y="149225"/>
                      </a:lnTo>
                      <a:lnTo>
                        <a:pt x="679450" y="0"/>
                      </a:lnTo>
                      <a:lnTo>
                        <a:pt x="784225" y="146050"/>
                      </a:lnTo>
                      <a:lnTo>
                        <a:pt x="911649" y="12183"/>
                      </a:lnTo>
                      <a:lnTo>
                        <a:pt x="1014321" y="149096"/>
                      </a:lnTo>
                      <a:lnTo>
                        <a:pt x="1088944" y="15227"/>
                      </a:lnTo>
                      <a:lnTo>
                        <a:pt x="1184922" y="79375"/>
                      </a:lnTo>
                      <a:lnTo>
                        <a:pt x="1319910" y="82679"/>
                      </a:lnTo>
                    </a:path>
                  </a:pathLst>
                </a:custGeom>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553"/>
                </a:p>
              </p:txBody>
            </p:sp>
            <p:grpSp>
              <p:nvGrpSpPr>
                <p:cNvPr id="53" name="Group 21"/>
                <p:cNvGrpSpPr/>
                <p:nvPr/>
              </p:nvGrpSpPr>
              <p:grpSpPr>
                <a:xfrm>
                  <a:off x="7508442" y="1492250"/>
                  <a:ext cx="1029970" cy="7938"/>
                  <a:chOff x="4648200" y="1797050"/>
                  <a:chExt cx="1029970" cy="7938"/>
                </a:xfrm>
              </p:grpSpPr>
              <p:cxnSp>
                <p:nvCxnSpPr>
                  <p:cNvPr id="54" name="Straight Connector 53"/>
                  <p:cNvCxnSpPr/>
                  <p:nvPr/>
                </p:nvCxnSpPr>
                <p:spPr>
                  <a:xfrm>
                    <a:off x="4648200" y="1797050"/>
                    <a:ext cx="548640" cy="158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a:off x="5175250" y="1797050"/>
                    <a:ext cx="381000" cy="1588"/>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5403850" y="1803400"/>
                    <a:ext cx="274320" cy="158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grpSp>
          <p:sp>
            <p:nvSpPr>
              <p:cNvPr id="35" name="TextBox 34"/>
              <p:cNvSpPr txBox="1"/>
              <p:nvPr/>
            </p:nvSpPr>
            <p:spPr>
              <a:xfrm>
                <a:off x="4829454" y="1049927"/>
                <a:ext cx="805986" cy="488736"/>
              </a:xfrm>
              <a:prstGeom prst="rect">
                <a:avLst/>
              </a:prstGeom>
              <a:noFill/>
              <a:ln>
                <a:solidFill>
                  <a:schemeClr val="bg1"/>
                </a:solidFill>
              </a:ln>
            </p:spPr>
            <p:txBody>
              <a:bodyPr wrap="none" rtlCol="0">
                <a:spAutoFit/>
              </a:bodyPr>
              <a:lstStyle/>
              <a:p>
                <a:r>
                  <a:rPr lang="en-US" sz="2598" b="1" dirty="0">
                    <a:solidFill>
                      <a:schemeClr val="accent4">
                        <a:lumMod val="75000"/>
                      </a:schemeClr>
                    </a:solidFill>
                    <a:latin typeface="Times New Roman" pitchFamily="18" charset="0"/>
                    <a:cs typeface="Times New Roman" pitchFamily="18" charset="0"/>
                  </a:rPr>
                  <a:t>G=R</a:t>
                </a:r>
                <a:r>
                  <a:rPr lang="en-US" sz="2598" b="1" baseline="-25000" dirty="0">
                    <a:solidFill>
                      <a:schemeClr val="accent4">
                        <a:lumMod val="75000"/>
                      </a:schemeClr>
                    </a:solidFill>
                    <a:latin typeface="Times New Roman" pitchFamily="18" charset="0"/>
                    <a:cs typeface="Times New Roman" pitchFamily="18" charset="0"/>
                  </a:rPr>
                  <a:t>G</a:t>
                </a:r>
                <a:endParaRPr lang="en-US" sz="2598" b="1" dirty="0">
                  <a:solidFill>
                    <a:schemeClr val="accent4">
                      <a:lumMod val="75000"/>
                    </a:schemeClr>
                  </a:solidFill>
                  <a:latin typeface="Times New Roman" pitchFamily="18" charset="0"/>
                  <a:cs typeface="Times New Roman" pitchFamily="18" charset="0"/>
                </a:endParaRPr>
              </a:p>
            </p:txBody>
          </p:sp>
          <p:sp>
            <p:nvSpPr>
              <p:cNvPr id="36" name="TextBox 35"/>
              <p:cNvSpPr txBox="1"/>
              <p:nvPr/>
            </p:nvSpPr>
            <p:spPr>
              <a:xfrm>
                <a:off x="3586884" y="1608481"/>
                <a:ext cx="327231" cy="488736"/>
              </a:xfrm>
              <a:prstGeom prst="rect">
                <a:avLst/>
              </a:prstGeom>
              <a:noFill/>
              <a:ln>
                <a:solidFill>
                  <a:schemeClr val="bg1"/>
                </a:solidFill>
              </a:ln>
            </p:spPr>
            <p:txBody>
              <a:bodyPr wrap="none" rtlCol="0">
                <a:spAutoFit/>
              </a:bodyPr>
              <a:lstStyle/>
              <a:p>
                <a:r>
                  <a:rPr lang="en-US" sz="2598" b="1" dirty="0" err="1">
                    <a:solidFill>
                      <a:srgbClr val="FF0000"/>
                    </a:solidFill>
                    <a:latin typeface="Times New Roman" pitchFamily="18" charset="0"/>
                    <a:cs typeface="Times New Roman" pitchFamily="18" charset="0"/>
                  </a:rPr>
                  <a:t>I</a:t>
                </a:r>
                <a:r>
                  <a:rPr lang="en-US" sz="2598" b="1" baseline="-25000" dirty="0" err="1">
                    <a:solidFill>
                      <a:srgbClr val="FF0000"/>
                    </a:solidFill>
                    <a:latin typeface="Times New Roman" pitchFamily="18" charset="0"/>
                    <a:cs typeface="Times New Roman" pitchFamily="18" charset="0"/>
                  </a:rPr>
                  <a:t>g</a:t>
                </a:r>
                <a:endParaRPr lang="en-US" sz="2598" b="1" baseline="-25000" dirty="0">
                  <a:solidFill>
                    <a:srgbClr val="FF0000"/>
                  </a:solidFill>
                  <a:latin typeface="Times New Roman" pitchFamily="18" charset="0"/>
                  <a:cs typeface="Times New Roman" pitchFamily="18" charset="0"/>
                </a:endParaRPr>
              </a:p>
            </p:txBody>
          </p:sp>
          <p:sp>
            <p:nvSpPr>
              <p:cNvPr id="37" name="TextBox 36"/>
              <p:cNvSpPr txBox="1"/>
              <p:nvPr/>
            </p:nvSpPr>
            <p:spPr>
              <a:xfrm>
                <a:off x="8270442" y="1608481"/>
                <a:ext cx="327231" cy="488736"/>
              </a:xfrm>
              <a:prstGeom prst="rect">
                <a:avLst/>
              </a:prstGeom>
              <a:noFill/>
              <a:ln>
                <a:solidFill>
                  <a:schemeClr val="bg1"/>
                </a:solidFill>
              </a:ln>
            </p:spPr>
            <p:txBody>
              <a:bodyPr wrap="none" rtlCol="0">
                <a:spAutoFit/>
              </a:bodyPr>
              <a:lstStyle/>
              <a:p>
                <a:r>
                  <a:rPr lang="en-US" sz="2598" b="1" dirty="0" err="1">
                    <a:solidFill>
                      <a:srgbClr val="FF0000"/>
                    </a:solidFill>
                    <a:latin typeface="Times New Roman" pitchFamily="18" charset="0"/>
                    <a:cs typeface="Times New Roman" pitchFamily="18" charset="0"/>
                  </a:rPr>
                  <a:t>I</a:t>
                </a:r>
                <a:r>
                  <a:rPr lang="en-US" sz="2598" b="1" baseline="-25000" dirty="0" err="1">
                    <a:solidFill>
                      <a:srgbClr val="FF0000"/>
                    </a:solidFill>
                    <a:latin typeface="Times New Roman" pitchFamily="18" charset="0"/>
                    <a:cs typeface="Times New Roman" pitchFamily="18" charset="0"/>
                  </a:rPr>
                  <a:t>g</a:t>
                </a:r>
                <a:endParaRPr lang="en-US" sz="2598" b="1" baseline="-25000" dirty="0">
                  <a:solidFill>
                    <a:srgbClr val="FF0000"/>
                  </a:solidFill>
                  <a:latin typeface="Times New Roman" pitchFamily="18" charset="0"/>
                  <a:cs typeface="Times New Roman" pitchFamily="18" charset="0"/>
                </a:endParaRPr>
              </a:p>
            </p:txBody>
          </p:sp>
          <p:sp>
            <p:nvSpPr>
              <p:cNvPr id="38" name="TextBox 37"/>
              <p:cNvSpPr txBox="1"/>
              <p:nvPr/>
            </p:nvSpPr>
            <p:spPr>
              <a:xfrm>
                <a:off x="6898842" y="1049927"/>
                <a:ext cx="327231" cy="488736"/>
              </a:xfrm>
              <a:prstGeom prst="rect">
                <a:avLst/>
              </a:prstGeom>
              <a:noFill/>
              <a:ln>
                <a:solidFill>
                  <a:schemeClr val="bg1"/>
                </a:solidFill>
              </a:ln>
            </p:spPr>
            <p:txBody>
              <a:bodyPr wrap="none" rtlCol="0">
                <a:spAutoFit/>
              </a:bodyPr>
              <a:lstStyle/>
              <a:p>
                <a:r>
                  <a:rPr lang="en-US" sz="2598" b="1" dirty="0">
                    <a:solidFill>
                      <a:srgbClr val="3333CC"/>
                    </a:solidFill>
                    <a:latin typeface="Times New Roman" pitchFamily="18" charset="0"/>
                    <a:cs typeface="Times New Roman" pitchFamily="18" charset="0"/>
                  </a:rPr>
                  <a:t>R</a:t>
                </a:r>
                <a:endParaRPr lang="en-US" sz="2598" b="1" baseline="-25000" dirty="0">
                  <a:solidFill>
                    <a:srgbClr val="3333CC"/>
                  </a:solidFill>
                  <a:latin typeface="Times New Roman" pitchFamily="18" charset="0"/>
                  <a:cs typeface="Times New Roman" pitchFamily="18" charset="0"/>
                </a:endParaRPr>
              </a:p>
            </p:txBody>
          </p:sp>
          <p:cxnSp>
            <p:nvCxnSpPr>
              <p:cNvPr id="39" name="Straight Arrow Connector 38"/>
              <p:cNvCxnSpPr/>
              <p:nvPr/>
            </p:nvCxnSpPr>
            <p:spPr>
              <a:xfrm rot="10800000">
                <a:off x="4186122" y="2024251"/>
                <a:ext cx="731520" cy="1588"/>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4881216" y="1824990"/>
                <a:ext cx="412371" cy="488736"/>
              </a:xfrm>
              <a:prstGeom prst="rect">
                <a:avLst/>
              </a:prstGeom>
              <a:noFill/>
              <a:ln>
                <a:solidFill>
                  <a:schemeClr val="bg1"/>
                </a:solidFill>
              </a:ln>
            </p:spPr>
            <p:txBody>
              <a:bodyPr wrap="none" rtlCol="0">
                <a:spAutoFit/>
              </a:bodyPr>
              <a:lstStyle/>
              <a:p>
                <a:r>
                  <a:rPr lang="en-US" sz="2598" b="1" dirty="0">
                    <a:solidFill>
                      <a:schemeClr val="accent6">
                        <a:lumMod val="75000"/>
                      </a:schemeClr>
                    </a:solidFill>
                    <a:latin typeface="Times New Roman" pitchFamily="18" charset="0"/>
                    <a:cs typeface="Times New Roman" pitchFamily="18" charset="0"/>
                  </a:rPr>
                  <a:t>V</a:t>
                </a:r>
                <a:r>
                  <a:rPr lang="en-US" sz="2598" b="1" baseline="-25000" dirty="0">
                    <a:solidFill>
                      <a:schemeClr val="accent6">
                        <a:lumMod val="75000"/>
                      </a:schemeClr>
                    </a:solidFill>
                    <a:latin typeface="Times New Roman" pitchFamily="18" charset="0"/>
                    <a:cs typeface="Times New Roman" pitchFamily="18" charset="0"/>
                  </a:rPr>
                  <a:t>g</a:t>
                </a:r>
              </a:p>
            </p:txBody>
          </p:sp>
          <p:cxnSp>
            <p:nvCxnSpPr>
              <p:cNvPr id="41" name="Straight Arrow Connector 40"/>
              <p:cNvCxnSpPr/>
              <p:nvPr/>
            </p:nvCxnSpPr>
            <p:spPr>
              <a:xfrm rot="10800000" flipH="1">
                <a:off x="5405322" y="2024251"/>
                <a:ext cx="731520" cy="1588"/>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rot="10800000">
                <a:off x="6296862" y="2025839"/>
                <a:ext cx="640080" cy="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43" name="TextBox 42"/>
              <p:cNvSpPr txBox="1"/>
              <p:nvPr/>
            </p:nvSpPr>
            <p:spPr>
              <a:xfrm>
                <a:off x="6887630" y="1824990"/>
                <a:ext cx="450622" cy="488736"/>
              </a:xfrm>
              <a:prstGeom prst="rect">
                <a:avLst/>
              </a:prstGeom>
              <a:noFill/>
              <a:ln>
                <a:solidFill>
                  <a:schemeClr val="bg1"/>
                </a:solidFill>
              </a:ln>
            </p:spPr>
            <p:txBody>
              <a:bodyPr wrap="none" rtlCol="0">
                <a:spAutoFit/>
              </a:bodyPr>
              <a:lstStyle/>
              <a:p>
                <a:r>
                  <a:rPr lang="en-US" sz="2598" b="1" dirty="0">
                    <a:solidFill>
                      <a:schemeClr val="accent6">
                        <a:lumMod val="75000"/>
                      </a:schemeClr>
                    </a:solidFill>
                    <a:latin typeface="Times New Roman" pitchFamily="18" charset="0"/>
                    <a:cs typeface="Times New Roman" pitchFamily="18" charset="0"/>
                  </a:rPr>
                  <a:t>V</a:t>
                </a:r>
                <a:r>
                  <a:rPr lang="en-US" sz="2598" b="1" baseline="-25000" dirty="0">
                    <a:solidFill>
                      <a:schemeClr val="accent6">
                        <a:lumMod val="75000"/>
                      </a:schemeClr>
                    </a:solidFill>
                    <a:latin typeface="Times New Roman" pitchFamily="18" charset="0"/>
                    <a:cs typeface="Times New Roman" pitchFamily="18" charset="0"/>
                  </a:rPr>
                  <a:t>R</a:t>
                </a:r>
              </a:p>
            </p:txBody>
          </p:sp>
          <p:cxnSp>
            <p:nvCxnSpPr>
              <p:cNvPr id="44" name="Straight Arrow Connector 43"/>
              <p:cNvCxnSpPr/>
              <p:nvPr/>
            </p:nvCxnSpPr>
            <p:spPr>
              <a:xfrm rot="10800000" flipH="1">
                <a:off x="7350962" y="2025839"/>
                <a:ext cx="640080" cy="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5400000">
                <a:off x="6058420" y="2029460"/>
                <a:ext cx="27432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6003492" y="2095440"/>
                <a:ext cx="327231" cy="488736"/>
              </a:xfrm>
              <a:prstGeom prst="rect">
                <a:avLst/>
              </a:prstGeom>
              <a:noFill/>
              <a:ln>
                <a:solidFill>
                  <a:schemeClr val="bg1"/>
                </a:solidFill>
              </a:ln>
            </p:spPr>
            <p:txBody>
              <a:bodyPr wrap="none" rtlCol="0">
                <a:spAutoFit/>
              </a:bodyPr>
              <a:lstStyle/>
              <a:p>
                <a:r>
                  <a:rPr lang="en-US" sz="2598" b="1" dirty="0">
                    <a:solidFill>
                      <a:schemeClr val="accent6">
                        <a:lumMod val="75000"/>
                      </a:schemeClr>
                    </a:solidFill>
                    <a:latin typeface="Times New Roman" pitchFamily="18" charset="0"/>
                    <a:cs typeface="Times New Roman" pitchFamily="18" charset="0"/>
                  </a:rPr>
                  <a:t>V</a:t>
                </a:r>
                <a:endParaRPr lang="en-US" sz="2598" b="1" baseline="-25000" dirty="0">
                  <a:solidFill>
                    <a:schemeClr val="accent6">
                      <a:lumMod val="75000"/>
                    </a:schemeClr>
                  </a:solidFill>
                  <a:latin typeface="Times New Roman" pitchFamily="18" charset="0"/>
                  <a:cs typeface="Times New Roman" pitchFamily="18" charset="0"/>
                </a:endParaRPr>
              </a:p>
            </p:txBody>
          </p:sp>
          <p:cxnSp>
            <p:nvCxnSpPr>
              <p:cNvPr id="47" name="Straight Arrow Connector 46"/>
              <p:cNvCxnSpPr/>
              <p:nvPr/>
            </p:nvCxnSpPr>
            <p:spPr>
              <a:xfrm flipV="1">
                <a:off x="6365789" y="2295495"/>
                <a:ext cx="1600200" cy="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flipH="1" flipV="1">
                <a:off x="4206710" y="2295495"/>
                <a:ext cx="1802463" cy="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grpSp>
        <p:sp>
          <p:nvSpPr>
            <p:cNvPr id="32" name="TextBox 31"/>
            <p:cNvSpPr txBox="1"/>
            <p:nvPr/>
          </p:nvSpPr>
          <p:spPr>
            <a:xfrm>
              <a:off x="5562600" y="2571750"/>
              <a:ext cx="1227881" cy="488737"/>
            </a:xfrm>
            <a:prstGeom prst="rect">
              <a:avLst/>
            </a:prstGeom>
            <a:noFill/>
            <a:ln>
              <a:solidFill>
                <a:schemeClr val="bg1"/>
              </a:solidFill>
            </a:ln>
          </p:spPr>
          <p:txBody>
            <a:bodyPr wrap="none" rtlCol="0">
              <a:spAutoFit/>
            </a:bodyPr>
            <a:lstStyle/>
            <a:p>
              <a:r>
                <a:rPr lang="en-US" sz="2598" b="1" dirty="0">
                  <a:solidFill>
                    <a:srgbClr val="FF0000"/>
                  </a:solidFill>
                  <a:latin typeface="Times New Roman" pitchFamily="18" charset="0"/>
                  <a:cs typeface="Times New Roman" pitchFamily="18" charset="0"/>
                </a:rPr>
                <a:t>Voltmeter</a:t>
              </a:r>
            </a:p>
          </p:txBody>
        </p:sp>
      </p:grpSp>
    </p:spTree>
    <p:extLst>
      <p:ext uri="{BB962C8B-B14F-4D97-AF65-F5344CB8AC3E}">
        <p14:creationId xmlns:p14="http://schemas.microsoft.com/office/powerpoint/2010/main" val="4240459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iterate type="lt">
                                    <p:tmPct val="10000"/>
                                  </p:iterate>
                                  <p:childTnLst>
                                    <p:set>
                                      <p:cBhvr>
                                        <p:cTn id="11" dur="1" fill="hold">
                                          <p:stCondLst>
                                            <p:cond delay="0"/>
                                          </p:stCondLst>
                                        </p:cTn>
                                        <p:tgtEl>
                                          <p:spTgt spid="4"/>
                                        </p:tgtEl>
                                        <p:attrNameLst>
                                          <p:attrName>style.visibility</p:attrName>
                                        </p:attrNameLst>
                                      </p:cBhvr>
                                      <p:to>
                                        <p:strVal val="visible"/>
                                      </p:to>
                                    </p:set>
                                    <p:animEffect transition="in" filter="wipe(left)">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iterate type="lt">
                                    <p:tmPct val="10000"/>
                                  </p:iterate>
                                  <p:childTnLst>
                                    <p:set>
                                      <p:cBhvr>
                                        <p:cTn id="16" dur="1" fill="hold">
                                          <p:stCondLst>
                                            <p:cond delay="0"/>
                                          </p:stCondLst>
                                        </p:cTn>
                                        <p:tgtEl>
                                          <p:spTgt spid="14"/>
                                        </p:tgtEl>
                                        <p:attrNameLst>
                                          <p:attrName>style.visibility</p:attrName>
                                        </p:attrNameLst>
                                      </p:cBhvr>
                                      <p:to>
                                        <p:strVal val="visible"/>
                                      </p:to>
                                    </p:set>
                                    <p:animEffect transition="in" filter="wipe(left)">
                                      <p:cBhvr>
                                        <p:cTn id="17" dur="20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iterate type="lt">
                                    <p:tmPct val="10000"/>
                                  </p:iterate>
                                  <p:childTnLst>
                                    <p:set>
                                      <p:cBhvr>
                                        <p:cTn id="21" dur="1" fill="hold">
                                          <p:stCondLst>
                                            <p:cond delay="0"/>
                                          </p:stCondLst>
                                        </p:cTn>
                                        <p:tgtEl>
                                          <p:spTgt spid="17"/>
                                        </p:tgtEl>
                                        <p:attrNameLst>
                                          <p:attrName>style.visibility</p:attrName>
                                        </p:attrNameLst>
                                      </p:cBhvr>
                                      <p:to>
                                        <p:strVal val="visible"/>
                                      </p:to>
                                    </p:set>
                                    <p:animEffect transition="in" filter="wipe(left)">
                                      <p:cBhvr>
                                        <p:cTn id="22" dur="20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wipe(left)">
                                      <p:cBhvr>
                                        <p:cTn id="2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14" grpId="0"/>
      <p:bldP spid="17" grpId="0"/>
    </p:bldLst>
  </p:timing>
</p:sld>
</file>

<file path=ppt/slides/slide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TextBox 9"/>
          <p:cNvSpPr txBox="1"/>
          <p:nvPr/>
        </p:nvSpPr>
        <p:spPr>
          <a:xfrm>
            <a:off x="677498" y="397448"/>
            <a:ext cx="10367533" cy="901802"/>
          </a:xfrm>
          <a:prstGeom prst="rect">
            <a:avLst/>
          </a:prstGeom>
          <a:noFill/>
        </p:spPr>
        <p:txBody>
          <a:bodyPr wrap="square" lIns="101235" tIns="50618" rIns="101235" bIns="50618" rtlCol="0">
            <a:spAutoFit/>
          </a:bodyPr>
          <a:lstStyle/>
          <a:p>
            <a:pPr marL="576368" indent="-576368" algn="just">
              <a:buFont typeface="Wingdings" pitchFamily="2" charset="2"/>
              <a:buChar char="Ø"/>
            </a:pPr>
            <a:r>
              <a:rPr lang="en-US" sz="2598" b="1" dirty="0">
                <a:solidFill>
                  <a:schemeClr val="bg1"/>
                </a:solidFill>
                <a:ea typeface="Cambria Math" pitchFamily="18" charset="0"/>
              </a:rPr>
              <a:t>The value of the series resistance ‘R’ to be connected to convert galvanometer into a voltmeter is R = r + R</a:t>
            </a:r>
            <a:r>
              <a:rPr lang="en-US" sz="2598" b="1" baseline="-25000" dirty="0">
                <a:solidFill>
                  <a:schemeClr val="bg1"/>
                </a:solidFill>
                <a:ea typeface="Cambria Math" pitchFamily="18" charset="0"/>
              </a:rPr>
              <a:t>G .</a:t>
            </a:r>
            <a:r>
              <a:rPr lang="en-US" sz="2598" b="1" dirty="0">
                <a:solidFill>
                  <a:schemeClr val="bg1"/>
                </a:solidFill>
                <a:ea typeface="Cambria Math" pitchFamily="18" charset="0"/>
              </a:rPr>
              <a:t>  </a:t>
            </a:r>
          </a:p>
        </p:txBody>
      </p:sp>
      <p:sp>
        <p:nvSpPr>
          <p:cNvPr id="11" name="TextBox 10"/>
          <p:cNvSpPr txBox="1"/>
          <p:nvPr/>
        </p:nvSpPr>
        <p:spPr>
          <a:xfrm>
            <a:off x="664003" y="1373909"/>
            <a:ext cx="10304827" cy="901802"/>
          </a:xfrm>
          <a:prstGeom prst="rect">
            <a:avLst/>
          </a:prstGeom>
          <a:noFill/>
        </p:spPr>
        <p:txBody>
          <a:bodyPr wrap="square" lIns="101235" tIns="50618" rIns="101235" bIns="50618" rtlCol="0">
            <a:spAutoFit/>
          </a:bodyPr>
          <a:lstStyle/>
          <a:p>
            <a:pPr marL="576368" indent="-576368" algn="just">
              <a:buFont typeface="Wingdings" pitchFamily="2" charset="2"/>
              <a:buChar char="Ø"/>
            </a:pPr>
            <a:r>
              <a:rPr lang="en-US" sz="2598" b="1" dirty="0">
                <a:solidFill>
                  <a:schemeClr val="bg1"/>
                </a:solidFill>
                <a:ea typeface="Cambria Math" pitchFamily="18" charset="0"/>
              </a:rPr>
              <a:t>Let R</a:t>
            </a:r>
            <a:r>
              <a:rPr lang="en-US" sz="2598" b="1" baseline="-25000" dirty="0">
                <a:solidFill>
                  <a:schemeClr val="bg1"/>
                </a:solidFill>
                <a:ea typeface="Cambria Math" pitchFamily="18" charset="0"/>
              </a:rPr>
              <a:t>G  </a:t>
            </a:r>
            <a:r>
              <a:rPr lang="en-US" sz="2598" b="1" dirty="0">
                <a:solidFill>
                  <a:schemeClr val="bg1"/>
                </a:solidFill>
                <a:ea typeface="Cambria Math" pitchFamily="18" charset="0"/>
              </a:rPr>
              <a:t>be the resistance of the galvanometer and r be the parallel resistance and R be the effective resistance.</a:t>
            </a:r>
          </a:p>
        </p:txBody>
      </p:sp>
      <p:sp>
        <p:nvSpPr>
          <p:cNvPr id="12" name="TextBox 11"/>
          <p:cNvSpPr txBox="1"/>
          <p:nvPr/>
        </p:nvSpPr>
        <p:spPr>
          <a:xfrm>
            <a:off x="640984" y="2403590"/>
            <a:ext cx="6670661" cy="502014"/>
          </a:xfrm>
          <a:prstGeom prst="rect">
            <a:avLst/>
          </a:prstGeom>
          <a:noFill/>
        </p:spPr>
        <p:txBody>
          <a:bodyPr wrap="square" lIns="101235" tIns="50618" rIns="101235" bIns="50618" rtlCol="0">
            <a:spAutoFit/>
          </a:bodyPr>
          <a:lstStyle/>
          <a:p>
            <a:pPr marL="576368" indent="-576368" algn="just">
              <a:buFont typeface="Wingdings" pitchFamily="2" charset="2"/>
              <a:buChar char="Ø"/>
            </a:pPr>
            <a:r>
              <a:rPr lang="en-US" sz="2598" b="1" dirty="0">
                <a:solidFill>
                  <a:schemeClr val="bg1"/>
                </a:solidFill>
                <a:ea typeface="Cambria Math" pitchFamily="18" charset="0"/>
              </a:rPr>
              <a:t>The potential difference between A and B </a:t>
            </a:r>
          </a:p>
        </p:txBody>
      </p:sp>
      <p:sp>
        <p:nvSpPr>
          <p:cNvPr id="15" name="TextBox 14"/>
          <p:cNvSpPr txBox="1"/>
          <p:nvPr/>
        </p:nvSpPr>
        <p:spPr>
          <a:xfrm>
            <a:off x="2788387" y="2892223"/>
            <a:ext cx="2375853" cy="502014"/>
          </a:xfrm>
          <a:prstGeom prst="rect">
            <a:avLst/>
          </a:prstGeom>
          <a:noFill/>
        </p:spPr>
        <p:txBody>
          <a:bodyPr wrap="square" lIns="101235" tIns="50618" rIns="101235" bIns="50618" rtlCol="0">
            <a:spAutoFit/>
          </a:bodyPr>
          <a:lstStyle/>
          <a:p>
            <a:pPr algn="just"/>
            <a:r>
              <a:rPr lang="en-US" sz="2598" b="1" dirty="0">
                <a:solidFill>
                  <a:schemeClr val="bg1"/>
                </a:solidFill>
                <a:ea typeface="Cambria Math" pitchFamily="18" charset="0"/>
              </a:rPr>
              <a:t>V = </a:t>
            </a:r>
            <a:r>
              <a:rPr lang="en-US" sz="2598" b="1" dirty="0" err="1">
                <a:solidFill>
                  <a:schemeClr val="bg1"/>
                </a:solidFill>
                <a:ea typeface="Cambria Math" pitchFamily="18" charset="0"/>
              </a:rPr>
              <a:t>i</a:t>
            </a:r>
            <a:r>
              <a:rPr lang="en-US" sz="2598" b="1" baseline="-25000" dirty="0" err="1">
                <a:solidFill>
                  <a:schemeClr val="bg1"/>
                </a:solidFill>
                <a:ea typeface="Cambria Math" pitchFamily="18" charset="0"/>
              </a:rPr>
              <a:t>g</a:t>
            </a:r>
            <a:r>
              <a:rPr lang="en-US" sz="2598" b="1" dirty="0">
                <a:solidFill>
                  <a:schemeClr val="bg1"/>
                </a:solidFill>
                <a:ea typeface="Cambria Math" pitchFamily="18" charset="0"/>
              </a:rPr>
              <a:t> [ r + R</a:t>
            </a:r>
            <a:r>
              <a:rPr lang="en-US" sz="2598" b="1" baseline="-25000" dirty="0">
                <a:solidFill>
                  <a:schemeClr val="bg1"/>
                </a:solidFill>
                <a:ea typeface="Cambria Math" pitchFamily="18" charset="0"/>
              </a:rPr>
              <a:t>G</a:t>
            </a:r>
            <a:r>
              <a:rPr lang="en-US" sz="2598" b="1" dirty="0">
                <a:solidFill>
                  <a:schemeClr val="bg1"/>
                </a:solidFill>
                <a:ea typeface="Cambria Math" pitchFamily="18" charset="0"/>
              </a:rPr>
              <a:t> ]</a:t>
            </a:r>
          </a:p>
        </p:txBody>
      </p:sp>
      <p:sp>
        <p:nvSpPr>
          <p:cNvPr id="18" name="TextBox 17"/>
          <p:cNvSpPr txBox="1"/>
          <p:nvPr/>
        </p:nvSpPr>
        <p:spPr>
          <a:xfrm>
            <a:off x="2815431" y="3416284"/>
            <a:ext cx="2375853" cy="502014"/>
          </a:xfrm>
          <a:prstGeom prst="rect">
            <a:avLst/>
          </a:prstGeom>
          <a:noFill/>
        </p:spPr>
        <p:txBody>
          <a:bodyPr wrap="square" lIns="101235" tIns="50618" rIns="101235" bIns="50618" rtlCol="0">
            <a:spAutoFit/>
          </a:bodyPr>
          <a:lstStyle/>
          <a:p>
            <a:r>
              <a:rPr lang="en-US" sz="2598" b="1" dirty="0">
                <a:solidFill>
                  <a:schemeClr val="bg1"/>
                </a:solidFill>
                <a:ea typeface="Cambria Math" pitchFamily="18" charset="0"/>
              </a:rPr>
              <a:t>V = </a:t>
            </a:r>
            <a:r>
              <a:rPr lang="en-US" sz="2598" b="1" dirty="0" err="1">
                <a:solidFill>
                  <a:schemeClr val="bg1"/>
                </a:solidFill>
                <a:ea typeface="Cambria Math" pitchFamily="18" charset="0"/>
              </a:rPr>
              <a:t>i</a:t>
            </a:r>
            <a:r>
              <a:rPr lang="en-US" sz="2598" b="1" baseline="-25000" dirty="0" err="1">
                <a:solidFill>
                  <a:schemeClr val="bg1"/>
                </a:solidFill>
                <a:ea typeface="Cambria Math" pitchFamily="18" charset="0"/>
              </a:rPr>
              <a:t>g</a:t>
            </a:r>
            <a:r>
              <a:rPr lang="en-US" sz="2598" b="1" dirty="0" err="1">
                <a:solidFill>
                  <a:schemeClr val="bg1"/>
                </a:solidFill>
                <a:ea typeface="Cambria Math" pitchFamily="18" charset="0"/>
              </a:rPr>
              <a:t>r</a:t>
            </a:r>
            <a:r>
              <a:rPr lang="en-US" sz="2598" b="1" dirty="0">
                <a:solidFill>
                  <a:schemeClr val="bg1"/>
                </a:solidFill>
                <a:ea typeface="Cambria Math" pitchFamily="18" charset="0"/>
              </a:rPr>
              <a:t> + </a:t>
            </a:r>
            <a:r>
              <a:rPr lang="en-US" sz="2598" b="1" dirty="0" err="1">
                <a:solidFill>
                  <a:schemeClr val="bg1"/>
                </a:solidFill>
                <a:ea typeface="Cambria Math" pitchFamily="18" charset="0"/>
              </a:rPr>
              <a:t>i</a:t>
            </a:r>
            <a:r>
              <a:rPr lang="en-US" sz="2598" b="1" baseline="-25000" dirty="0" err="1">
                <a:solidFill>
                  <a:schemeClr val="bg1"/>
                </a:solidFill>
                <a:ea typeface="Cambria Math" pitchFamily="18" charset="0"/>
              </a:rPr>
              <a:t>g</a:t>
            </a:r>
            <a:r>
              <a:rPr lang="en-US" sz="2598" b="1" dirty="0" err="1">
                <a:solidFill>
                  <a:schemeClr val="bg1"/>
                </a:solidFill>
                <a:ea typeface="Cambria Math" pitchFamily="18" charset="0"/>
              </a:rPr>
              <a:t>R</a:t>
            </a:r>
            <a:r>
              <a:rPr lang="en-US" sz="2598" b="1" baseline="-25000" dirty="0" err="1">
                <a:solidFill>
                  <a:schemeClr val="bg1"/>
                </a:solidFill>
                <a:ea typeface="Cambria Math" pitchFamily="18" charset="0"/>
              </a:rPr>
              <a:t>G</a:t>
            </a:r>
            <a:r>
              <a:rPr lang="en-US" sz="2598" b="1" baseline="-25000" dirty="0">
                <a:solidFill>
                  <a:schemeClr val="bg1"/>
                </a:solidFill>
                <a:ea typeface="Cambria Math" pitchFamily="18" charset="0"/>
              </a:rPr>
              <a:t> </a:t>
            </a:r>
            <a:endParaRPr lang="en-US" sz="2598" b="1" dirty="0">
              <a:solidFill>
                <a:schemeClr val="bg1"/>
              </a:solidFill>
              <a:ea typeface="Cambria Math" pitchFamily="18" charset="0"/>
            </a:endParaRP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011330C8-DC80-631E-F897-E228122F96DC}"/>
                  </a:ext>
                </a:extLst>
              </p:cNvPr>
              <p:cNvSpPr txBox="1"/>
              <p:nvPr/>
            </p:nvSpPr>
            <p:spPr>
              <a:xfrm>
                <a:off x="2118475" y="4105517"/>
                <a:ext cx="3365791" cy="765163"/>
              </a:xfrm>
              <a:prstGeom prst="rect">
                <a:avLst/>
              </a:prstGeom>
              <a:noFill/>
            </p:spPr>
            <p:txBody>
              <a:bodyPr wrap="square" lIns="101235" tIns="50618" rIns="101235" bIns="50618" rtlCol="0">
                <a:spAutoFit/>
              </a:bodyPr>
              <a:lstStyle/>
              <a:p>
                <a:r>
                  <a:rPr lang="en-US" sz="2598" b="1" dirty="0">
                    <a:solidFill>
                      <a:schemeClr val="bg1"/>
                    </a:solidFill>
                    <a:ea typeface="Cambria Math" pitchFamily="18" charset="0"/>
                  </a:rPr>
                  <a:t>r = </a:t>
                </a:r>
                <a14:m>
                  <m:oMath xmlns:m="http://schemas.openxmlformats.org/officeDocument/2006/math">
                    <m:f>
                      <m:fPr>
                        <m:ctrlPr>
                          <a:rPr lang="en-US" sz="2598" b="1" i="1">
                            <a:solidFill>
                              <a:schemeClr val="bg1"/>
                            </a:solidFill>
                            <a:latin typeface="Cambria Math" panose="02040503050406030204" pitchFamily="18" charset="0"/>
                            <a:ea typeface="Cambria Math" pitchFamily="18" charset="0"/>
                          </a:rPr>
                        </m:ctrlPr>
                      </m:fPr>
                      <m:num>
                        <m:r>
                          <m:rPr>
                            <m:nor/>
                          </m:rPr>
                          <a:rPr lang="en-US" sz="2598" b="1">
                            <a:solidFill>
                              <a:schemeClr val="bg1"/>
                            </a:solidFill>
                            <a:ea typeface="Cambria Math" pitchFamily="18" charset="0"/>
                          </a:rPr>
                          <m:t>V</m:t>
                        </m:r>
                      </m:num>
                      <m:den>
                        <m:r>
                          <m:rPr>
                            <m:nor/>
                          </m:rPr>
                          <a:rPr lang="en-US" sz="2598" b="1">
                            <a:solidFill>
                              <a:schemeClr val="bg1"/>
                            </a:solidFill>
                            <a:ea typeface="Cambria Math" pitchFamily="18" charset="0"/>
                          </a:rPr>
                          <m:t>i</m:t>
                        </m:r>
                        <m:r>
                          <m:rPr>
                            <m:nor/>
                          </m:rPr>
                          <a:rPr lang="en-US" sz="2598" b="1" baseline="-25000">
                            <a:solidFill>
                              <a:schemeClr val="bg1"/>
                            </a:solidFill>
                            <a:ea typeface="Cambria Math" pitchFamily="18" charset="0"/>
                          </a:rPr>
                          <m:t>g</m:t>
                        </m:r>
                      </m:den>
                    </m:f>
                    <m:r>
                      <m:rPr>
                        <m:nor/>
                      </m:rPr>
                      <a:rPr lang="en-US" sz="2598" b="1">
                        <a:solidFill>
                          <a:schemeClr val="bg1"/>
                        </a:solidFill>
                        <a:ea typeface="Cambria Math" pitchFamily="18" charset="0"/>
                      </a:rPr>
                      <m:t>−</m:t>
                    </m:r>
                    <m:r>
                      <m:rPr>
                        <m:nor/>
                      </m:rPr>
                      <a:rPr lang="en-US" sz="2598" b="1" dirty="0">
                        <a:solidFill>
                          <a:schemeClr val="bg1"/>
                        </a:solidFill>
                        <a:ea typeface="Cambria Math" pitchFamily="18" charset="0"/>
                      </a:rPr>
                      <m:t>R</m:t>
                    </m:r>
                    <m:r>
                      <m:rPr>
                        <m:nor/>
                      </m:rPr>
                      <a:rPr lang="en-US" sz="2598" b="1" baseline="-25000" dirty="0">
                        <a:solidFill>
                          <a:schemeClr val="bg1"/>
                        </a:solidFill>
                        <a:ea typeface="Cambria Math" pitchFamily="18" charset="0"/>
                      </a:rPr>
                      <m:t>G</m:t>
                    </m:r>
                    <m:r>
                      <m:rPr>
                        <m:nor/>
                      </m:rPr>
                      <a:rPr lang="en-US" sz="2598" b="1">
                        <a:solidFill>
                          <a:schemeClr val="bg1"/>
                        </a:solidFill>
                        <a:ea typeface="Cambria Math" pitchFamily="18" charset="0"/>
                      </a:rPr>
                      <m:t>=</m:t>
                    </m:r>
                    <m:r>
                      <m:rPr>
                        <m:nor/>
                      </m:rPr>
                      <a:rPr lang="en-US" sz="2598" b="1">
                        <a:solidFill>
                          <a:schemeClr val="bg1"/>
                        </a:solidFill>
                        <a:ea typeface="Cambria Math" pitchFamily="18" charset="0"/>
                      </a:rPr>
                      <m:t>RG</m:t>
                    </m:r>
                    <m:d>
                      <m:dPr>
                        <m:begChr m:val="["/>
                        <m:endChr m:val="]"/>
                        <m:ctrlPr>
                          <a:rPr lang="en-US" sz="2598" b="1" i="1">
                            <a:solidFill>
                              <a:schemeClr val="bg1"/>
                            </a:solidFill>
                            <a:latin typeface="Cambria Math" panose="02040503050406030204" pitchFamily="18" charset="0"/>
                            <a:ea typeface="Cambria Math" pitchFamily="18" charset="0"/>
                          </a:rPr>
                        </m:ctrlPr>
                      </m:dPr>
                      <m:e>
                        <m:f>
                          <m:fPr>
                            <m:ctrlPr>
                              <a:rPr lang="en-US" sz="2598" b="1" i="1">
                                <a:solidFill>
                                  <a:schemeClr val="bg1"/>
                                </a:solidFill>
                                <a:latin typeface="Cambria Math" panose="02040503050406030204" pitchFamily="18" charset="0"/>
                                <a:ea typeface="Cambria Math" pitchFamily="18" charset="0"/>
                              </a:rPr>
                            </m:ctrlPr>
                          </m:fPr>
                          <m:num>
                            <m:r>
                              <m:rPr>
                                <m:nor/>
                              </m:rPr>
                              <a:rPr lang="en-US" sz="2598" b="1">
                                <a:solidFill>
                                  <a:schemeClr val="bg1"/>
                                </a:solidFill>
                                <a:ea typeface="Cambria Math" pitchFamily="18" charset="0"/>
                              </a:rPr>
                              <m:t>V</m:t>
                            </m:r>
                          </m:num>
                          <m:den>
                            <m:r>
                              <m:rPr>
                                <m:nor/>
                              </m:rPr>
                              <a:rPr lang="en-US" sz="2598" b="1">
                                <a:solidFill>
                                  <a:schemeClr val="bg1"/>
                                </a:solidFill>
                                <a:ea typeface="Cambria Math" pitchFamily="18" charset="0"/>
                              </a:rPr>
                              <m:t>i</m:t>
                            </m:r>
                            <m:r>
                              <m:rPr>
                                <m:nor/>
                              </m:rPr>
                              <a:rPr lang="en-US" sz="2598" b="1" baseline="-25000">
                                <a:solidFill>
                                  <a:schemeClr val="bg1"/>
                                </a:solidFill>
                                <a:ea typeface="Cambria Math" pitchFamily="18" charset="0"/>
                              </a:rPr>
                              <m:t>g</m:t>
                            </m:r>
                            <m:r>
                              <m:rPr>
                                <m:nor/>
                              </m:rPr>
                              <a:rPr lang="en-US" sz="2598" b="1">
                                <a:solidFill>
                                  <a:schemeClr val="bg1"/>
                                </a:solidFill>
                                <a:ea typeface="Cambria Math" pitchFamily="18" charset="0"/>
                              </a:rPr>
                              <m:t>R</m:t>
                            </m:r>
                            <m:r>
                              <m:rPr>
                                <m:nor/>
                              </m:rPr>
                              <a:rPr lang="en-US" sz="2598" b="1" baseline="-25000">
                                <a:solidFill>
                                  <a:schemeClr val="bg1"/>
                                </a:solidFill>
                                <a:ea typeface="Cambria Math" pitchFamily="18" charset="0"/>
                              </a:rPr>
                              <m:t>G</m:t>
                            </m:r>
                          </m:den>
                        </m:f>
                        <m:r>
                          <m:rPr>
                            <m:nor/>
                          </m:rPr>
                          <a:rPr lang="en-US" sz="2598" b="1">
                            <a:solidFill>
                              <a:schemeClr val="bg1"/>
                            </a:solidFill>
                            <a:ea typeface="Cambria Math" pitchFamily="18" charset="0"/>
                          </a:rPr>
                          <m:t>−1</m:t>
                        </m:r>
                      </m:e>
                    </m:d>
                  </m:oMath>
                </a14:m>
                <a:endParaRPr lang="en-US" sz="2598" b="1" dirty="0">
                  <a:solidFill>
                    <a:schemeClr val="bg1"/>
                  </a:solidFill>
                  <a:ea typeface="Cambria Math" pitchFamily="18" charset="0"/>
                </a:endParaRPr>
              </a:p>
            </p:txBody>
          </p:sp>
        </mc:Choice>
        <mc:Fallback xmlns="">
          <p:sp>
            <p:nvSpPr>
              <p:cNvPr id="7" name="TextBox 6">
                <a:extLst>
                  <a:ext uri="{FF2B5EF4-FFF2-40B4-BE49-F238E27FC236}">
                    <a16:creationId xmlns:a16="http://schemas.microsoft.com/office/drawing/2014/main" id="{011330C8-DC80-631E-F897-E228122F96DC}"/>
                  </a:ext>
                </a:extLst>
              </p:cNvPr>
              <p:cNvSpPr txBox="1">
                <a:spLocks noRot="1" noChangeAspect="1" noMove="1" noResize="1" noEditPoints="1" noAdjustHandles="1" noChangeArrowheads="1" noChangeShapeType="1" noTextEdit="1"/>
              </p:cNvSpPr>
              <p:nvPr/>
            </p:nvSpPr>
            <p:spPr>
              <a:xfrm>
                <a:off x="2118475" y="4105517"/>
                <a:ext cx="3365791" cy="765163"/>
              </a:xfrm>
              <a:prstGeom prst="rect">
                <a:avLst/>
              </a:prstGeom>
              <a:blipFill>
                <a:blip r:embed="rId3"/>
                <a:stretch>
                  <a:fillRect l="-3080" b="-3968"/>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9172461F-E378-21CD-420B-04C091CE340B}"/>
                  </a:ext>
                </a:extLst>
              </p:cNvPr>
              <p:cNvSpPr txBox="1"/>
              <p:nvPr/>
            </p:nvSpPr>
            <p:spPr>
              <a:xfrm>
                <a:off x="2108891" y="4941119"/>
                <a:ext cx="1752600" cy="502014"/>
              </a:xfrm>
              <a:prstGeom prst="rect">
                <a:avLst/>
              </a:prstGeom>
              <a:noFill/>
            </p:spPr>
            <p:txBody>
              <a:bodyPr wrap="square" lIns="101235" tIns="50618" rIns="101235" bIns="50618" rtlCol="0">
                <a:spAutoFit/>
              </a:bodyPr>
              <a:lstStyle/>
              <a:p>
                <a:r>
                  <a:rPr lang="en-US" sz="2598" b="1" dirty="0">
                    <a:solidFill>
                      <a:schemeClr val="bg1"/>
                    </a:solidFill>
                    <a:ea typeface="Cambria Math" pitchFamily="18" charset="0"/>
                  </a:rPr>
                  <a:t>r = R</a:t>
                </a:r>
                <a:r>
                  <a:rPr lang="en-US" sz="2598" b="1" baseline="-25000" dirty="0">
                    <a:solidFill>
                      <a:schemeClr val="bg1"/>
                    </a:solidFill>
                    <a:ea typeface="Cambria Math" pitchFamily="18" charset="0"/>
                  </a:rPr>
                  <a:t>G </a:t>
                </a:r>
                <a14:m>
                  <m:oMath xmlns:m="http://schemas.openxmlformats.org/officeDocument/2006/math">
                    <m:d>
                      <m:dPr>
                        <m:begChr m:val="["/>
                        <m:endChr m:val="]"/>
                        <m:ctrlPr>
                          <a:rPr lang="en-US" sz="2598" b="1" i="1">
                            <a:solidFill>
                              <a:schemeClr val="bg1"/>
                            </a:solidFill>
                            <a:latin typeface="Cambria Math" panose="02040503050406030204" pitchFamily="18" charset="0"/>
                            <a:ea typeface="Cambria Math" pitchFamily="18" charset="0"/>
                          </a:rPr>
                        </m:ctrlPr>
                      </m:dPr>
                      <m:e>
                        <m:r>
                          <m:rPr>
                            <m:nor/>
                          </m:rPr>
                          <a:rPr lang="en-US" sz="2598" b="1" dirty="0">
                            <a:solidFill>
                              <a:schemeClr val="bg1"/>
                            </a:solidFill>
                            <a:ea typeface="Cambria Math" pitchFamily="18" charset="0"/>
                          </a:rPr>
                          <m:t>n</m:t>
                        </m:r>
                        <m:r>
                          <m:rPr>
                            <m:nor/>
                          </m:rPr>
                          <a:rPr lang="en-US" sz="2598" b="1" dirty="0">
                            <a:solidFill>
                              <a:schemeClr val="bg1"/>
                            </a:solidFill>
                            <a:ea typeface="Cambria Math" pitchFamily="18" charset="0"/>
                          </a:rPr>
                          <m:t>−1</m:t>
                        </m:r>
                      </m:e>
                    </m:d>
                  </m:oMath>
                </a14:m>
                <a:endParaRPr lang="en-US" sz="2598" b="1" dirty="0">
                  <a:solidFill>
                    <a:schemeClr val="bg1"/>
                  </a:solidFill>
                  <a:ea typeface="Cambria Math" pitchFamily="18" charset="0"/>
                </a:endParaRPr>
              </a:p>
            </p:txBody>
          </p:sp>
        </mc:Choice>
        <mc:Fallback xmlns="">
          <p:sp>
            <p:nvSpPr>
              <p:cNvPr id="8" name="TextBox 7">
                <a:extLst>
                  <a:ext uri="{FF2B5EF4-FFF2-40B4-BE49-F238E27FC236}">
                    <a16:creationId xmlns:a16="http://schemas.microsoft.com/office/drawing/2014/main" id="{9172461F-E378-21CD-420B-04C091CE340B}"/>
                  </a:ext>
                </a:extLst>
              </p:cNvPr>
              <p:cNvSpPr txBox="1">
                <a:spLocks noRot="1" noChangeAspect="1" noMove="1" noResize="1" noEditPoints="1" noAdjustHandles="1" noChangeArrowheads="1" noChangeShapeType="1" noTextEdit="1"/>
              </p:cNvSpPr>
              <p:nvPr/>
            </p:nvSpPr>
            <p:spPr>
              <a:xfrm>
                <a:off x="2108891" y="4941119"/>
                <a:ext cx="1752600" cy="502014"/>
              </a:xfrm>
              <a:prstGeom prst="rect">
                <a:avLst/>
              </a:prstGeom>
              <a:blipFill>
                <a:blip r:embed="rId4"/>
                <a:stretch>
                  <a:fillRect l="-5575" t="-9756" b="-30488"/>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5C6428A9-34BC-C0A1-2F2B-3F68232DD4D4}"/>
                  </a:ext>
                </a:extLst>
              </p:cNvPr>
              <p:cNvSpPr txBox="1"/>
              <p:nvPr/>
            </p:nvSpPr>
            <p:spPr>
              <a:xfrm>
                <a:off x="1443831" y="5527837"/>
                <a:ext cx="7226551" cy="785810"/>
              </a:xfrm>
              <a:prstGeom prst="rect">
                <a:avLst/>
              </a:prstGeom>
              <a:noFill/>
            </p:spPr>
            <p:txBody>
              <a:bodyPr wrap="square" lIns="101235" tIns="50618" rIns="101235" bIns="50618" rtlCol="0">
                <a:spAutoFit/>
              </a:bodyPr>
              <a:lstStyle/>
              <a:p>
                <a:r>
                  <a:rPr lang="en-US" sz="2598" b="1" dirty="0">
                    <a:solidFill>
                      <a:schemeClr val="bg1"/>
                    </a:solidFill>
                    <a:ea typeface="Cambria Math" pitchFamily="18" charset="0"/>
                  </a:rPr>
                  <a:t>where n=</a:t>
                </a:r>
                <a14:m>
                  <m:oMath xmlns:m="http://schemas.openxmlformats.org/officeDocument/2006/math">
                    <m:r>
                      <m:rPr>
                        <m:nor/>
                      </m:rPr>
                      <a:rPr lang="en-US" sz="2598" b="1">
                        <a:solidFill>
                          <a:schemeClr val="bg1"/>
                        </a:solidFill>
                        <a:ea typeface="Cambria Math" pitchFamily="18" charset="0"/>
                      </a:rPr>
                      <m:t> </m:t>
                    </m:r>
                    <m:f>
                      <m:fPr>
                        <m:ctrlPr>
                          <a:rPr lang="en-US" sz="2598" b="1" i="1">
                            <a:solidFill>
                              <a:schemeClr val="bg1"/>
                            </a:solidFill>
                            <a:latin typeface="Cambria Math" panose="02040503050406030204" pitchFamily="18" charset="0"/>
                            <a:ea typeface="Cambria Math" pitchFamily="18" charset="0"/>
                          </a:rPr>
                        </m:ctrlPr>
                      </m:fPr>
                      <m:num>
                        <m:r>
                          <m:rPr>
                            <m:nor/>
                          </m:rPr>
                          <a:rPr lang="en-US" sz="2598" b="1">
                            <a:solidFill>
                              <a:schemeClr val="bg1"/>
                            </a:solidFill>
                            <a:ea typeface="Cambria Math" pitchFamily="18" charset="0"/>
                          </a:rPr>
                          <m:t>V</m:t>
                        </m:r>
                      </m:num>
                      <m:den>
                        <m:r>
                          <m:rPr>
                            <m:nor/>
                          </m:rPr>
                          <a:rPr lang="en-US" sz="2598" b="1">
                            <a:solidFill>
                              <a:schemeClr val="bg1"/>
                            </a:solidFill>
                            <a:ea typeface="Cambria Math" pitchFamily="18" charset="0"/>
                          </a:rPr>
                          <m:t>i</m:t>
                        </m:r>
                        <m:r>
                          <m:rPr>
                            <m:nor/>
                          </m:rPr>
                          <a:rPr lang="en-US" sz="2598" b="1" baseline="-25000">
                            <a:solidFill>
                              <a:schemeClr val="bg1"/>
                            </a:solidFill>
                            <a:ea typeface="Cambria Math" pitchFamily="18" charset="0"/>
                          </a:rPr>
                          <m:t>g</m:t>
                        </m:r>
                        <m:r>
                          <m:rPr>
                            <m:nor/>
                          </m:rPr>
                          <a:rPr lang="en-US" sz="2598" b="1">
                            <a:solidFill>
                              <a:schemeClr val="bg1"/>
                            </a:solidFill>
                            <a:ea typeface="Cambria Math" pitchFamily="18" charset="0"/>
                          </a:rPr>
                          <m:t>R</m:t>
                        </m:r>
                        <m:r>
                          <m:rPr>
                            <m:nor/>
                          </m:rPr>
                          <a:rPr lang="en-US" sz="2598" b="1" baseline="-25000">
                            <a:solidFill>
                              <a:schemeClr val="bg1"/>
                            </a:solidFill>
                            <a:ea typeface="Cambria Math" pitchFamily="18" charset="0"/>
                          </a:rPr>
                          <m:t>G</m:t>
                        </m:r>
                      </m:den>
                    </m:f>
                  </m:oMath>
                </a14:m>
                <a:r>
                  <a:rPr lang="en-US" sz="2598" b="1" dirty="0">
                    <a:solidFill>
                      <a:schemeClr val="bg1"/>
                    </a:solidFill>
                    <a:ea typeface="Cambria Math" pitchFamily="18" charset="0"/>
                  </a:rPr>
                  <a:t> is called the range of the voltmeter.</a:t>
                </a:r>
              </a:p>
            </p:txBody>
          </p:sp>
        </mc:Choice>
        <mc:Fallback xmlns="">
          <p:sp>
            <p:nvSpPr>
              <p:cNvPr id="9" name="TextBox 8">
                <a:extLst>
                  <a:ext uri="{FF2B5EF4-FFF2-40B4-BE49-F238E27FC236}">
                    <a16:creationId xmlns:a16="http://schemas.microsoft.com/office/drawing/2014/main" id="{5C6428A9-34BC-C0A1-2F2B-3F68232DD4D4}"/>
                  </a:ext>
                </a:extLst>
              </p:cNvPr>
              <p:cNvSpPr txBox="1">
                <a:spLocks noRot="1" noChangeAspect="1" noMove="1" noResize="1" noEditPoints="1" noAdjustHandles="1" noChangeArrowheads="1" noChangeShapeType="1" noTextEdit="1"/>
              </p:cNvSpPr>
              <p:nvPr/>
            </p:nvSpPr>
            <p:spPr>
              <a:xfrm>
                <a:off x="1443831" y="5527837"/>
                <a:ext cx="7226551" cy="785810"/>
              </a:xfrm>
              <a:prstGeom prst="rect">
                <a:avLst/>
              </a:prstGeom>
              <a:blipFill>
                <a:blip r:embed="rId5"/>
                <a:stretch>
                  <a:fillRect l="-1435" b="-775"/>
                </a:stretch>
              </a:blipFill>
            </p:spPr>
            <p:txBody>
              <a:bodyPr/>
              <a:lstStyle/>
              <a:p>
                <a:r>
                  <a:rPr lang="en-IN">
                    <a:noFill/>
                  </a:rPr>
                  <a:t> </a:t>
                </a:r>
              </a:p>
            </p:txBody>
          </p:sp>
        </mc:Fallback>
      </mc:AlternateContent>
    </p:spTree>
    <p:extLst>
      <p:ext uri="{BB962C8B-B14F-4D97-AF65-F5344CB8AC3E}">
        <p14:creationId xmlns:p14="http://schemas.microsoft.com/office/powerpoint/2010/main" val="1385540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10"/>
                                        </p:tgtEl>
                                        <p:attrNameLst>
                                          <p:attrName>style.visibility</p:attrName>
                                        </p:attrNameLst>
                                      </p:cBhvr>
                                      <p:to>
                                        <p:strVal val="visible"/>
                                      </p:to>
                                    </p:set>
                                    <p:animEffect transition="in" filter="wipe(left)">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iterate type="lt">
                                    <p:tmPct val="10000"/>
                                  </p:iterate>
                                  <p:childTnLst>
                                    <p:set>
                                      <p:cBhvr>
                                        <p:cTn id="11" dur="1" fill="hold">
                                          <p:stCondLst>
                                            <p:cond delay="0"/>
                                          </p:stCondLst>
                                        </p:cTn>
                                        <p:tgtEl>
                                          <p:spTgt spid="11"/>
                                        </p:tgtEl>
                                        <p:attrNameLst>
                                          <p:attrName>style.visibility</p:attrName>
                                        </p:attrNameLst>
                                      </p:cBhvr>
                                      <p:to>
                                        <p:strVal val="visible"/>
                                      </p:to>
                                    </p:set>
                                    <p:animEffect transition="in" filter="wipe(left)">
                                      <p:cBhvr>
                                        <p:cTn id="12" dur="20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iterate type="lt">
                                    <p:tmPct val="10000"/>
                                  </p:iterate>
                                  <p:childTnLst>
                                    <p:set>
                                      <p:cBhvr>
                                        <p:cTn id="16" dur="1" fill="hold">
                                          <p:stCondLst>
                                            <p:cond delay="0"/>
                                          </p:stCondLst>
                                        </p:cTn>
                                        <p:tgtEl>
                                          <p:spTgt spid="12"/>
                                        </p:tgtEl>
                                        <p:attrNameLst>
                                          <p:attrName>style.visibility</p:attrName>
                                        </p:attrNameLst>
                                      </p:cBhvr>
                                      <p:to>
                                        <p:strVal val="visible"/>
                                      </p:to>
                                    </p:set>
                                    <p:animEffect transition="in" filter="wipe(left)">
                                      <p:cBhvr>
                                        <p:cTn id="17" dur="20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iterate type="lt">
                                    <p:tmPct val="10000"/>
                                  </p:iterate>
                                  <p:childTnLst>
                                    <p:set>
                                      <p:cBhvr>
                                        <p:cTn id="21" dur="1" fill="hold">
                                          <p:stCondLst>
                                            <p:cond delay="0"/>
                                          </p:stCondLst>
                                        </p:cTn>
                                        <p:tgtEl>
                                          <p:spTgt spid="15"/>
                                        </p:tgtEl>
                                        <p:attrNameLst>
                                          <p:attrName>style.visibility</p:attrName>
                                        </p:attrNameLst>
                                      </p:cBhvr>
                                      <p:to>
                                        <p:strVal val="visible"/>
                                      </p:to>
                                    </p:set>
                                    <p:animEffect transition="in" filter="wipe(left)">
                                      <p:cBhvr>
                                        <p:cTn id="22" dur="20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iterate type="lt">
                                    <p:tmPct val="10000"/>
                                  </p:iterate>
                                  <p:childTnLst>
                                    <p:set>
                                      <p:cBhvr>
                                        <p:cTn id="26" dur="1" fill="hold">
                                          <p:stCondLst>
                                            <p:cond delay="0"/>
                                          </p:stCondLst>
                                        </p:cTn>
                                        <p:tgtEl>
                                          <p:spTgt spid="18"/>
                                        </p:tgtEl>
                                        <p:attrNameLst>
                                          <p:attrName>style.visibility</p:attrName>
                                        </p:attrNameLst>
                                      </p:cBhvr>
                                      <p:to>
                                        <p:strVal val="visible"/>
                                      </p:to>
                                    </p:set>
                                    <p:animEffect transition="in" filter="wipe(left)">
                                      <p:cBhvr>
                                        <p:cTn id="27" dur="20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iterate type="lt">
                                    <p:tmPct val="10000"/>
                                  </p:iterate>
                                  <p:childTnLst>
                                    <p:set>
                                      <p:cBhvr>
                                        <p:cTn id="31" dur="1" fill="hold">
                                          <p:stCondLst>
                                            <p:cond delay="0"/>
                                          </p:stCondLst>
                                        </p:cTn>
                                        <p:tgtEl>
                                          <p:spTgt spid="7"/>
                                        </p:tgtEl>
                                        <p:attrNameLst>
                                          <p:attrName>style.visibility</p:attrName>
                                        </p:attrNameLst>
                                      </p:cBhvr>
                                      <p:to>
                                        <p:strVal val="visible"/>
                                      </p:to>
                                    </p:set>
                                    <p:animEffect transition="in" filter="wipe(left)">
                                      <p:cBhvr>
                                        <p:cTn id="32" dur="20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iterate type="lt">
                                    <p:tmPct val="10000"/>
                                  </p:iterate>
                                  <p:childTnLst>
                                    <p:set>
                                      <p:cBhvr>
                                        <p:cTn id="36" dur="1" fill="hold">
                                          <p:stCondLst>
                                            <p:cond delay="0"/>
                                          </p:stCondLst>
                                        </p:cTn>
                                        <p:tgtEl>
                                          <p:spTgt spid="8"/>
                                        </p:tgtEl>
                                        <p:attrNameLst>
                                          <p:attrName>style.visibility</p:attrName>
                                        </p:attrNameLst>
                                      </p:cBhvr>
                                      <p:to>
                                        <p:strVal val="visible"/>
                                      </p:to>
                                    </p:set>
                                    <p:animEffect transition="in" filter="wipe(left)">
                                      <p:cBhvr>
                                        <p:cTn id="37" dur="2000"/>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iterate type="lt">
                                    <p:tmPct val="10000"/>
                                  </p:iterate>
                                  <p:childTnLst>
                                    <p:set>
                                      <p:cBhvr>
                                        <p:cTn id="41" dur="1" fill="hold">
                                          <p:stCondLst>
                                            <p:cond delay="0"/>
                                          </p:stCondLst>
                                        </p:cTn>
                                        <p:tgtEl>
                                          <p:spTgt spid="9"/>
                                        </p:tgtEl>
                                        <p:attrNameLst>
                                          <p:attrName>style.visibility</p:attrName>
                                        </p:attrNameLst>
                                      </p:cBhvr>
                                      <p:to>
                                        <p:strVal val="visible"/>
                                      </p:to>
                                    </p:set>
                                    <p:animEffect transition="in" filter="wipe(left)">
                                      <p:cBhvr>
                                        <p:cTn id="42"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5" grpId="0"/>
      <p:bldP spid="18" grpId="0"/>
      <p:bldP spid="7" grpId="0"/>
      <p:bldP spid="8" grpId="0"/>
      <p:bldP spid="9" grpId="0"/>
    </p:bldLst>
  </p:timing>
</p:sld>
</file>

<file path=ppt/slides/slide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p:cNvSpPr txBox="1"/>
          <p:nvPr/>
        </p:nvSpPr>
        <p:spPr>
          <a:xfrm>
            <a:off x="1006596" y="503503"/>
            <a:ext cx="8650539" cy="502014"/>
          </a:xfrm>
          <a:prstGeom prst="rect">
            <a:avLst/>
          </a:prstGeom>
          <a:noFill/>
        </p:spPr>
        <p:txBody>
          <a:bodyPr wrap="square" lIns="101235" tIns="50618" rIns="101235" bIns="50618" rtlCol="0">
            <a:spAutoFit/>
          </a:bodyPr>
          <a:lstStyle/>
          <a:p>
            <a:pPr marL="576368" indent="-576368" algn="just">
              <a:buFont typeface="Wingdings" pitchFamily="2" charset="2"/>
              <a:buChar char="Ø"/>
            </a:pPr>
            <a:r>
              <a:rPr lang="en-US" sz="2598" b="1" dirty="0">
                <a:solidFill>
                  <a:schemeClr val="bg1"/>
                </a:solidFill>
                <a:ea typeface="Cambria Math" pitchFamily="18" charset="0"/>
              </a:rPr>
              <a:t>This works as a voltmeter of range 0 to V volts. </a:t>
            </a:r>
          </a:p>
        </p:txBody>
      </p:sp>
      <p:sp>
        <p:nvSpPr>
          <p:cNvPr id="13" name="TextBox 12"/>
          <p:cNvSpPr txBox="1"/>
          <p:nvPr/>
        </p:nvSpPr>
        <p:spPr>
          <a:xfrm>
            <a:off x="1012152" y="1084476"/>
            <a:ext cx="6487905" cy="502014"/>
          </a:xfrm>
          <a:prstGeom prst="rect">
            <a:avLst/>
          </a:prstGeom>
          <a:noFill/>
        </p:spPr>
        <p:txBody>
          <a:bodyPr wrap="square" lIns="101235" tIns="50618" rIns="101235" bIns="50618" rtlCol="0">
            <a:spAutoFit/>
          </a:bodyPr>
          <a:lstStyle/>
          <a:p>
            <a:pPr marL="576368" indent="-576368" algn="just">
              <a:buFont typeface="Wingdings" pitchFamily="2" charset="2"/>
              <a:buChar char="Ø"/>
            </a:pPr>
            <a:r>
              <a:rPr lang="en-US" sz="2598" b="1" dirty="0">
                <a:solidFill>
                  <a:schemeClr val="bg1"/>
                </a:solidFill>
                <a:ea typeface="Cambria Math" pitchFamily="18" charset="0"/>
              </a:rPr>
              <a:t>Thus voltmeters have high resistance. </a:t>
            </a:r>
            <a:endParaRPr lang="en-US" sz="2598" b="1" u="sng" dirty="0">
              <a:solidFill>
                <a:schemeClr val="bg1"/>
              </a:solidFill>
              <a:ea typeface="Cambria Math" pitchFamily="18" charset="0"/>
            </a:endParaRPr>
          </a:p>
        </p:txBody>
      </p:sp>
      <p:sp>
        <p:nvSpPr>
          <p:cNvPr id="14" name="TextBox 13"/>
          <p:cNvSpPr txBox="1"/>
          <p:nvPr/>
        </p:nvSpPr>
        <p:spPr>
          <a:xfrm>
            <a:off x="1139031" y="1889417"/>
            <a:ext cx="8749532" cy="502014"/>
          </a:xfrm>
          <a:prstGeom prst="rect">
            <a:avLst/>
          </a:prstGeom>
        </p:spPr>
        <p:style>
          <a:lnRef idx="1">
            <a:schemeClr val="accent6"/>
          </a:lnRef>
          <a:fillRef idx="2">
            <a:schemeClr val="accent6"/>
          </a:fillRef>
          <a:effectRef idx="1">
            <a:schemeClr val="accent6"/>
          </a:effectRef>
          <a:fontRef idx="minor">
            <a:schemeClr val="dk1"/>
          </a:fontRef>
        </p:style>
        <p:txBody>
          <a:bodyPr wrap="square" lIns="101235" tIns="50618" rIns="101235" bIns="50618" rtlCol="0">
            <a:spAutoFit/>
          </a:bodyPr>
          <a:lstStyle/>
          <a:p>
            <a:pPr algn="just"/>
            <a:r>
              <a:rPr lang="en-US" sz="2598" b="1" dirty="0">
                <a:latin typeface="Times New Roman" pitchFamily="18" charset="0"/>
                <a:ea typeface="Cambria Math" pitchFamily="18" charset="0"/>
              </a:rPr>
              <a:t>AN IDEAL VOLTMETER HAS INFINITE REISISTANCE.</a:t>
            </a:r>
            <a:endParaRPr lang="en-US" sz="2598" b="1" u="sng" dirty="0">
              <a:latin typeface="Times New Roman" pitchFamily="18" charset="0"/>
              <a:ea typeface="Cambria Math" pitchFamily="18" charset="0"/>
            </a:endParaRPr>
          </a:p>
        </p:txBody>
      </p:sp>
      <p:sp>
        <p:nvSpPr>
          <p:cNvPr id="9" name="TextBox 8"/>
          <p:cNvSpPr txBox="1"/>
          <p:nvPr/>
        </p:nvSpPr>
        <p:spPr>
          <a:xfrm>
            <a:off x="1006596" y="2660458"/>
            <a:ext cx="7165629" cy="502014"/>
          </a:xfrm>
          <a:prstGeom prst="rect">
            <a:avLst/>
          </a:prstGeom>
          <a:noFill/>
        </p:spPr>
        <p:txBody>
          <a:bodyPr wrap="square" lIns="101235" tIns="50618" rIns="101235" bIns="50618" rtlCol="0">
            <a:spAutoFit/>
          </a:bodyPr>
          <a:lstStyle/>
          <a:p>
            <a:pPr marL="576368" indent="-576368" algn="just">
              <a:buFont typeface="Wingdings" pitchFamily="2" charset="2"/>
              <a:buChar char="Ø"/>
            </a:pPr>
            <a:r>
              <a:rPr lang="en-US" sz="2598" b="1" dirty="0">
                <a:solidFill>
                  <a:schemeClr val="bg1"/>
                </a:solidFill>
                <a:ea typeface="Cambria Math" pitchFamily="18" charset="0"/>
              </a:rPr>
              <a:t>Conductance of an ideal voltmeter is zero.</a:t>
            </a:r>
            <a:endParaRPr lang="en-US" sz="2598" b="1" u="sng" dirty="0">
              <a:solidFill>
                <a:schemeClr val="bg1"/>
              </a:solidFill>
              <a:ea typeface="Cambria Math" pitchFamily="18" charset="0"/>
            </a:endParaRPr>
          </a:p>
        </p:txBody>
      </p:sp>
      <p:sp>
        <p:nvSpPr>
          <p:cNvPr id="11" name="TextBox 10"/>
          <p:cNvSpPr txBox="1"/>
          <p:nvPr/>
        </p:nvSpPr>
        <p:spPr>
          <a:xfrm>
            <a:off x="1021774" y="3420269"/>
            <a:ext cx="10290054" cy="901802"/>
          </a:xfrm>
          <a:prstGeom prst="rect">
            <a:avLst/>
          </a:prstGeom>
          <a:noFill/>
        </p:spPr>
        <p:txBody>
          <a:bodyPr wrap="square" lIns="101235" tIns="50618" rIns="101235" bIns="50618" rtlCol="0">
            <a:spAutoFit/>
          </a:bodyPr>
          <a:lstStyle/>
          <a:p>
            <a:pPr marL="576368" indent="-576368" algn="just">
              <a:buFont typeface="Wingdings" pitchFamily="2" charset="2"/>
              <a:buChar char="Ø"/>
            </a:pPr>
            <a:r>
              <a:rPr lang="en-US" sz="2598" b="1" dirty="0">
                <a:solidFill>
                  <a:schemeClr val="bg1"/>
                </a:solidFill>
                <a:ea typeface="Cambria Math" pitchFamily="18" charset="0"/>
              </a:rPr>
              <a:t>High resistance of voltmeter does not affect the potential difference measured it draws a very small current.</a:t>
            </a:r>
            <a:endParaRPr lang="en-US" sz="2598" b="1" u="sng" dirty="0">
              <a:solidFill>
                <a:schemeClr val="bg1"/>
              </a:solidFill>
              <a:ea typeface="Cambria Math" pitchFamily="18" charset="0"/>
            </a:endParaRPr>
          </a:p>
        </p:txBody>
      </p:sp>
      <p:sp>
        <p:nvSpPr>
          <p:cNvPr id="16" name="TextBox 15"/>
          <p:cNvSpPr txBox="1"/>
          <p:nvPr/>
        </p:nvSpPr>
        <p:spPr>
          <a:xfrm>
            <a:off x="1059212" y="4692402"/>
            <a:ext cx="752786" cy="502014"/>
          </a:xfrm>
          <a:prstGeom prst="rect">
            <a:avLst/>
          </a:prstGeom>
        </p:spPr>
        <p:style>
          <a:lnRef idx="1">
            <a:schemeClr val="accent4"/>
          </a:lnRef>
          <a:fillRef idx="2">
            <a:schemeClr val="accent4"/>
          </a:fillRef>
          <a:effectRef idx="1">
            <a:schemeClr val="accent4"/>
          </a:effectRef>
          <a:fontRef idx="minor">
            <a:schemeClr val="dk1"/>
          </a:fontRef>
        </p:style>
        <p:txBody>
          <a:bodyPr wrap="square" lIns="101235" tIns="50618" rIns="101235" bIns="50618" rtlCol="0">
            <a:spAutoFit/>
          </a:bodyPr>
          <a:lstStyle/>
          <a:p>
            <a:pPr algn="just"/>
            <a:r>
              <a:rPr lang="en-US" sz="2598" b="1" dirty="0">
                <a:latin typeface="Times New Roman" pitchFamily="18" charset="0"/>
                <a:ea typeface="Cambria Math" pitchFamily="18" charset="0"/>
              </a:rPr>
              <a:t>Ex:</a:t>
            </a:r>
          </a:p>
        </p:txBody>
      </p:sp>
      <p:sp>
        <p:nvSpPr>
          <p:cNvPr id="17" name="TextBox 16"/>
          <p:cNvSpPr txBox="1"/>
          <p:nvPr/>
        </p:nvSpPr>
        <p:spPr>
          <a:xfrm>
            <a:off x="1596231" y="5505055"/>
            <a:ext cx="5848253" cy="502014"/>
          </a:xfrm>
          <a:prstGeom prst="rect">
            <a:avLst/>
          </a:prstGeom>
          <a:noFill/>
        </p:spPr>
        <p:txBody>
          <a:bodyPr wrap="square" lIns="101235" tIns="50618" rIns="101235" bIns="50618" rtlCol="0">
            <a:spAutoFit/>
          </a:bodyPr>
          <a:lstStyle/>
          <a:p>
            <a:pPr algn="just"/>
            <a:r>
              <a:rPr lang="en-US" sz="2598" b="1" dirty="0">
                <a:solidFill>
                  <a:schemeClr val="bg1"/>
                </a:solidFill>
                <a:ea typeface="Cambria Math" pitchFamily="18" charset="0"/>
              </a:rPr>
              <a:t>Potentiometer is an ideal voltmeter.</a:t>
            </a:r>
            <a:endParaRPr lang="en-US" sz="2598" b="1" u="sng" dirty="0">
              <a:solidFill>
                <a:schemeClr val="bg1"/>
              </a:solidFill>
              <a:ea typeface="Cambria Math" pitchFamily="18" charset="0"/>
            </a:endParaRPr>
          </a:p>
        </p:txBody>
      </p:sp>
    </p:spTree>
    <p:extLst>
      <p:ext uri="{BB962C8B-B14F-4D97-AF65-F5344CB8AC3E}">
        <p14:creationId xmlns:p14="http://schemas.microsoft.com/office/powerpoint/2010/main" val="3627688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left)">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iterate type="lt">
                                    <p:tmPct val="10000"/>
                                  </p:iterate>
                                  <p:childTnLst>
                                    <p:set>
                                      <p:cBhvr>
                                        <p:cTn id="11" dur="1" fill="hold">
                                          <p:stCondLst>
                                            <p:cond delay="0"/>
                                          </p:stCondLst>
                                        </p:cTn>
                                        <p:tgtEl>
                                          <p:spTgt spid="13"/>
                                        </p:tgtEl>
                                        <p:attrNameLst>
                                          <p:attrName>style.visibility</p:attrName>
                                        </p:attrNameLst>
                                      </p:cBhvr>
                                      <p:to>
                                        <p:strVal val="visible"/>
                                      </p:to>
                                    </p:set>
                                    <p:animEffect transition="in" filter="wipe(left)">
                                      <p:cBhvr>
                                        <p:cTn id="12" dur="20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iterate type="lt">
                                    <p:tmPct val="10000"/>
                                  </p:iterate>
                                  <p:childTnLst>
                                    <p:set>
                                      <p:cBhvr>
                                        <p:cTn id="16" dur="1" fill="hold">
                                          <p:stCondLst>
                                            <p:cond delay="0"/>
                                          </p:stCondLst>
                                        </p:cTn>
                                        <p:tgtEl>
                                          <p:spTgt spid="14"/>
                                        </p:tgtEl>
                                        <p:attrNameLst>
                                          <p:attrName>style.visibility</p:attrName>
                                        </p:attrNameLst>
                                      </p:cBhvr>
                                      <p:to>
                                        <p:strVal val="visible"/>
                                      </p:to>
                                    </p:set>
                                    <p:animEffect transition="in" filter="wipe(left)">
                                      <p:cBhvr>
                                        <p:cTn id="17" dur="20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iterate type="lt">
                                    <p:tmPct val="10000"/>
                                  </p:iterate>
                                  <p:childTnLst>
                                    <p:set>
                                      <p:cBhvr>
                                        <p:cTn id="21" dur="1" fill="hold">
                                          <p:stCondLst>
                                            <p:cond delay="0"/>
                                          </p:stCondLst>
                                        </p:cTn>
                                        <p:tgtEl>
                                          <p:spTgt spid="9">
                                            <p:txEl>
                                              <p:pRg st="0" end="0"/>
                                            </p:txEl>
                                          </p:spTgt>
                                        </p:tgtEl>
                                        <p:attrNameLst>
                                          <p:attrName>style.visibility</p:attrName>
                                        </p:attrNameLst>
                                      </p:cBhvr>
                                      <p:to>
                                        <p:strVal val="visible"/>
                                      </p:to>
                                    </p:set>
                                    <p:animEffect transition="in" filter="wipe(left)">
                                      <p:cBhvr>
                                        <p:cTn id="22" dur="500"/>
                                        <p:tgtEl>
                                          <p:spTgt spid="9">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iterate type="lt">
                                    <p:tmPct val="10000"/>
                                  </p:iterate>
                                  <p:childTnLst>
                                    <p:set>
                                      <p:cBhvr>
                                        <p:cTn id="26" dur="1" fill="hold">
                                          <p:stCondLst>
                                            <p:cond delay="0"/>
                                          </p:stCondLst>
                                        </p:cTn>
                                        <p:tgtEl>
                                          <p:spTgt spid="11"/>
                                        </p:tgtEl>
                                        <p:attrNameLst>
                                          <p:attrName>style.visibility</p:attrName>
                                        </p:attrNameLst>
                                      </p:cBhvr>
                                      <p:to>
                                        <p:strVal val="visible"/>
                                      </p:to>
                                    </p:set>
                                    <p:animEffect transition="in" filter="wipe(left)">
                                      <p:cBhvr>
                                        <p:cTn id="27" dur="20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iterate type="lt">
                                    <p:tmPct val="10000"/>
                                  </p:iterate>
                                  <p:childTnLst>
                                    <p:set>
                                      <p:cBhvr>
                                        <p:cTn id="31" dur="1" fill="hold">
                                          <p:stCondLst>
                                            <p:cond delay="0"/>
                                          </p:stCondLst>
                                        </p:cTn>
                                        <p:tgtEl>
                                          <p:spTgt spid="16"/>
                                        </p:tgtEl>
                                        <p:attrNameLst>
                                          <p:attrName>style.visibility</p:attrName>
                                        </p:attrNameLst>
                                      </p:cBhvr>
                                      <p:to>
                                        <p:strVal val="visible"/>
                                      </p:to>
                                    </p:set>
                                    <p:animEffect transition="in" filter="wipe(left)">
                                      <p:cBhvr>
                                        <p:cTn id="32" dur="500"/>
                                        <p:tgtEl>
                                          <p:spTgt spid="16"/>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iterate type="lt">
                                    <p:tmPct val="10000"/>
                                  </p:iterate>
                                  <p:childTnLst>
                                    <p:set>
                                      <p:cBhvr>
                                        <p:cTn id="36" dur="1" fill="hold">
                                          <p:stCondLst>
                                            <p:cond delay="0"/>
                                          </p:stCondLst>
                                        </p:cTn>
                                        <p:tgtEl>
                                          <p:spTgt spid="17"/>
                                        </p:tgtEl>
                                        <p:attrNameLst>
                                          <p:attrName>style.visibility</p:attrName>
                                        </p:attrNameLst>
                                      </p:cBhvr>
                                      <p:to>
                                        <p:strVal val="visible"/>
                                      </p:to>
                                    </p:set>
                                    <p:animEffect transition="in" filter="wipe(left)">
                                      <p:cBhvr>
                                        <p:cTn id="37"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3" grpId="0"/>
      <p:bldP spid="14" grpId="0" animBg="1"/>
      <p:bldP spid="11" grpId="0"/>
      <p:bldP spid="16" grpId="0" animBg="1"/>
      <p:bldP spid="17" grpId="0"/>
    </p:bldLst>
  </p:timing>
</p:sld>
</file>

<file path=ppt/slides/slide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p:cNvSpPr txBox="1"/>
          <p:nvPr/>
        </p:nvSpPr>
        <p:spPr>
          <a:xfrm>
            <a:off x="1062831" y="1453943"/>
            <a:ext cx="10287000" cy="901802"/>
          </a:xfrm>
          <a:prstGeom prst="rect">
            <a:avLst/>
          </a:prstGeom>
          <a:noFill/>
        </p:spPr>
        <p:txBody>
          <a:bodyPr wrap="square" lIns="101235" tIns="50618" rIns="101235" bIns="50618" rtlCol="0">
            <a:spAutoFit/>
          </a:bodyPr>
          <a:lstStyle/>
          <a:p>
            <a:pPr marL="593851" indent="-593851" algn="just">
              <a:buFont typeface="Wingdings" pitchFamily="2" charset="2"/>
              <a:buChar char="Ø"/>
            </a:pPr>
            <a:r>
              <a:rPr lang="en-US" sz="2598" b="1" dirty="0">
                <a:solidFill>
                  <a:schemeClr val="bg1"/>
                </a:solidFill>
                <a:ea typeface="Cambria Math" pitchFamily="18" charset="0"/>
              </a:rPr>
              <a:t>Voltage Sensitivity is defined as the deflection produced for a unit voltage applied across the two terminals of the galvanometer.</a:t>
            </a:r>
          </a:p>
        </p:txBody>
      </p:sp>
      <p:sp>
        <p:nvSpPr>
          <p:cNvPr id="9" name="TextBox 8"/>
          <p:cNvSpPr txBox="1"/>
          <p:nvPr/>
        </p:nvSpPr>
        <p:spPr>
          <a:xfrm>
            <a:off x="1139031" y="567373"/>
            <a:ext cx="3501534" cy="582036"/>
          </a:xfrm>
          <a:prstGeom prst="rect">
            <a:avLst/>
          </a:prstGeom>
          <a:ln/>
        </p:spPr>
        <p:style>
          <a:lnRef idx="0">
            <a:schemeClr val="accent2"/>
          </a:lnRef>
          <a:fillRef idx="3">
            <a:schemeClr val="accent2"/>
          </a:fillRef>
          <a:effectRef idx="3">
            <a:schemeClr val="accent2"/>
          </a:effectRef>
          <a:fontRef idx="minor">
            <a:schemeClr val="lt1"/>
          </a:fontRef>
        </p:style>
        <p:txBody>
          <a:bodyPr wrap="square" lIns="101235" tIns="50618" rIns="101235" bIns="50618" rtlCol="0">
            <a:spAutoFit/>
          </a:bodyPr>
          <a:lstStyle/>
          <a:p>
            <a:r>
              <a:rPr lang="en-US" sz="3118" b="1" dirty="0">
                <a:solidFill>
                  <a:schemeClr val="bg1"/>
                </a:solidFill>
                <a:latin typeface="Times New Roman" pitchFamily="18" charset="0"/>
                <a:ea typeface="Cambria Math" pitchFamily="18" charset="0"/>
              </a:rPr>
              <a:t>Voltage Sensitivity </a:t>
            </a:r>
          </a:p>
        </p:txBody>
      </p:sp>
      <mc:AlternateContent xmlns:mc="http://schemas.openxmlformats.org/markup-compatibility/2006" xmlns:a14="http://schemas.microsoft.com/office/drawing/2010/main">
        <mc:Choice Requires="a14">
          <p:sp>
            <p:nvSpPr>
              <p:cNvPr id="15" name="TextBox 14"/>
              <p:cNvSpPr txBox="1"/>
              <p:nvPr/>
            </p:nvSpPr>
            <p:spPr>
              <a:xfrm>
                <a:off x="2276860" y="2579136"/>
                <a:ext cx="4454723" cy="744323"/>
              </a:xfrm>
              <a:prstGeom prst="rect">
                <a:avLst/>
              </a:prstGeom>
              <a:noFill/>
            </p:spPr>
            <p:txBody>
              <a:bodyPr wrap="square" lIns="101235" tIns="50618" rIns="101235" bIns="50618" rtlCol="0">
                <a:spAutoFit/>
              </a:bodyPr>
              <a:lstStyle/>
              <a:p>
                <a14:m>
                  <m:oMath xmlns:m="http://schemas.openxmlformats.org/officeDocument/2006/math">
                    <m:f>
                      <m:fPr>
                        <m:ctrlPr>
                          <a:rPr lang="en-US" sz="2598" b="1" i="1" smtClean="0">
                            <a:solidFill>
                              <a:schemeClr val="bg1"/>
                            </a:solidFill>
                            <a:latin typeface="Cambria Math" panose="02040503050406030204" pitchFamily="18" charset="0"/>
                            <a:ea typeface="Cambria Math" pitchFamily="18" charset="0"/>
                          </a:rPr>
                        </m:ctrlPr>
                      </m:fPr>
                      <m:num>
                        <m:r>
                          <m:rPr>
                            <m:nor/>
                          </m:rPr>
                          <a:rPr lang="en-US" sz="2598" b="1">
                            <a:solidFill>
                              <a:schemeClr val="bg1"/>
                            </a:solidFill>
                            <a:ea typeface="Cambria Math"/>
                            <a:cs typeface="Times New Roman" pitchFamily="18" charset="0"/>
                          </a:rPr>
                          <m:t>φ</m:t>
                        </m:r>
                      </m:num>
                      <m:den>
                        <m:r>
                          <m:rPr>
                            <m:nor/>
                          </m:rPr>
                          <a:rPr lang="en-US" sz="2598" b="1">
                            <a:solidFill>
                              <a:schemeClr val="bg1"/>
                            </a:solidFill>
                            <a:ea typeface="Cambria Math" pitchFamily="18" charset="0"/>
                            <a:cs typeface="Times New Roman" pitchFamily="18" charset="0"/>
                          </a:rPr>
                          <m:t>V</m:t>
                        </m:r>
                      </m:den>
                    </m:f>
                    <m:r>
                      <m:rPr>
                        <m:nor/>
                      </m:rPr>
                      <a:rPr lang="en-US" sz="2598" b="1">
                        <a:solidFill>
                          <a:schemeClr val="bg1"/>
                        </a:solidFill>
                        <a:ea typeface="Cambria Math" pitchFamily="18" charset="0"/>
                        <a:cs typeface="Times New Roman" pitchFamily="18" charset="0"/>
                      </a:rPr>
                      <m:t>=</m:t>
                    </m:r>
                    <m:f>
                      <m:fPr>
                        <m:ctrlPr>
                          <a:rPr lang="en-US" sz="2598" b="1" i="1">
                            <a:solidFill>
                              <a:schemeClr val="bg1"/>
                            </a:solidFill>
                            <a:latin typeface="Cambria Math" panose="02040503050406030204" pitchFamily="18" charset="0"/>
                            <a:ea typeface="Cambria Math" pitchFamily="18" charset="0"/>
                          </a:rPr>
                        </m:ctrlPr>
                      </m:fPr>
                      <m:num>
                        <m:r>
                          <m:rPr>
                            <m:nor/>
                          </m:rPr>
                          <a:rPr lang="en-US" sz="2598" b="1">
                            <a:solidFill>
                              <a:schemeClr val="bg1"/>
                            </a:solidFill>
                            <a:ea typeface="Cambria Math"/>
                            <a:cs typeface="Times New Roman" pitchFamily="18" charset="0"/>
                          </a:rPr>
                          <m:t>φ</m:t>
                        </m:r>
                      </m:num>
                      <m:den>
                        <m:r>
                          <m:rPr>
                            <m:nor/>
                          </m:rPr>
                          <a:rPr lang="en-US" sz="2598" b="1">
                            <a:solidFill>
                              <a:schemeClr val="bg1"/>
                            </a:solidFill>
                            <a:ea typeface="Cambria Math" pitchFamily="18" charset="0"/>
                            <a:cs typeface="Times New Roman" pitchFamily="18" charset="0"/>
                          </a:rPr>
                          <m:t>IR</m:t>
                        </m:r>
                      </m:den>
                    </m:f>
                    <m:r>
                      <m:rPr>
                        <m:nor/>
                      </m:rPr>
                      <a:rPr lang="en-US" sz="2598" b="1">
                        <a:solidFill>
                          <a:schemeClr val="bg1"/>
                        </a:solidFill>
                        <a:ea typeface="Cambria Math" pitchFamily="18" charset="0"/>
                        <a:cs typeface="Times New Roman" pitchFamily="18" charset="0"/>
                      </a:rPr>
                      <m:t>=</m:t>
                    </m:r>
                    <m:f>
                      <m:fPr>
                        <m:ctrlPr>
                          <a:rPr lang="en-US" sz="2598" b="1" i="1">
                            <a:solidFill>
                              <a:schemeClr val="bg1"/>
                            </a:solidFill>
                            <a:latin typeface="Cambria Math" panose="02040503050406030204" pitchFamily="18" charset="0"/>
                            <a:ea typeface="Cambria Math" pitchFamily="18" charset="0"/>
                          </a:rPr>
                        </m:ctrlPr>
                      </m:fPr>
                      <m:num>
                        <m:r>
                          <m:rPr>
                            <m:nor/>
                          </m:rPr>
                          <a:rPr lang="en-US" sz="2598" b="1">
                            <a:solidFill>
                              <a:schemeClr val="bg1"/>
                            </a:solidFill>
                            <a:ea typeface="Cambria Math"/>
                            <a:cs typeface="Times New Roman" pitchFamily="18" charset="0"/>
                          </a:rPr>
                          <m:t>NBA</m:t>
                        </m:r>
                      </m:num>
                      <m:den>
                        <m:r>
                          <m:rPr>
                            <m:nor/>
                          </m:rPr>
                          <a:rPr lang="en-US" sz="2598" b="1">
                            <a:solidFill>
                              <a:schemeClr val="bg1"/>
                            </a:solidFill>
                            <a:ea typeface="Cambria Math"/>
                            <a:cs typeface="Times New Roman" pitchFamily="18" charset="0"/>
                          </a:rPr>
                          <m:t>C</m:t>
                        </m:r>
                        <m:r>
                          <m:rPr>
                            <m:nor/>
                          </m:rPr>
                          <a:rPr lang="en-US" sz="2598" b="1">
                            <a:solidFill>
                              <a:schemeClr val="bg1"/>
                            </a:solidFill>
                            <a:ea typeface="Cambria Math" pitchFamily="18" charset="0"/>
                            <a:cs typeface="Times New Roman" pitchFamily="18" charset="0"/>
                          </a:rPr>
                          <m:t>R</m:t>
                        </m:r>
                      </m:den>
                    </m:f>
                  </m:oMath>
                </a14:m>
                <a:r>
                  <a:rPr lang="en-US" sz="2598" b="1" dirty="0">
                    <a:solidFill>
                      <a:schemeClr val="bg1"/>
                    </a:solidFill>
                    <a:ea typeface="Cambria Math" pitchFamily="18" charset="0"/>
                    <a:cs typeface="Times New Roman" pitchFamily="18" charset="0"/>
                  </a:rPr>
                  <a:t>radians / volt</a:t>
                </a:r>
              </a:p>
            </p:txBody>
          </p:sp>
        </mc:Choice>
        <mc:Fallback xmlns="">
          <p:sp>
            <p:nvSpPr>
              <p:cNvPr id="15" name="TextBox 14"/>
              <p:cNvSpPr txBox="1">
                <a:spLocks noRot="1" noChangeAspect="1" noMove="1" noResize="1" noEditPoints="1" noAdjustHandles="1" noChangeArrowheads="1" noChangeShapeType="1" noTextEdit="1"/>
              </p:cNvSpPr>
              <p:nvPr/>
            </p:nvSpPr>
            <p:spPr>
              <a:xfrm>
                <a:off x="2276860" y="2579136"/>
                <a:ext cx="4454723" cy="744323"/>
              </a:xfrm>
              <a:prstGeom prst="rect">
                <a:avLst/>
              </a:prstGeom>
              <a:blipFill>
                <a:blip r:embed="rId3"/>
                <a:stretch>
                  <a:fillRect b="-8197"/>
                </a:stretch>
              </a:blipFill>
            </p:spPr>
            <p:txBody>
              <a:bodyPr/>
              <a:lstStyle/>
              <a:p>
                <a:r>
                  <a:rPr lang="en-IN">
                    <a:noFill/>
                  </a:rPr>
                  <a:t> </a:t>
                </a:r>
              </a:p>
            </p:txBody>
          </p:sp>
        </mc:Fallback>
      </mc:AlternateContent>
      <p:sp>
        <p:nvSpPr>
          <p:cNvPr id="3" name="TextBox 2">
            <a:extLst>
              <a:ext uri="{FF2B5EF4-FFF2-40B4-BE49-F238E27FC236}">
                <a16:creationId xmlns:a16="http://schemas.microsoft.com/office/drawing/2014/main" id="{9244EF84-0AA7-CE59-B15F-D17AAF774E37}"/>
              </a:ext>
            </a:extLst>
          </p:cNvPr>
          <p:cNvSpPr txBox="1"/>
          <p:nvPr/>
        </p:nvSpPr>
        <p:spPr>
          <a:xfrm>
            <a:off x="1443831" y="3546850"/>
            <a:ext cx="7086600" cy="2564933"/>
          </a:xfrm>
          <a:prstGeom prst="rect">
            <a:avLst/>
          </a:prstGeom>
          <a:noFill/>
        </p:spPr>
        <p:txBody>
          <a:bodyPr wrap="square">
            <a:spAutoFit/>
          </a:bodyPr>
          <a:lstStyle/>
          <a:p>
            <a:pPr lvl="0" rtl="0">
              <a:lnSpc>
                <a:spcPct val="107000"/>
              </a:lnSpc>
            </a:pPr>
            <a:r>
              <a:rPr lang="en-GB" sz="2400" dirty="0">
                <a:solidFill>
                  <a:schemeClr val="bg1"/>
                </a:solidFill>
                <a:ea typeface="Calibri" panose="020F0502020204030204" pitchFamily="34" charset="0"/>
                <a:cs typeface="Tahoma" panose="020B0604030504040204" pitchFamily="34" charset="0"/>
              </a:rPr>
              <a:t>To make the field radial in a moving coil galvanometer</a:t>
            </a:r>
          </a:p>
          <a:p>
            <a:pPr lvl="0" rtl="0">
              <a:lnSpc>
                <a:spcPct val="107000"/>
              </a:lnSpc>
            </a:pPr>
            <a:endParaRPr lang="en-IN" sz="2400" dirty="0">
              <a:solidFill>
                <a:schemeClr val="bg1"/>
              </a:solidFill>
              <a:ea typeface="Calibri" panose="020F0502020204030204" pitchFamily="34" charset="0"/>
              <a:cs typeface="Arial" panose="020B0604020202020204" pitchFamily="34" charset="0"/>
            </a:endParaRPr>
          </a:p>
          <a:p>
            <a:pPr>
              <a:lnSpc>
                <a:spcPct val="107000"/>
              </a:lnSpc>
            </a:pPr>
            <a:r>
              <a:rPr lang="en-GB" sz="2400" dirty="0">
                <a:solidFill>
                  <a:schemeClr val="bg1"/>
                </a:solidFill>
                <a:ea typeface="Calibri" panose="020F0502020204030204" pitchFamily="34" charset="0"/>
                <a:cs typeface="Tahoma" panose="020B0604030504040204" pitchFamily="34" charset="0"/>
              </a:rPr>
              <a:t>1.  The number of turns in the coil is increased</a:t>
            </a:r>
            <a:endParaRPr lang="en-IN" sz="2400" dirty="0">
              <a:solidFill>
                <a:schemeClr val="bg1"/>
              </a:solidFill>
              <a:ea typeface="Calibri" panose="020F0502020204030204" pitchFamily="34" charset="0"/>
              <a:cs typeface="Arial" panose="020B0604020202020204" pitchFamily="34" charset="0"/>
            </a:endParaRPr>
          </a:p>
          <a:p>
            <a:pPr>
              <a:lnSpc>
                <a:spcPct val="107000"/>
              </a:lnSpc>
            </a:pPr>
            <a:r>
              <a:rPr lang="en-GB" sz="2400" dirty="0">
                <a:solidFill>
                  <a:schemeClr val="bg1"/>
                </a:solidFill>
                <a:ea typeface="Calibri" panose="020F0502020204030204" pitchFamily="34" charset="0"/>
                <a:cs typeface="Tahoma" panose="020B0604030504040204" pitchFamily="34" charset="0"/>
              </a:rPr>
              <a:t>2.  Magnet is taken in the form of horse-shoe</a:t>
            </a:r>
            <a:endParaRPr lang="en-IN" sz="2400" dirty="0">
              <a:solidFill>
                <a:schemeClr val="bg1"/>
              </a:solidFill>
              <a:ea typeface="Calibri" panose="020F0502020204030204" pitchFamily="34" charset="0"/>
              <a:cs typeface="Arial" panose="020B0604020202020204" pitchFamily="34" charset="0"/>
            </a:endParaRPr>
          </a:p>
          <a:p>
            <a:pPr>
              <a:lnSpc>
                <a:spcPct val="107000"/>
              </a:lnSpc>
            </a:pPr>
            <a:r>
              <a:rPr lang="en-GB" sz="2400" dirty="0">
                <a:solidFill>
                  <a:schemeClr val="bg1"/>
                </a:solidFill>
                <a:ea typeface="Calibri" panose="020F0502020204030204" pitchFamily="34" charset="0"/>
                <a:cs typeface="Tahoma" panose="020B0604030504040204" pitchFamily="34" charset="0"/>
              </a:rPr>
              <a:t>3.  Poles are cylindrically cut</a:t>
            </a:r>
            <a:endParaRPr lang="en-IN" sz="2400" dirty="0">
              <a:solidFill>
                <a:schemeClr val="bg1"/>
              </a:solidFill>
              <a:ea typeface="Calibri" panose="020F0502020204030204" pitchFamily="34" charset="0"/>
              <a:cs typeface="Arial" panose="020B0604020202020204" pitchFamily="34" charset="0"/>
            </a:endParaRPr>
          </a:p>
          <a:p>
            <a:pPr>
              <a:lnSpc>
                <a:spcPct val="150000"/>
              </a:lnSpc>
              <a:spcAft>
                <a:spcPts val="1039"/>
              </a:spcAft>
            </a:pPr>
            <a:r>
              <a:rPr lang="en-GB" sz="2400" dirty="0">
                <a:solidFill>
                  <a:schemeClr val="bg1"/>
                </a:solidFill>
                <a:ea typeface="Calibri" panose="020F0502020204030204" pitchFamily="34" charset="0"/>
                <a:cs typeface="Tahoma" panose="020B0604030504040204" pitchFamily="34" charset="0"/>
              </a:rPr>
              <a:t>4. Coil is wounded on aluminium frame</a:t>
            </a:r>
            <a:endParaRPr lang="en-IN" sz="2400" dirty="0">
              <a:solidFill>
                <a:schemeClr val="bg1"/>
              </a:solidFill>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664905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left)">
                                      <p:cBhvr>
                                        <p:cTn id="17"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animBg="1"/>
      <p:bldP spid="15" grpId="0"/>
    </p:bldLst>
  </p:timing>
</p:sld>
</file>

<file path=ppt/slides/slide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7DCD8C3-DD42-26EA-F3F5-433C8295D5F0}"/>
              </a:ext>
            </a:extLst>
          </p:cNvPr>
          <p:cNvSpPr txBox="1"/>
          <p:nvPr/>
        </p:nvSpPr>
        <p:spPr>
          <a:xfrm>
            <a:off x="453231" y="850440"/>
            <a:ext cx="10394355" cy="1357679"/>
          </a:xfrm>
          <a:prstGeom prst="rect">
            <a:avLst/>
          </a:prstGeom>
          <a:noFill/>
        </p:spPr>
        <p:txBody>
          <a:bodyPr wrap="square">
            <a:spAutoFit/>
          </a:bodyPr>
          <a:lstStyle/>
          <a:p>
            <a:pPr algn="just">
              <a:lnSpc>
                <a:spcPct val="107000"/>
              </a:lnSpc>
              <a:spcAft>
                <a:spcPts val="1039"/>
              </a:spcAft>
              <a:tabLst>
                <a:tab pos="628650" algn="l"/>
              </a:tabLst>
            </a:pPr>
            <a:r>
              <a:rPr lang="en-GB" sz="2600" dirty="0">
                <a:solidFill>
                  <a:srgbClr val="FFFF00"/>
                </a:solidFill>
                <a:ea typeface="Calibri" panose="020F0502020204030204" pitchFamily="34" charset="0"/>
                <a:cs typeface="Tahoma" panose="020B0604030504040204" pitchFamily="34" charset="0"/>
              </a:rPr>
              <a:t>Qn 37. </a:t>
            </a:r>
            <a:r>
              <a:rPr lang="en-GB" sz="2600" dirty="0">
                <a:solidFill>
                  <a:schemeClr val="bg1"/>
                </a:solidFill>
                <a:ea typeface="Calibri" panose="020F0502020204030204" pitchFamily="34" charset="0"/>
                <a:cs typeface="Tahoma" panose="020B0604030504040204" pitchFamily="34" charset="0"/>
              </a:rPr>
              <a:t>Current sensitivity of a moving coil galvanometer is 5 div/mA and its   	voltage sensitivity (angular deflection per unit voltage applied) is 20 	div/V.  The resistance of the galvanometer is</a:t>
            </a:r>
            <a:endParaRPr lang="en-IN" sz="2600" dirty="0">
              <a:solidFill>
                <a:schemeClr val="bg1"/>
              </a:solidFill>
              <a:ea typeface="Calibri" panose="020F0502020204030204" pitchFamily="34" charset="0"/>
              <a:cs typeface="Arial" panose="020B0604020202020204" pitchFamily="34" charset="0"/>
            </a:endParaRPr>
          </a:p>
        </p:txBody>
      </p:sp>
      <p:sp>
        <p:nvSpPr>
          <p:cNvPr id="6" name="TextBox 5">
            <a:extLst>
              <a:ext uri="{FF2B5EF4-FFF2-40B4-BE49-F238E27FC236}">
                <a16:creationId xmlns:a16="http://schemas.microsoft.com/office/drawing/2014/main" id="{59722A3F-2ECF-2F97-FDCF-8AFAA5CE6926}"/>
              </a:ext>
            </a:extLst>
          </p:cNvPr>
          <p:cNvSpPr txBox="1"/>
          <p:nvPr/>
        </p:nvSpPr>
        <p:spPr>
          <a:xfrm>
            <a:off x="1087438" y="2336470"/>
            <a:ext cx="9677400" cy="394723"/>
          </a:xfrm>
          <a:prstGeom prst="rect">
            <a:avLst/>
          </a:prstGeom>
          <a:noFill/>
        </p:spPr>
        <p:txBody>
          <a:bodyPr wrap="square" rtlCol="0">
            <a:spAutoFit/>
          </a:bodyPr>
          <a:lstStyle/>
          <a:p>
            <a:r>
              <a:rPr lang="en-US" dirty="0">
                <a:solidFill>
                  <a:schemeClr val="bg1"/>
                </a:solidFill>
              </a:rPr>
              <a:t>1.  250		    2. 25 			3. 40 		4.  500</a:t>
            </a:r>
            <a:endParaRPr lang="en-IN" dirty="0">
              <a:solidFill>
                <a:schemeClr val="bg1"/>
              </a:solidFill>
            </a:endParaRPr>
          </a:p>
        </p:txBody>
      </p:sp>
      <p:graphicFrame>
        <p:nvGraphicFramePr>
          <p:cNvPr id="10" name="Object 9">
            <a:extLst>
              <a:ext uri="{FF2B5EF4-FFF2-40B4-BE49-F238E27FC236}">
                <a16:creationId xmlns:a16="http://schemas.microsoft.com/office/drawing/2014/main" id="{75A321DB-AA3B-14E2-2D0C-45A9BF0457FD}"/>
              </a:ext>
            </a:extLst>
          </p:cNvPr>
          <p:cNvGraphicFramePr>
            <a:graphicFrameLocks noChangeAspect="1"/>
          </p:cNvGraphicFramePr>
          <p:nvPr>
            <p:extLst>
              <p:ext uri="{D42A27DB-BD31-4B8C-83A1-F6EECF244321}">
                <p14:modId xmlns:p14="http://schemas.microsoft.com/office/powerpoint/2010/main" val="3467750525"/>
              </p:ext>
            </p:extLst>
          </p:nvPr>
        </p:nvGraphicFramePr>
        <p:xfrm>
          <a:off x="1873828" y="2364700"/>
          <a:ext cx="346190" cy="346190"/>
        </p:xfrm>
        <a:graphic>
          <a:graphicData uri="http://schemas.openxmlformats.org/presentationml/2006/ole">
            <mc:AlternateContent xmlns:mc="http://schemas.openxmlformats.org/markup-compatibility/2006">
              <mc:Choice xmlns:v="urn:schemas-microsoft-com:vml" Requires="v">
                <p:oleObj name="Equation" r:id="rId2" imgW="134644" imgH="134843" progId="Equation.DSMT4">
                  <p:embed/>
                </p:oleObj>
              </mc:Choice>
              <mc:Fallback>
                <p:oleObj name="Equation" r:id="rId2" imgW="134644" imgH="134843" progId="Equation.DSMT4">
                  <p:embed/>
                  <p:pic>
                    <p:nvPicPr>
                      <p:cNvPr id="0" name=""/>
                      <p:cNvPicPr/>
                      <p:nvPr/>
                    </p:nvPicPr>
                    <p:blipFill>
                      <a:blip r:embed="rId3"/>
                      <a:stretch>
                        <a:fillRect/>
                      </a:stretch>
                    </p:blipFill>
                    <p:spPr>
                      <a:xfrm>
                        <a:off x="1873828" y="2364700"/>
                        <a:ext cx="346190" cy="346190"/>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8B890C12-9A79-4B40-5668-9E1309436BDB}"/>
              </a:ext>
            </a:extLst>
          </p:cNvPr>
          <p:cNvGraphicFramePr>
            <a:graphicFrameLocks noChangeAspect="1"/>
          </p:cNvGraphicFramePr>
          <p:nvPr>
            <p:extLst>
              <p:ext uri="{D42A27DB-BD31-4B8C-83A1-F6EECF244321}">
                <p14:modId xmlns:p14="http://schemas.microsoft.com/office/powerpoint/2010/main" val="814653490"/>
              </p:ext>
            </p:extLst>
          </p:nvPr>
        </p:nvGraphicFramePr>
        <p:xfrm>
          <a:off x="4037231" y="2344091"/>
          <a:ext cx="347662" cy="346075"/>
        </p:xfrm>
        <a:graphic>
          <a:graphicData uri="http://schemas.openxmlformats.org/presentationml/2006/ole">
            <mc:AlternateContent xmlns:mc="http://schemas.openxmlformats.org/markup-compatibility/2006">
              <mc:Choice xmlns:v="urn:schemas-microsoft-com:vml" Requires="v">
                <p:oleObj name="Equation" r:id="rId4" imgW="347599" imgH="346095" progId="Equation.DSMT4">
                  <p:embed/>
                </p:oleObj>
              </mc:Choice>
              <mc:Fallback>
                <p:oleObj name="Equation" r:id="rId4" imgW="347599" imgH="346095" progId="Equation.DSMT4">
                  <p:embed/>
                  <p:pic>
                    <p:nvPicPr>
                      <p:cNvPr id="0" name=""/>
                      <p:cNvPicPr/>
                      <p:nvPr/>
                    </p:nvPicPr>
                    <p:blipFill>
                      <a:blip r:embed="rId5"/>
                      <a:stretch>
                        <a:fillRect/>
                      </a:stretch>
                    </p:blipFill>
                    <p:spPr>
                      <a:xfrm>
                        <a:off x="4037231" y="2344091"/>
                        <a:ext cx="347662" cy="346075"/>
                      </a:xfrm>
                      <a:prstGeom prst="rect">
                        <a:avLst/>
                      </a:prstGeom>
                    </p:spPr>
                  </p:pic>
                </p:oleObj>
              </mc:Fallback>
            </mc:AlternateContent>
          </a:graphicData>
        </a:graphic>
      </p:graphicFrame>
      <p:graphicFrame>
        <p:nvGraphicFramePr>
          <p:cNvPr id="15" name="Object 14">
            <a:extLst>
              <a:ext uri="{FF2B5EF4-FFF2-40B4-BE49-F238E27FC236}">
                <a16:creationId xmlns:a16="http://schemas.microsoft.com/office/drawing/2014/main" id="{8C463C20-60A4-DD45-DBD3-29D66DF2BD1C}"/>
              </a:ext>
            </a:extLst>
          </p:cNvPr>
          <p:cNvGraphicFramePr>
            <a:graphicFrameLocks noChangeAspect="1"/>
          </p:cNvGraphicFramePr>
          <p:nvPr>
            <p:extLst>
              <p:ext uri="{D42A27DB-BD31-4B8C-83A1-F6EECF244321}">
                <p14:modId xmlns:p14="http://schemas.microsoft.com/office/powerpoint/2010/main" val="3038700487"/>
              </p:ext>
            </p:extLst>
          </p:nvPr>
        </p:nvGraphicFramePr>
        <p:xfrm>
          <a:off x="8987631" y="2316657"/>
          <a:ext cx="347662" cy="346075"/>
        </p:xfrm>
        <a:graphic>
          <a:graphicData uri="http://schemas.openxmlformats.org/presentationml/2006/ole">
            <mc:AlternateContent xmlns:mc="http://schemas.openxmlformats.org/markup-compatibility/2006">
              <mc:Choice xmlns:v="urn:schemas-microsoft-com:vml" Requires="v">
                <p:oleObj name="Equation" r:id="rId6" imgW="347599" imgH="346095" progId="Equation.DSMT4">
                  <p:embed/>
                </p:oleObj>
              </mc:Choice>
              <mc:Fallback>
                <p:oleObj name="Equation" r:id="rId6" imgW="347599" imgH="346095" progId="Equation.DSMT4">
                  <p:embed/>
                  <p:pic>
                    <p:nvPicPr>
                      <p:cNvPr id="0" name=""/>
                      <p:cNvPicPr/>
                      <p:nvPr/>
                    </p:nvPicPr>
                    <p:blipFill>
                      <a:blip r:embed="rId7"/>
                      <a:stretch>
                        <a:fillRect/>
                      </a:stretch>
                    </p:blipFill>
                    <p:spPr>
                      <a:xfrm>
                        <a:off x="8987631" y="2316657"/>
                        <a:ext cx="347662" cy="346075"/>
                      </a:xfrm>
                      <a:prstGeom prst="rect">
                        <a:avLst/>
                      </a:prstGeom>
                    </p:spPr>
                  </p:pic>
                </p:oleObj>
              </mc:Fallback>
            </mc:AlternateContent>
          </a:graphicData>
        </a:graphic>
      </p:graphicFrame>
      <p:graphicFrame>
        <p:nvGraphicFramePr>
          <p:cNvPr id="18" name="Object 17">
            <a:extLst>
              <a:ext uri="{FF2B5EF4-FFF2-40B4-BE49-F238E27FC236}">
                <a16:creationId xmlns:a16="http://schemas.microsoft.com/office/drawing/2014/main" id="{C33A59EF-41FA-1887-D94D-629960CF4E56}"/>
              </a:ext>
            </a:extLst>
          </p:cNvPr>
          <p:cNvGraphicFramePr>
            <a:graphicFrameLocks noChangeAspect="1"/>
          </p:cNvGraphicFramePr>
          <p:nvPr>
            <p:extLst>
              <p:ext uri="{D42A27DB-BD31-4B8C-83A1-F6EECF244321}">
                <p14:modId xmlns:p14="http://schemas.microsoft.com/office/powerpoint/2010/main" val="799352870"/>
              </p:ext>
            </p:extLst>
          </p:nvPr>
        </p:nvGraphicFramePr>
        <p:xfrm>
          <a:off x="6774655" y="2338998"/>
          <a:ext cx="347662" cy="346075"/>
        </p:xfrm>
        <a:graphic>
          <a:graphicData uri="http://schemas.openxmlformats.org/presentationml/2006/ole">
            <mc:AlternateContent xmlns:mc="http://schemas.openxmlformats.org/markup-compatibility/2006">
              <mc:Choice xmlns:v="urn:schemas-microsoft-com:vml" Requires="v">
                <p:oleObj name="Equation" r:id="rId8" imgW="347599" imgH="346095" progId="Equation.DSMT4">
                  <p:embed/>
                </p:oleObj>
              </mc:Choice>
              <mc:Fallback>
                <p:oleObj name="Equation" r:id="rId8" imgW="347599" imgH="346095" progId="Equation.DSMT4">
                  <p:embed/>
                  <p:pic>
                    <p:nvPicPr>
                      <p:cNvPr id="0" name=""/>
                      <p:cNvPicPr/>
                      <p:nvPr/>
                    </p:nvPicPr>
                    <p:blipFill>
                      <a:blip r:embed="rId5"/>
                      <a:stretch>
                        <a:fillRect/>
                      </a:stretch>
                    </p:blipFill>
                    <p:spPr>
                      <a:xfrm>
                        <a:off x="6774655" y="2338998"/>
                        <a:ext cx="347662" cy="346075"/>
                      </a:xfrm>
                      <a:prstGeom prst="rect">
                        <a:avLst/>
                      </a:prstGeom>
                    </p:spPr>
                  </p:pic>
                </p:oleObj>
              </mc:Fallback>
            </mc:AlternateContent>
          </a:graphicData>
        </a:graphic>
      </p:graphicFrame>
      <p:sp>
        <p:nvSpPr>
          <p:cNvPr id="19" name="TextBox 18">
            <a:extLst>
              <a:ext uri="{FF2B5EF4-FFF2-40B4-BE49-F238E27FC236}">
                <a16:creationId xmlns:a16="http://schemas.microsoft.com/office/drawing/2014/main" id="{94EBFA90-124B-8CCA-6C74-89F34F6BE0B0}"/>
              </a:ext>
            </a:extLst>
          </p:cNvPr>
          <p:cNvSpPr txBox="1"/>
          <p:nvPr/>
        </p:nvSpPr>
        <p:spPr>
          <a:xfrm>
            <a:off x="579539" y="3064613"/>
            <a:ext cx="9093892" cy="492443"/>
          </a:xfrm>
          <a:prstGeom prst="rect">
            <a:avLst/>
          </a:prstGeom>
          <a:noFill/>
        </p:spPr>
        <p:txBody>
          <a:bodyPr wrap="square">
            <a:spAutoFit/>
          </a:bodyPr>
          <a:lstStyle/>
          <a:p>
            <a:r>
              <a:rPr lang="en-GB" sz="2600" dirty="0">
                <a:solidFill>
                  <a:srgbClr val="FFFF00"/>
                </a:solidFill>
                <a:ea typeface="Calibri" panose="020F0502020204030204" pitchFamily="34" charset="0"/>
              </a:rPr>
              <a:t>Qn 38. </a:t>
            </a:r>
            <a:r>
              <a:rPr lang="en-GB" sz="2600" dirty="0">
                <a:solidFill>
                  <a:schemeClr val="bg1"/>
                </a:solidFill>
                <a:ea typeface="Calibri" panose="020F0502020204030204" pitchFamily="34" charset="0"/>
              </a:rPr>
              <a:t>In a moving coil galvanometer, the deflection of the coil </a:t>
            </a:r>
            <a:endParaRPr lang="en-IN" sz="2600" dirty="0">
              <a:solidFill>
                <a:schemeClr val="bg1"/>
              </a:solidFill>
            </a:endParaRPr>
          </a:p>
        </p:txBody>
      </p:sp>
      <p:graphicFrame>
        <p:nvGraphicFramePr>
          <p:cNvPr id="22" name="Object 21">
            <a:extLst>
              <a:ext uri="{FF2B5EF4-FFF2-40B4-BE49-F238E27FC236}">
                <a16:creationId xmlns:a16="http://schemas.microsoft.com/office/drawing/2014/main" id="{3EA7484F-27BF-6040-F0E8-4EAA4FEE5BAE}"/>
              </a:ext>
            </a:extLst>
          </p:cNvPr>
          <p:cNvGraphicFramePr>
            <a:graphicFrameLocks noChangeAspect="1"/>
          </p:cNvGraphicFramePr>
          <p:nvPr>
            <p:extLst>
              <p:ext uri="{D42A27DB-BD31-4B8C-83A1-F6EECF244321}">
                <p14:modId xmlns:p14="http://schemas.microsoft.com/office/powerpoint/2010/main" val="1468290524"/>
              </p:ext>
            </p:extLst>
          </p:nvPr>
        </p:nvGraphicFramePr>
        <p:xfrm>
          <a:off x="8759031" y="3053764"/>
          <a:ext cx="334253" cy="450514"/>
        </p:xfrm>
        <a:graphic>
          <a:graphicData uri="http://schemas.openxmlformats.org/presentationml/2006/ole">
            <mc:AlternateContent xmlns:mc="http://schemas.openxmlformats.org/markup-compatibility/2006">
              <mc:Choice xmlns:v="urn:schemas-microsoft-com:vml" Requires="v">
                <p:oleObj name="Equation" r:id="rId9" imgW="110006" imgH="147007" progId="Equation.DSMT4">
                  <p:embed/>
                </p:oleObj>
              </mc:Choice>
              <mc:Fallback>
                <p:oleObj name="Equation" r:id="rId9" imgW="110006" imgH="147007" progId="Equation.DSMT4">
                  <p:embed/>
                  <p:pic>
                    <p:nvPicPr>
                      <p:cNvPr id="0" name=""/>
                      <p:cNvPicPr/>
                      <p:nvPr/>
                    </p:nvPicPr>
                    <p:blipFill>
                      <a:blip r:embed="rId10"/>
                      <a:stretch>
                        <a:fillRect/>
                      </a:stretch>
                    </p:blipFill>
                    <p:spPr>
                      <a:xfrm>
                        <a:off x="8759031" y="3053764"/>
                        <a:ext cx="334253" cy="450514"/>
                      </a:xfrm>
                      <a:prstGeom prst="rect">
                        <a:avLst/>
                      </a:prstGeom>
                    </p:spPr>
                  </p:pic>
                </p:oleObj>
              </mc:Fallback>
            </mc:AlternateContent>
          </a:graphicData>
        </a:graphic>
      </p:graphicFrame>
      <p:sp>
        <p:nvSpPr>
          <p:cNvPr id="23" name="TextBox 22">
            <a:extLst>
              <a:ext uri="{FF2B5EF4-FFF2-40B4-BE49-F238E27FC236}">
                <a16:creationId xmlns:a16="http://schemas.microsoft.com/office/drawing/2014/main" id="{5239CC0A-2C8D-D8CF-2242-777C1CDD06F7}"/>
              </a:ext>
            </a:extLst>
          </p:cNvPr>
          <p:cNvSpPr txBox="1"/>
          <p:nvPr/>
        </p:nvSpPr>
        <p:spPr>
          <a:xfrm>
            <a:off x="1492703" y="3487000"/>
            <a:ext cx="6434601" cy="412292"/>
          </a:xfrm>
          <a:prstGeom prst="rect">
            <a:avLst/>
          </a:prstGeom>
          <a:noFill/>
        </p:spPr>
        <p:txBody>
          <a:bodyPr wrap="square">
            <a:spAutoFit/>
          </a:bodyPr>
          <a:lstStyle/>
          <a:p>
            <a:r>
              <a:rPr lang="en-IN" sz="2079" dirty="0">
                <a:solidFill>
                  <a:schemeClr val="bg1"/>
                </a:solidFill>
                <a:latin typeface="Tahoma" panose="020B0604030504040204" pitchFamily="34" charset="0"/>
                <a:ea typeface="Calibri" panose="020F0502020204030204" pitchFamily="34" charset="0"/>
                <a:cs typeface="Arial" panose="020B0604020202020204" pitchFamily="34" charset="0"/>
              </a:rPr>
              <a:t>is related to the electrical current I by the relation</a:t>
            </a:r>
            <a:endParaRPr lang="en-IN" sz="2553" dirty="0">
              <a:solidFill>
                <a:schemeClr val="bg1"/>
              </a:solidFill>
            </a:endParaRPr>
          </a:p>
        </p:txBody>
      </p:sp>
      <p:sp>
        <p:nvSpPr>
          <p:cNvPr id="24" name="TextBox 23">
            <a:extLst>
              <a:ext uri="{FF2B5EF4-FFF2-40B4-BE49-F238E27FC236}">
                <a16:creationId xmlns:a16="http://schemas.microsoft.com/office/drawing/2014/main" id="{BA5C89D3-7206-892D-62AD-1B0E6E6E7165}"/>
              </a:ext>
            </a:extLst>
          </p:cNvPr>
          <p:cNvSpPr txBox="1"/>
          <p:nvPr/>
        </p:nvSpPr>
        <p:spPr>
          <a:xfrm>
            <a:off x="1316485" y="3996337"/>
            <a:ext cx="9246292" cy="394723"/>
          </a:xfrm>
          <a:prstGeom prst="rect">
            <a:avLst/>
          </a:prstGeom>
          <a:noFill/>
        </p:spPr>
        <p:txBody>
          <a:bodyPr wrap="square" rtlCol="0">
            <a:spAutoFit/>
          </a:bodyPr>
          <a:lstStyle/>
          <a:p>
            <a:r>
              <a:rPr lang="en-IN" dirty="0"/>
              <a:t>1</a:t>
            </a:r>
            <a:r>
              <a:rPr lang="en-IN" dirty="0">
                <a:solidFill>
                  <a:schemeClr val="bg1"/>
                </a:solidFill>
              </a:rPr>
              <a:t>1. 		2.			3.		4. </a:t>
            </a:r>
            <a:endParaRPr lang="en-IN" dirty="0"/>
          </a:p>
        </p:txBody>
      </p:sp>
      <p:graphicFrame>
        <p:nvGraphicFramePr>
          <p:cNvPr id="27" name="Object 26">
            <a:extLst>
              <a:ext uri="{FF2B5EF4-FFF2-40B4-BE49-F238E27FC236}">
                <a16:creationId xmlns:a16="http://schemas.microsoft.com/office/drawing/2014/main" id="{D1A72B84-3724-A684-89FB-3D8CBAB7ED64}"/>
              </a:ext>
            </a:extLst>
          </p:cNvPr>
          <p:cNvGraphicFramePr>
            <a:graphicFrameLocks noChangeAspect="1"/>
          </p:cNvGraphicFramePr>
          <p:nvPr>
            <p:extLst>
              <p:ext uri="{D42A27DB-BD31-4B8C-83A1-F6EECF244321}">
                <p14:modId xmlns:p14="http://schemas.microsoft.com/office/powerpoint/2010/main" val="3290381514"/>
              </p:ext>
            </p:extLst>
          </p:nvPr>
        </p:nvGraphicFramePr>
        <p:xfrm>
          <a:off x="1796005" y="4033977"/>
          <a:ext cx="1027804" cy="437019"/>
        </p:xfrm>
        <a:graphic>
          <a:graphicData uri="http://schemas.openxmlformats.org/presentationml/2006/ole">
            <mc:AlternateContent xmlns:mc="http://schemas.openxmlformats.org/markup-compatibility/2006">
              <mc:Choice xmlns:v="urn:schemas-microsoft-com:vml" Requires="v">
                <p:oleObj name="Equation" r:id="rId11" imgW="403932" imgH="171334" progId="Equation.DSMT4">
                  <p:embed/>
                </p:oleObj>
              </mc:Choice>
              <mc:Fallback>
                <p:oleObj name="Equation" r:id="rId11" imgW="403932" imgH="171334" progId="Equation.DSMT4">
                  <p:embed/>
                  <p:pic>
                    <p:nvPicPr>
                      <p:cNvPr id="0" name=""/>
                      <p:cNvPicPr/>
                      <p:nvPr/>
                    </p:nvPicPr>
                    <p:blipFill>
                      <a:blip r:embed="rId12"/>
                      <a:stretch>
                        <a:fillRect/>
                      </a:stretch>
                    </p:blipFill>
                    <p:spPr>
                      <a:xfrm>
                        <a:off x="1796005" y="4033977"/>
                        <a:ext cx="1027804" cy="437019"/>
                      </a:xfrm>
                      <a:prstGeom prst="rect">
                        <a:avLst/>
                      </a:prstGeom>
                    </p:spPr>
                  </p:pic>
                </p:oleObj>
              </mc:Fallback>
            </mc:AlternateContent>
          </a:graphicData>
        </a:graphic>
      </p:graphicFrame>
      <p:graphicFrame>
        <p:nvGraphicFramePr>
          <p:cNvPr id="28" name="Object 27">
            <a:extLst>
              <a:ext uri="{FF2B5EF4-FFF2-40B4-BE49-F238E27FC236}">
                <a16:creationId xmlns:a16="http://schemas.microsoft.com/office/drawing/2014/main" id="{F5B9C0F7-AA9E-8D62-7BD0-87B1BC393BFA}"/>
              </a:ext>
            </a:extLst>
          </p:cNvPr>
          <p:cNvGraphicFramePr>
            <a:graphicFrameLocks noChangeAspect="1"/>
          </p:cNvGraphicFramePr>
          <p:nvPr>
            <p:extLst>
              <p:ext uri="{D42A27DB-BD31-4B8C-83A1-F6EECF244321}">
                <p14:modId xmlns:p14="http://schemas.microsoft.com/office/powerpoint/2010/main" val="2004566522"/>
              </p:ext>
            </p:extLst>
          </p:nvPr>
        </p:nvGraphicFramePr>
        <p:xfrm>
          <a:off x="3755195" y="3997102"/>
          <a:ext cx="488200" cy="391403"/>
        </p:xfrm>
        <a:graphic>
          <a:graphicData uri="http://schemas.openxmlformats.org/presentationml/2006/ole">
            <mc:AlternateContent xmlns:mc="http://schemas.openxmlformats.org/markup-compatibility/2006">
              <mc:Choice xmlns:v="urn:schemas-microsoft-com:vml" Requires="v">
                <p:oleObj name="Equation" r:id="rId13" imgW="183574" imgH="147007" progId="Equation.DSMT4">
                  <p:embed/>
                </p:oleObj>
              </mc:Choice>
              <mc:Fallback>
                <p:oleObj name="Equation" r:id="rId13" imgW="183574" imgH="147007" progId="Equation.DSMT4">
                  <p:embed/>
                  <p:pic>
                    <p:nvPicPr>
                      <p:cNvPr id="0" name=""/>
                      <p:cNvPicPr/>
                      <p:nvPr/>
                    </p:nvPicPr>
                    <p:blipFill>
                      <a:blip r:embed="rId14"/>
                      <a:stretch>
                        <a:fillRect/>
                      </a:stretch>
                    </p:blipFill>
                    <p:spPr>
                      <a:xfrm>
                        <a:off x="3755195" y="3997102"/>
                        <a:ext cx="488200" cy="391403"/>
                      </a:xfrm>
                      <a:prstGeom prst="rect">
                        <a:avLst/>
                      </a:prstGeom>
                    </p:spPr>
                  </p:pic>
                </p:oleObj>
              </mc:Fallback>
            </mc:AlternateContent>
          </a:graphicData>
        </a:graphic>
      </p:graphicFrame>
      <p:graphicFrame>
        <p:nvGraphicFramePr>
          <p:cNvPr id="31" name="Object 30">
            <a:extLst>
              <a:ext uri="{FF2B5EF4-FFF2-40B4-BE49-F238E27FC236}">
                <a16:creationId xmlns:a16="http://schemas.microsoft.com/office/drawing/2014/main" id="{502D88B2-091D-120C-BCCF-CECAC5612BC4}"/>
              </a:ext>
            </a:extLst>
          </p:cNvPr>
          <p:cNvGraphicFramePr>
            <a:graphicFrameLocks noChangeAspect="1"/>
          </p:cNvGraphicFramePr>
          <p:nvPr>
            <p:extLst>
              <p:ext uri="{D42A27DB-BD31-4B8C-83A1-F6EECF244321}">
                <p14:modId xmlns:p14="http://schemas.microsoft.com/office/powerpoint/2010/main" val="1758513931"/>
              </p:ext>
            </p:extLst>
          </p:nvPr>
        </p:nvGraphicFramePr>
        <p:xfrm>
          <a:off x="6707408" y="3917017"/>
          <a:ext cx="722312" cy="471488"/>
        </p:xfrm>
        <a:graphic>
          <a:graphicData uri="http://schemas.openxmlformats.org/presentationml/2006/ole">
            <mc:AlternateContent xmlns:mc="http://schemas.openxmlformats.org/markup-compatibility/2006">
              <mc:Choice xmlns:v="urn:schemas-microsoft-com:vml" Requires="v">
                <p:oleObj name="Equation" r:id="rId15" imgW="253800" imgH="164880" progId="Equation.DSMT4">
                  <p:embed/>
                </p:oleObj>
              </mc:Choice>
              <mc:Fallback>
                <p:oleObj name="Equation" r:id="rId15" imgW="253800" imgH="164880" progId="Equation.DSMT4">
                  <p:embed/>
                  <p:pic>
                    <p:nvPicPr>
                      <p:cNvPr id="0" name=""/>
                      <p:cNvPicPr/>
                      <p:nvPr/>
                    </p:nvPicPr>
                    <p:blipFill>
                      <a:blip r:embed="rId16"/>
                      <a:stretch>
                        <a:fillRect/>
                      </a:stretch>
                    </p:blipFill>
                    <p:spPr>
                      <a:xfrm>
                        <a:off x="6707408" y="3917017"/>
                        <a:ext cx="722312" cy="471488"/>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01BC594C-E653-1150-3BE1-3B943E266D00}"/>
              </a:ext>
            </a:extLst>
          </p:cNvPr>
          <p:cNvGraphicFramePr>
            <a:graphicFrameLocks noChangeAspect="1"/>
          </p:cNvGraphicFramePr>
          <p:nvPr>
            <p:extLst>
              <p:ext uri="{D42A27DB-BD31-4B8C-83A1-F6EECF244321}">
                <p14:modId xmlns:p14="http://schemas.microsoft.com/office/powerpoint/2010/main" val="3919260705"/>
              </p:ext>
            </p:extLst>
          </p:nvPr>
        </p:nvGraphicFramePr>
        <p:xfrm>
          <a:off x="8743577" y="3911191"/>
          <a:ext cx="478355" cy="481631"/>
        </p:xfrm>
        <a:graphic>
          <a:graphicData uri="http://schemas.openxmlformats.org/presentationml/2006/ole">
            <mc:AlternateContent xmlns:mc="http://schemas.openxmlformats.org/markup-compatibility/2006">
              <mc:Choice xmlns:v="urn:schemas-microsoft-com:vml" Requires="v">
                <p:oleObj name="Equation" r:id="rId17" imgW="232504" imgH="232848" progId="Equation.DSMT4">
                  <p:embed/>
                </p:oleObj>
              </mc:Choice>
              <mc:Fallback>
                <p:oleObj name="Equation" r:id="rId17" imgW="232504" imgH="232848" progId="Equation.DSMT4">
                  <p:embed/>
                  <p:pic>
                    <p:nvPicPr>
                      <p:cNvPr id="0" name=""/>
                      <p:cNvPicPr/>
                      <p:nvPr/>
                    </p:nvPicPr>
                    <p:blipFill>
                      <a:blip r:embed="rId18"/>
                      <a:stretch>
                        <a:fillRect/>
                      </a:stretch>
                    </p:blipFill>
                    <p:spPr>
                      <a:xfrm>
                        <a:off x="8743577" y="3911191"/>
                        <a:ext cx="478355" cy="481631"/>
                      </a:xfrm>
                      <a:prstGeom prst="rect">
                        <a:avLst/>
                      </a:prstGeom>
                    </p:spPr>
                  </p:pic>
                </p:oleObj>
              </mc:Fallback>
            </mc:AlternateContent>
          </a:graphicData>
        </a:graphic>
      </p:graphicFrame>
    </p:spTree>
    <p:extLst>
      <p:ext uri="{BB962C8B-B14F-4D97-AF65-F5344CB8AC3E}">
        <p14:creationId xmlns:p14="http://schemas.microsoft.com/office/powerpoint/2010/main" val="56457325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GREEN PICTURE" descr="D:\new desk\page\FreeVector-Quill-And-Ink.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0631" y="1210469"/>
            <a:ext cx="7206402" cy="4117944"/>
          </a:xfrm>
          <a:prstGeom prst="roundRect">
            <a:avLst>
              <a:gd name="adj" fmla="val 8594"/>
            </a:avLst>
          </a:prstGeom>
          <a:solidFill>
            <a:srgbClr val="FFFFFF">
              <a:shade val="85000"/>
            </a:srgbClr>
          </a:solidFill>
          <a:ln>
            <a:noFill/>
          </a:ln>
          <a:effectLst/>
        </p:spPr>
      </p:pic>
      <p:sp>
        <p:nvSpPr>
          <p:cNvPr id="3" name="THANK YOU"/>
          <p:cNvSpPr txBox="1"/>
          <p:nvPr/>
        </p:nvSpPr>
        <p:spPr>
          <a:xfrm>
            <a:off x="4949031" y="1541493"/>
            <a:ext cx="4724400" cy="92333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5400" b="1" dirty="0">
                <a:solidFill>
                  <a:schemeClr val="tx1"/>
                </a:solidFill>
                <a:latin typeface="Comic Sans MS" panose="030F0702030302020204" pitchFamily="66" charset="0"/>
              </a:rPr>
              <a:t>Thank you… </a:t>
            </a:r>
          </a:p>
        </p:txBody>
      </p:sp>
    </p:spTree>
    <p:extLst>
      <p:ext uri="{BB962C8B-B14F-4D97-AF65-F5344CB8AC3E}">
        <p14:creationId xmlns:p14="http://schemas.microsoft.com/office/powerpoint/2010/main" val="2187456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22" presetClass="entr" presetSubtype="8" fill="hold" grpId="0" nodeType="withEffect">
                                  <p:stCondLst>
                                    <p:cond delay="1000"/>
                                  </p:stCondLst>
                                  <p:iterate type="lt">
                                    <p:tmPct val="10000"/>
                                  </p:iterate>
                                  <p:childTnLst>
                                    <p:set>
                                      <p:cBhvr>
                                        <p:cTn id="11" dur="1" fill="hold">
                                          <p:stCondLst>
                                            <p:cond delay="0"/>
                                          </p:stCondLst>
                                        </p:cTn>
                                        <p:tgtEl>
                                          <p:spTgt spid="3"/>
                                        </p:tgtEl>
                                        <p:attrNameLst>
                                          <p:attrName>style.visibility</p:attrName>
                                        </p:attrNameLst>
                                      </p:cBhvr>
                                      <p:to>
                                        <p:strVal val="visible"/>
                                      </p:to>
                                    </p:set>
                                    <p:animEffect transition="in" filter="wipe(left)">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6505</TotalTime>
  <Words>6861</Words>
  <Application>Microsoft Office PowerPoint</Application>
  <PresentationFormat>Custom</PresentationFormat>
  <Paragraphs>668</Paragraphs>
  <Slides>88</Slides>
  <Notes>14</Notes>
  <HiddenSlides>0</HiddenSlides>
  <MMClips>0</MMClips>
  <ScaleCrop>false</ScaleCrop>
  <HeadingPairs>
    <vt:vector size="8" baseType="variant">
      <vt:variant>
        <vt:lpstr>Fonts Used</vt:lpstr>
      </vt:variant>
      <vt:variant>
        <vt:i4>9</vt:i4>
      </vt:variant>
      <vt:variant>
        <vt:lpstr>Theme</vt:lpstr>
      </vt:variant>
      <vt:variant>
        <vt:i4>2</vt:i4>
      </vt:variant>
      <vt:variant>
        <vt:lpstr>Embedded OLE Servers</vt:lpstr>
      </vt:variant>
      <vt:variant>
        <vt:i4>2</vt:i4>
      </vt:variant>
      <vt:variant>
        <vt:lpstr>Slide Titles</vt:lpstr>
      </vt:variant>
      <vt:variant>
        <vt:i4>88</vt:i4>
      </vt:variant>
    </vt:vector>
  </HeadingPairs>
  <TitlesOfParts>
    <vt:vector size="101" baseType="lpstr">
      <vt:lpstr>Meiryo</vt:lpstr>
      <vt:lpstr>Arial</vt:lpstr>
      <vt:lpstr>Calibri</vt:lpstr>
      <vt:lpstr>Cambria Math</vt:lpstr>
      <vt:lpstr>Comic Sans MS</vt:lpstr>
      <vt:lpstr>Symbol</vt:lpstr>
      <vt:lpstr>Tahoma</vt:lpstr>
      <vt:lpstr>Times New Roman</vt:lpstr>
      <vt:lpstr>Wingdings</vt:lpstr>
      <vt:lpstr>Office Theme</vt:lpstr>
      <vt:lpstr>1_Office Theme</vt:lpstr>
      <vt:lpstr>Equation</vt:lpstr>
      <vt:lpstr>MathType 7.0 Equation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Sudha</cp:lastModifiedBy>
  <cp:revision>1541</cp:revision>
  <dcterms:created xsi:type="dcterms:W3CDTF">2014-05-15T05:50:35Z</dcterms:created>
  <dcterms:modified xsi:type="dcterms:W3CDTF">2024-08-08T09:53:15Z</dcterms:modified>
</cp:coreProperties>
</file>